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4" d="100"/>
          <a:sy n="94" d="100"/>
        </p:scale>
        <p:origin x="-1278" y="-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Shape 34"/>
          <p:cNvSpPr>
            <a:spLocks noGrp="1" noRot="1" noChangeAspect="1"/>
          </p:cNvSpPr>
          <p:nvPr>
            <p:ph type="sldImg"/>
          </p:nvPr>
        </p:nvSpPr>
        <p:spPr>
          <a:xfrm>
            <a:off x="1143000" y="685800"/>
            <a:ext cx="4572000" cy="3429000"/>
          </a:xfrm>
          <a:prstGeom prst="rect">
            <a:avLst/>
          </a:prstGeom>
        </p:spPr>
        <p:txBody>
          <a:bodyPr/>
          <a:lstStyle/>
          <a:p>
            <a:endParaRPr/>
          </a:p>
        </p:txBody>
      </p:sp>
      <p:sp>
        <p:nvSpPr>
          <p:cNvPr id="35" name="Shape 35"/>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030615749"/>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a:spLocks noGrp="1" noRot="1" noChangeAspect="1"/>
          </p:cNvSpPr>
          <p:nvPr>
            <p:ph type="sldImg"/>
          </p:nvPr>
        </p:nvSpPr>
        <p:spPr>
          <a:prstGeom prst="rect">
            <a:avLst/>
          </a:prstGeom>
        </p:spPr>
        <p:txBody>
          <a:bodyPr/>
          <a:lstStyle/>
          <a:p>
            <a:endParaRPr/>
          </a:p>
        </p:txBody>
      </p:sp>
      <p:sp>
        <p:nvSpPr>
          <p:cNvPr id="50" name="Shape 50"/>
          <p:cNvSpPr>
            <a:spLocks noGrp="1"/>
          </p:cNvSpPr>
          <p:nvPr>
            <p:ph type="body" sz="quarter" idx="1"/>
          </p:nvPr>
        </p:nvSpPr>
        <p:spPr>
          <a:prstGeom prst="rect">
            <a:avLst/>
          </a:prstGeom>
        </p:spPr>
        <p:txBody>
          <a:bodyPr/>
          <a:lstStyle/>
          <a:p>
            <a:r>
              <a:t>Opgericht in – Founded in</a:t>
            </a:r>
          </a:p>
          <a:p>
            <a:r>
              <a:t>ruim 17.500 leden – over 17,500 members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t>Image:</a:t>
            </a:r>
          </a:p>
          <a:p>
            <a:endParaRPr/>
          </a:p>
          <a:p>
            <a:r>
              <a:t>KIVI ANNUAL CONGRESS 2020</a:t>
            </a:r>
          </a:p>
          <a:p>
            <a:r>
              <a:t>LAW	SCIENCE	REALITY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eldia">
    <p:bg>
      <p:bgPr>
        <a:solidFill>
          <a:srgbClr val="FFFFFF"/>
        </a:solidFill>
        <a:effectLst/>
      </p:bgPr>
    </p:bg>
    <p:spTree>
      <p:nvGrpSpPr>
        <p:cNvPr id="1" name=""/>
        <p:cNvGrpSpPr/>
        <p:nvPr/>
      </p:nvGrpSpPr>
      <p:grpSpPr>
        <a:xfrm>
          <a:off x="0" y="0"/>
          <a:ext cx="0" cy="0"/>
          <a:chOff x="0" y="0"/>
          <a:chExt cx="0" cy="0"/>
        </a:xfrm>
      </p:grpSpPr>
      <p:sp>
        <p:nvSpPr>
          <p:cNvPr id="12"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ekst">
    <p:spTree>
      <p:nvGrpSpPr>
        <p:cNvPr id="1" name=""/>
        <p:cNvGrpSpPr/>
        <p:nvPr/>
      </p:nvGrpSpPr>
      <p:grpSpPr>
        <a:xfrm>
          <a:off x="0" y="0"/>
          <a:ext cx="0" cy="0"/>
          <a:chOff x="0" y="0"/>
          <a:chExt cx="0" cy="0"/>
        </a:xfrm>
      </p:grpSpPr>
      <p:sp>
        <p:nvSpPr>
          <p:cNvPr id="19" name="Hoofdtekst - niveau één…"/>
          <p:cNvSpPr txBox="1">
            <a:spLocks noGrp="1"/>
          </p:cNvSpPr>
          <p:nvPr>
            <p:ph type="body" idx="1"/>
          </p:nvPr>
        </p:nvSpPr>
        <p:spPr>
          <a:prstGeom prst="rect">
            <a:avLst/>
          </a:prstGeom>
        </p:spPr>
        <p:txBody>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0"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ee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 name="Titel"/>
          <p:cNvSpPr txBox="1">
            <a:spLocks noGrp="1"/>
          </p:cNvSpPr>
          <p:nvPr>
            <p:ph type="title" hasCustomPrompt="1"/>
          </p:nvPr>
        </p:nvSpPr>
        <p:spPr>
          <a:xfrm>
            <a:off x="457200" y="-24424"/>
            <a:ext cx="8229600" cy="1143004"/>
          </a:xfrm>
          <a:prstGeom prst="rect">
            <a:avLst/>
          </a:prstGeom>
        </p:spPr>
        <p:txBody>
          <a:bodyPr/>
          <a:lstStyle/>
          <a:p>
            <a:r>
              <a:t>Titel</a:t>
            </a:r>
          </a:p>
        </p:txBody>
      </p:sp>
      <p:sp>
        <p:nvSpPr>
          <p:cNvPr id="28"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5"/>
          <a:srcRect/>
          <a:stretch>
            <a:fillRect/>
          </a:stretch>
        </a:blipFill>
        <a:effectLst/>
      </p:bgPr>
    </p:bg>
    <p:spTree>
      <p:nvGrpSpPr>
        <p:cNvPr id="1" name=""/>
        <p:cNvGrpSpPr/>
        <p:nvPr/>
      </p:nvGrpSpPr>
      <p:grpSpPr>
        <a:xfrm>
          <a:off x="0" y="0"/>
          <a:ext cx="0" cy="0"/>
          <a:chOff x="0" y="0"/>
          <a:chExt cx="0" cy="0"/>
        </a:xfrm>
      </p:grpSpPr>
      <p:sp>
        <p:nvSpPr>
          <p:cNvPr id="2" name="Titel"/>
          <p:cNvSpPr txBox="1"/>
          <p:nvPr/>
        </p:nvSpPr>
        <p:spPr>
          <a:xfrm>
            <a:off x="457200" y="-24424"/>
            <a:ext cx="8229600" cy="1143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lvl1pPr>
              <a:defRPr sz="2800" b="1">
                <a:solidFill>
                  <a:srgbClr val="535353"/>
                </a:solidFill>
                <a:latin typeface="Arial"/>
                <a:ea typeface="Arial"/>
                <a:cs typeface="Arial"/>
                <a:sym typeface="Arial"/>
              </a:defRPr>
            </a:lvl1pPr>
          </a:lstStyle>
          <a:p>
            <a:r>
              <a:t>Titel</a:t>
            </a:r>
          </a:p>
        </p:txBody>
      </p:sp>
      <p:sp>
        <p:nvSpPr>
          <p:cNvPr id="3" name="Hoofdtekst - niveau één…"/>
          <p:cNvSpPr txBox="1">
            <a:spLocks noGrp="1"/>
          </p:cNvSpPr>
          <p:nvPr>
            <p:ph type="body" idx="1"/>
          </p:nvPr>
        </p:nvSpPr>
        <p:spPr>
          <a:xfrm>
            <a:off x="457200" y="1361868"/>
            <a:ext cx="8229600" cy="49251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4" name="Titeltekst"/>
          <p:cNvSpPr txBox="1">
            <a:spLocks noGrp="1"/>
          </p:cNvSpPr>
          <p:nvPr>
            <p:ph type="title"/>
          </p:nvPr>
        </p:nvSpPr>
        <p:spPr>
          <a:xfrm>
            <a:off x="1370012" y="1371600"/>
            <a:ext cx="7315201" cy="4651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Titeltekst</a:t>
            </a:r>
          </a:p>
        </p:txBody>
      </p:sp>
      <p:sp>
        <p:nvSpPr>
          <p:cNvPr id="5" name="Dianummer"/>
          <p:cNvSpPr txBox="1">
            <a:spLocks noGrp="1"/>
          </p:cNvSpPr>
          <p:nvPr>
            <p:ph type="sldNum" sz="quarter" idx="2"/>
          </p:nvPr>
        </p:nvSpPr>
        <p:spPr>
          <a:xfrm>
            <a:off x="6294584" y="6232199"/>
            <a:ext cx="258620" cy="248302"/>
          </a:xfrm>
          <a:prstGeom prst="rect">
            <a:avLst/>
          </a:prstGeom>
          <a:ln w="12700">
            <a:miter lim="400000"/>
          </a:ln>
        </p:spPr>
        <p:txBody>
          <a:bodyPr wrap="none" lIns="45718" tIns="45718" rIns="45718" bIns="45718" anchor="ctr">
            <a:spAutoFit/>
          </a:bodyPr>
          <a:lstStyle>
            <a:lvl1pPr algn="r">
              <a:defRPr sz="1200"/>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txStyles>
    <p:titleStyle>
      <a:lvl1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1pPr>
      <a:lvl2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2pPr>
      <a:lvl3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3pPr>
      <a:lvl4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4pPr>
      <a:lvl5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5pPr>
      <a:lvl6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6pPr>
      <a:lvl7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7pPr>
      <a:lvl8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8pPr>
      <a:lvl9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535353"/>
          </a:solidFill>
          <a:uFillTx/>
          <a:latin typeface="Arial"/>
          <a:ea typeface="Arial"/>
          <a:cs typeface="Arial"/>
          <a:sym typeface="Arial"/>
        </a:defRPr>
      </a:lvl9pPr>
    </p:titleStyle>
    <p:bodyStyle>
      <a:lvl1pPr marL="342899" marR="0" indent="-342899" algn="l" defTabSz="914400" rtl="0" latinLnBrk="0">
        <a:lnSpc>
          <a:spcPct val="120000"/>
        </a:lnSpc>
        <a:spcBef>
          <a:spcPts val="700"/>
        </a:spcBef>
        <a:spcAft>
          <a:spcPts val="0"/>
        </a:spcAft>
        <a:buClr>
          <a:schemeClr val="accent6">
            <a:satOff val="-35873"/>
            <a:lumOff val="-12431"/>
          </a:schemeClr>
        </a:buClr>
        <a:buSzPct val="100000"/>
        <a:buFont typeface="Arial"/>
        <a:buChar char="•"/>
        <a:tabLst/>
        <a:defRPr sz="1900" b="0" i="0" u="none" strike="noStrike" cap="none" spc="0" baseline="0">
          <a:solidFill>
            <a:srgbClr val="002F5F"/>
          </a:solidFill>
          <a:uFillTx/>
          <a:latin typeface="Arial"/>
          <a:ea typeface="Arial"/>
          <a:cs typeface="Arial"/>
          <a:sym typeface="Arial"/>
        </a:defRPr>
      </a:lvl1pPr>
      <a:lvl2pPr marL="783769" marR="0" indent="-326569" algn="l" defTabSz="914400" rtl="0" latinLnBrk="0">
        <a:lnSpc>
          <a:spcPct val="120000"/>
        </a:lnSpc>
        <a:spcBef>
          <a:spcPts val="700"/>
        </a:spcBef>
        <a:spcAft>
          <a:spcPts val="0"/>
        </a:spcAft>
        <a:buClr>
          <a:schemeClr val="accent6">
            <a:satOff val="-35873"/>
            <a:lumOff val="-12431"/>
          </a:schemeClr>
        </a:buClr>
        <a:buSzPct val="100000"/>
        <a:buFont typeface="Arial"/>
        <a:buChar char="–"/>
        <a:tabLst/>
        <a:defRPr sz="1900" b="0" i="0" u="none" strike="noStrike" cap="none" spc="0" baseline="0">
          <a:solidFill>
            <a:srgbClr val="002F5F"/>
          </a:solidFill>
          <a:uFillTx/>
          <a:latin typeface="Arial"/>
          <a:ea typeface="Arial"/>
          <a:cs typeface="Arial"/>
          <a:sym typeface="Arial"/>
        </a:defRPr>
      </a:lvl2pPr>
      <a:lvl3pPr marL="1219200" marR="0" indent="-304800" algn="l" defTabSz="914400" rtl="0" latinLnBrk="0">
        <a:lnSpc>
          <a:spcPct val="120000"/>
        </a:lnSpc>
        <a:spcBef>
          <a:spcPts val="700"/>
        </a:spcBef>
        <a:spcAft>
          <a:spcPts val="0"/>
        </a:spcAft>
        <a:buClr>
          <a:schemeClr val="accent6">
            <a:satOff val="-35873"/>
            <a:lumOff val="-12431"/>
          </a:schemeClr>
        </a:buClr>
        <a:buSzPct val="100000"/>
        <a:buFont typeface="Arial"/>
        <a:buChar char="•"/>
        <a:tabLst/>
        <a:defRPr sz="1900" b="0" i="0" u="none" strike="noStrike" cap="none" spc="0" baseline="0">
          <a:solidFill>
            <a:srgbClr val="002F5F"/>
          </a:solidFill>
          <a:uFillTx/>
          <a:latin typeface="Arial"/>
          <a:ea typeface="Arial"/>
          <a:cs typeface="Arial"/>
          <a:sym typeface="Arial"/>
        </a:defRPr>
      </a:lvl3pPr>
      <a:lvl4pPr marL="1737359" marR="0" indent="-365758" algn="l" defTabSz="914400" rtl="0" latinLnBrk="0">
        <a:lnSpc>
          <a:spcPct val="120000"/>
        </a:lnSpc>
        <a:spcBef>
          <a:spcPts val="700"/>
        </a:spcBef>
        <a:spcAft>
          <a:spcPts val="0"/>
        </a:spcAft>
        <a:buClr>
          <a:schemeClr val="accent6">
            <a:satOff val="-35873"/>
            <a:lumOff val="-12431"/>
          </a:schemeClr>
        </a:buClr>
        <a:buSzPct val="100000"/>
        <a:buFont typeface="Arial"/>
        <a:buChar char="–"/>
        <a:tabLst/>
        <a:defRPr sz="1900" b="0" i="0" u="none" strike="noStrike" cap="none" spc="0" baseline="0">
          <a:solidFill>
            <a:srgbClr val="002F5F"/>
          </a:solidFill>
          <a:uFillTx/>
          <a:latin typeface="Arial"/>
          <a:ea typeface="Arial"/>
          <a:cs typeface="Arial"/>
          <a:sym typeface="Arial"/>
        </a:defRPr>
      </a:lvl4pPr>
      <a:lvl5pPr marL="2194559" marR="0" indent="-365759" algn="l" defTabSz="914400" rtl="0" latinLnBrk="0">
        <a:lnSpc>
          <a:spcPct val="120000"/>
        </a:lnSpc>
        <a:spcBef>
          <a:spcPts val="700"/>
        </a:spcBef>
        <a:spcAft>
          <a:spcPts val="0"/>
        </a:spcAft>
        <a:buClr>
          <a:schemeClr val="accent6">
            <a:satOff val="-35873"/>
            <a:lumOff val="-12431"/>
          </a:schemeClr>
        </a:buClr>
        <a:buSzPct val="100000"/>
        <a:buFont typeface="Arial"/>
        <a:buChar char="»"/>
        <a:tabLst/>
        <a:defRPr sz="1900" b="0" i="0" u="none" strike="noStrike" cap="none" spc="0" baseline="0">
          <a:solidFill>
            <a:srgbClr val="002F5F"/>
          </a:solidFill>
          <a:uFillTx/>
          <a:latin typeface="Arial"/>
          <a:ea typeface="Arial"/>
          <a:cs typeface="Arial"/>
          <a:sym typeface="Arial"/>
        </a:defRPr>
      </a:lvl5pPr>
      <a:lvl6pPr marL="2503166" marR="0" indent="-217166" algn="l" defTabSz="914400" rtl="0" latinLnBrk="0">
        <a:lnSpc>
          <a:spcPct val="120000"/>
        </a:lnSpc>
        <a:spcBef>
          <a:spcPts val="700"/>
        </a:spcBef>
        <a:spcAft>
          <a:spcPts val="0"/>
        </a:spcAft>
        <a:buClr>
          <a:schemeClr val="accent6">
            <a:satOff val="-35873"/>
            <a:lumOff val="-12431"/>
          </a:schemeClr>
        </a:buClr>
        <a:buSzPct val="100000"/>
        <a:buFont typeface="Arial"/>
        <a:buChar char="•"/>
        <a:tabLst/>
        <a:defRPr sz="1900" b="0" i="0" u="none" strike="noStrike" cap="none" spc="0" baseline="0">
          <a:solidFill>
            <a:srgbClr val="002F5F"/>
          </a:solidFill>
          <a:uFillTx/>
          <a:latin typeface="Arial"/>
          <a:ea typeface="Arial"/>
          <a:cs typeface="Arial"/>
          <a:sym typeface="Arial"/>
        </a:defRPr>
      </a:lvl6pPr>
      <a:lvl7pPr marL="2960366" marR="0" indent="-217166" algn="l" defTabSz="914400" rtl="0" latinLnBrk="0">
        <a:lnSpc>
          <a:spcPct val="120000"/>
        </a:lnSpc>
        <a:spcBef>
          <a:spcPts val="700"/>
        </a:spcBef>
        <a:spcAft>
          <a:spcPts val="0"/>
        </a:spcAft>
        <a:buClr>
          <a:schemeClr val="accent6">
            <a:satOff val="-35873"/>
            <a:lumOff val="-12431"/>
          </a:schemeClr>
        </a:buClr>
        <a:buSzPct val="100000"/>
        <a:buFont typeface="Arial"/>
        <a:buChar char="•"/>
        <a:tabLst/>
        <a:defRPr sz="1900" b="0" i="0" u="none" strike="noStrike" cap="none" spc="0" baseline="0">
          <a:solidFill>
            <a:srgbClr val="002F5F"/>
          </a:solidFill>
          <a:uFillTx/>
          <a:latin typeface="Arial"/>
          <a:ea typeface="Arial"/>
          <a:cs typeface="Arial"/>
          <a:sym typeface="Arial"/>
        </a:defRPr>
      </a:lvl7pPr>
      <a:lvl8pPr marL="3417570" marR="0" indent="-217166" algn="l" defTabSz="914400" rtl="0" latinLnBrk="0">
        <a:lnSpc>
          <a:spcPct val="120000"/>
        </a:lnSpc>
        <a:spcBef>
          <a:spcPts val="700"/>
        </a:spcBef>
        <a:spcAft>
          <a:spcPts val="0"/>
        </a:spcAft>
        <a:buClr>
          <a:schemeClr val="accent6">
            <a:satOff val="-35873"/>
            <a:lumOff val="-12431"/>
          </a:schemeClr>
        </a:buClr>
        <a:buSzPct val="100000"/>
        <a:buFont typeface="Arial"/>
        <a:buChar char="•"/>
        <a:tabLst/>
        <a:defRPr sz="1900" b="0" i="0" u="none" strike="noStrike" cap="none" spc="0" baseline="0">
          <a:solidFill>
            <a:srgbClr val="002F5F"/>
          </a:solidFill>
          <a:uFillTx/>
          <a:latin typeface="Arial"/>
          <a:ea typeface="Arial"/>
          <a:cs typeface="Arial"/>
          <a:sym typeface="Arial"/>
        </a:defRPr>
      </a:lvl8pPr>
      <a:lvl9pPr marL="3874770" marR="0" indent="-217170" algn="l" defTabSz="914400" rtl="0" latinLnBrk="0">
        <a:lnSpc>
          <a:spcPct val="120000"/>
        </a:lnSpc>
        <a:spcBef>
          <a:spcPts val="700"/>
        </a:spcBef>
        <a:spcAft>
          <a:spcPts val="0"/>
        </a:spcAft>
        <a:buClr>
          <a:schemeClr val="accent6">
            <a:satOff val="-35873"/>
            <a:lumOff val="-12431"/>
          </a:schemeClr>
        </a:buClr>
        <a:buSzPct val="100000"/>
        <a:buFont typeface="Arial"/>
        <a:buChar char="•"/>
        <a:tabLst/>
        <a:defRPr sz="1900" b="0" i="0" u="none" strike="noStrike" cap="none" spc="0" baseline="0">
          <a:solidFill>
            <a:srgbClr val="002F5F"/>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3.xml"/><Relationship Id="rId5" Type="http://schemas.openxmlformats.org/officeDocument/2006/relationships/hyperlink" Target="mailto:info@kivi.nl" TargetMode="External"/><Relationship Id="rId4" Type="http://schemas.openxmlformats.org/officeDocument/2006/relationships/hyperlink" Target="http://www.kivi.n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hyperlink" Target="https://www.kivi.nl/afdelingen/extra-afdelingen" TargetMode="External"/><Relationship Id="rId3" Type="http://schemas.openxmlformats.org/officeDocument/2006/relationships/image" Target="../media/image12.jpeg"/><Relationship Id="rId7" Type="http://schemas.openxmlformats.org/officeDocument/2006/relationships/hyperlink" Target="https://www.kivi.nl/afdelingen/regionale-afdelingen" TargetMode="External"/><Relationship Id="rId2" Type="http://schemas.openxmlformats.org/officeDocument/2006/relationships/image" Target="../media/image11.jpeg"/><Relationship Id="rId1" Type="http://schemas.openxmlformats.org/officeDocument/2006/relationships/slideLayout" Target="../slideLayouts/slideLayout3.xml"/><Relationship Id="rId6" Type="http://schemas.openxmlformats.org/officeDocument/2006/relationships/hyperlink" Target="https://www.kivi.nl/afdelingen/vakafdelingen" TargetMode="External"/><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hyperlink" Target="https://www.kivi.nl/afdelingen/kringen"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7" name="image3.jpeg" descr="image3.jpeg"/>
          <p:cNvPicPr>
            <a:picLocks noChangeAspect="1"/>
          </p:cNvPicPr>
          <p:nvPr/>
        </p:nvPicPr>
        <p:blipFill>
          <a:blip r:embed="rId3">
            <a:extLst/>
          </a:blip>
          <a:srcRect b="120"/>
          <a:stretch>
            <a:fillRect/>
          </a:stretch>
        </p:blipFill>
        <p:spPr>
          <a:xfrm>
            <a:off x="-132722" y="-228287"/>
            <a:ext cx="9460873" cy="6315644"/>
          </a:xfrm>
          <a:prstGeom prst="rect">
            <a:avLst/>
          </a:prstGeom>
          <a:ln w="12700">
            <a:miter lim="400000"/>
          </a:ln>
        </p:spPr>
      </p:pic>
      <p:sp>
        <p:nvSpPr>
          <p:cNvPr id="38" name="Verbinden Ingenieurs, industrie, academische wereld en overheid"/>
          <p:cNvSpPr txBox="1"/>
          <p:nvPr/>
        </p:nvSpPr>
        <p:spPr>
          <a:xfrm>
            <a:off x="739718" y="3719636"/>
            <a:ext cx="8246203" cy="7652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defTabSz="886967">
              <a:spcBef>
                <a:spcPts val="500"/>
              </a:spcBef>
              <a:defRPr sz="2900">
                <a:solidFill>
                  <a:srgbClr val="FFFFFF"/>
                </a:solidFill>
                <a:latin typeface="Arial Black"/>
                <a:ea typeface="Arial Black"/>
                <a:cs typeface="Arial Black"/>
                <a:sym typeface="Arial Black"/>
              </a:defRPr>
            </a:lvl1pPr>
          </a:lstStyle>
          <a:p>
            <a:r>
              <a:t>Royal Netherlands Society of Engineers</a:t>
            </a:r>
          </a:p>
        </p:txBody>
      </p:sp>
      <p:sp>
        <p:nvSpPr>
          <p:cNvPr id="39" name="Verbinden Ingenieurs, industrie, academische wereld en overheid"/>
          <p:cNvSpPr txBox="1"/>
          <p:nvPr/>
        </p:nvSpPr>
        <p:spPr>
          <a:xfrm>
            <a:off x="4365059" y="4078673"/>
            <a:ext cx="4594597" cy="6653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spcBef>
                <a:spcPts val="600"/>
              </a:spcBef>
              <a:defRPr sz="3000" b="1">
                <a:solidFill>
                  <a:srgbClr val="50889B"/>
                </a:solidFill>
                <a:latin typeface="Times Roman"/>
                <a:ea typeface="Times Roman"/>
                <a:cs typeface="Times Roman"/>
                <a:sym typeface="Times Roman"/>
              </a:defRPr>
            </a:lvl1pPr>
          </a:lstStyle>
          <a:p>
            <a:r>
              <a:t>Engineering Society</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Afgeronde rechthoek"/>
          <p:cNvSpPr/>
          <p:nvPr/>
        </p:nvSpPr>
        <p:spPr>
          <a:xfrm>
            <a:off x="3645065" y="3879658"/>
            <a:ext cx="5057567" cy="1710087"/>
          </a:xfrm>
          <a:prstGeom prst="roundRect">
            <a:avLst>
              <a:gd name="adj" fmla="val 11140"/>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latin typeface="+mj-lt"/>
                <a:ea typeface="+mj-ea"/>
                <a:cs typeface="+mj-cs"/>
                <a:sym typeface="Helvetica"/>
              </a:defRPr>
            </a:pPr>
            <a:endParaRPr/>
          </a:p>
        </p:txBody>
      </p:sp>
      <p:sp>
        <p:nvSpPr>
          <p:cNvPr id="142" name="Activiteiten"/>
          <p:cNvSpPr txBox="1">
            <a:spLocks noGrp="1"/>
          </p:cNvSpPr>
          <p:nvPr>
            <p:ph type="title"/>
          </p:nvPr>
        </p:nvSpPr>
        <p:spPr>
          <a:xfrm>
            <a:off x="457200" y="-24424"/>
            <a:ext cx="8229600" cy="1143004"/>
          </a:xfrm>
          <a:prstGeom prst="rect">
            <a:avLst/>
          </a:prstGeom>
        </p:spPr>
        <p:txBody>
          <a:bodyPr/>
          <a:lstStyle/>
          <a:p>
            <a:r>
              <a:t>Activities</a:t>
            </a:r>
          </a:p>
        </p:txBody>
      </p:sp>
      <p:sp>
        <p:nvSpPr>
          <p:cNvPr id="143" name="Afgeronde rechthoek"/>
          <p:cNvSpPr/>
          <p:nvPr/>
        </p:nvSpPr>
        <p:spPr>
          <a:xfrm>
            <a:off x="510607" y="1446492"/>
            <a:ext cx="4616328" cy="1710085"/>
          </a:xfrm>
          <a:prstGeom prst="roundRect">
            <a:avLst>
              <a:gd name="adj" fmla="val 11140"/>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latin typeface="+mj-lt"/>
                <a:ea typeface="+mj-ea"/>
                <a:cs typeface="+mj-cs"/>
                <a:sym typeface="Helvetica"/>
              </a:defRPr>
            </a:pPr>
            <a:endParaRPr/>
          </a:p>
        </p:txBody>
      </p:sp>
      <p:sp>
        <p:nvSpPr>
          <p:cNvPr id="144" name="Verbinden Ingenieurs, industrie, academische wereld en overheid"/>
          <p:cNvSpPr txBox="1"/>
          <p:nvPr/>
        </p:nvSpPr>
        <p:spPr>
          <a:xfrm>
            <a:off x="933446" y="1247493"/>
            <a:ext cx="3623031" cy="13557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defTabSz="722376">
              <a:lnSpc>
                <a:spcPct val="80000"/>
              </a:lnSpc>
              <a:spcBef>
                <a:spcPts val="400"/>
              </a:spcBef>
              <a:defRPr sz="6500">
                <a:latin typeface="Arial Black"/>
                <a:ea typeface="Arial Black"/>
                <a:cs typeface="Arial Black"/>
                <a:sym typeface="Arial Black"/>
              </a:defRPr>
            </a:lvl1pPr>
          </a:lstStyle>
          <a:p>
            <a:r>
              <a:t>400</a:t>
            </a:r>
          </a:p>
        </p:txBody>
      </p:sp>
      <p:sp>
        <p:nvSpPr>
          <p:cNvPr id="145" name="Verbinden Ingenieurs, industrie, academische wereld en overheid"/>
          <p:cNvSpPr txBox="1"/>
          <p:nvPr/>
        </p:nvSpPr>
        <p:spPr>
          <a:xfrm>
            <a:off x="960444" y="2144203"/>
            <a:ext cx="1692465" cy="565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r">
              <a:spcBef>
                <a:spcPts val="600"/>
              </a:spcBef>
              <a:defRPr sz="2500" b="1">
                <a:solidFill>
                  <a:srgbClr val="50889B"/>
                </a:solidFill>
                <a:latin typeface="Times Roman"/>
                <a:ea typeface="Times Roman"/>
                <a:cs typeface="Times Roman"/>
                <a:sym typeface="Times Roman"/>
              </a:defRPr>
            </a:lvl1pPr>
          </a:lstStyle>
          <a:p>
            <a:r>
              <a:t>Activities</a:t>
            </a:r>
          </a:p>
        </p:txBody>
      </p:sp>
      <p:sp>
        <p:nvSpPr>
          <p:cNvPr id="146" name="Verbinden Ingenieurs, industrie, academische wereld en overheid"/>
          <p:cNvSpPr txBox="1"/>
          <p:nvPr/>
        </p:nvSpPr>
        <p:spPr>
          <a:xfrm>
            <a:off x="1413073" y="2436509"/>
            <a:ext cx="1239838" cy="545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r">
              <a:spcBef>
                <a:spcPts val="600"/>
              </a:spcBef>
              <a:defRPr>
                <a:solidFill>
                  <a:srgbClr val="7C7E7F"/>
                </a:solidFill>
                <a:latin typeface="Arial Black"/>
                <a:ea typeface="Arial Black"/>
                <a:cs typeface="Arial Black"/>
                <a:sym typeface="Arial Black"/>
              </a:defRPr>
            </a:lvl1pPr>
          </a:lstStyle>
          <a:p>
            <a:r>
              <a:t>per year</a:t>
            </a:r>
          </a:p>
        </p:txBody>
      </p:sp>
      <p:sp>
        <p:nvSpPr>
          <p:cNvPr id="147" name="Verbinden Ingenieurs, industrie, academische wereld en overheid"/>
          <p:cNvSpPr txBox="1"/>
          <p:nvPr/>
        </p:nvSpPr>
        <p:spPr>
          <a:xfrm>
            <a:off x="3713264" y="4117085"/>
            <a:ext cx="2487188" cy="5458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r">
              <a:spcBef>
                <a:spcPts val="600"/>
              </a:spcBef>
              <a:defRPr sz="2500" b="1">
                <a:solidFill>
                  <a:srgbClr val="50889B"/>
                </a:solidFill>
                <a:latin typeface="Times Roman"/>
                <a:ea typeface="Times Roman"/>
                <a:cs typeface="Times Roman"/>
                <a:sym typeface="Times Roman"/>
              </a:defRPr>
            </a:lvl1pPr>
          </a:lstStyle>
          <a:p>
            <a:r>
              <a:t>Continuous</a:t>
            </a:r>
          </a:p>
        </p:txBody>
      </p:sp>
      <p:sp>
        <p:nvSpPr>
          <p:cNvPr id="148" name="Verbinden Ingenieurs, industrie, academische wereld en overheid"/>
          <p:cNvSpPr txBox="1"/>
          <p:nvPr/>
        </p:nvSpPr>
        <p:spPr>
          <a:xfrm>
            <a:off x="3615599" y="4390268"/>
            <a:ext cx="2610246" cy="5746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r" defTabSz="877822">
              <a:spcBef>
                <a:spcPts val="500"/>
              </a:spcBef>
              <a:defRPr sz="2400">
                <a:latin typeface="Arial Black"/>
                <a:ea typeface="Arial Black"/>
                <a:cs typeface="Arial Black"/>
                <a:sym typeface="Arial Black"/>
              </a:defRPr>
            </a:lvl1pPr>
          </a:lstStyle>
          <a:p>
            <a:r>
              <a:t>professional</a:t>
            </a:r>
          </a:p>
        </p:txBody>
      </p:sp>
      <p:sp>
        <p:nvSpPr>
          <p:cNvPr id="149" name="Verbinden Ingenieurs, industrie, academische wereld en overheid"/>
          <p:cNvSpPr txBox="1"/>
          <p:nvPr/>
        </p:nvSpPr>
        <p:spPr>
          <a:xfrm>
            <a:off x="3265909" y="4667196"/>
            <a:ext cx="2934537" cy="643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r">
              <a:spcBef>
                <a:spcPts val="600"/>
              </a:spcBef>
              <a:defRPr sz="2500">
                <a:solidFill>
                  <a:srgbClr val="7C7E7F"/>
                </a:solidFill>
                <a:latin typeface="Arial Black"/>
                <a:ea typeface="Arial Black"/>
                <a:cs typeface="Arial Black"/>
                <a:sym typeface="Arial Black"/>
              </a:defRPr>
            </a:lvl1pPr>
          </a:lstStyle>
          <a:p>
            <a:r>
              <a:t>development</a:t>
            </a:r>
          </a:p>
        </p:txBody>
      </p:sp>
      <p:pic>
        <p:nvPicPr>
          <p:cNvPr id="150" name="PP10A.jpg" descr="PP10A.jpg"/>
          <p:cNvPicPr>
            <a:picLocks noChangeAspect="1"/>
          </p:cNvPicPr>
          <p:nvPr/>
        </p:nvPicPr>
        <p:blipFill>
          <a:blip r:embed="rId3">
            <a:extLst/>
          </a:blip>
          <a:srcRect b="253"/>
          <a:stretch>
            <a:fillRect/>
          </a:stretch>
        </p:blipFill>
        <p:spPr>
          <a:xfrm>
            <a:off x="2755949" y="1548857"/>
            <a:ext cx="2260009" cy="1505494"/>
          </a:xfrm>
          <a:prstGeom prst="rect">
            <a:avLst/>
          </a:prstGeom>
          <a:ln w="12700">
            <a:miter lim="400000"/>
          </a:ln>
        </p:spPr>
      </p:pic>
      <p:pic>
        <p:nvPicPr>
          <p:cNvPr id="151" name="KIVI_Jaarcongres_ENG_2020_CMYK.png" descr="KIVI_Jaarcongres_ENG_2020_CMYK.png"/>
          <p:cNvPicPr>
            <a:picLocks noChangeAspect="1"/>
          </p:cNvPicPr>
          <p:nvPr/>
        </p:nvPicPr>
        <p:blipFill>
          <a:blip r:embed="rId4">
            <a:extLst/>
          </a:blip>
          <a:srcRect t="515" b="515"/>
          <a:stretch>
            <a:fillRect/>
          </a:stretch>
        </p:blipFill>
        <p:spPr>
          <a:xfrm>
            <a:off x="5491989" y="1215853"/>
            <a:ext cx="1940898" cy="1940893"/>
          </a:xfrm>
          <a:prstGeom prst="rect">
            <a:avLst/>
          </a:prstGeom>
          <a:ln w="12700">
            <a:miter lim="400000"/>
          </a:ln>
        </p:spPr>
      </p:pic>
      <p:pic>
        <p:nvPicPr>
          <p:cNvPr id="152" name="PP16.jpg" descr="PP16.jpg"/>
          <p:cNvPicPr>
            <a:picLocks noChangeAspect="1"/>
          </p:cNvPicPr>
          <p:nvPr/>
        </p:nvPicPr>
        <p:blipFill>
          <a:blip r:embed="rId5">
            <a:extLst/>
          </a:blip>
          <a:srcRect l="3410" r="3410"/>
          <a:stretch>
            <a:fillRect/>
          </a:stretch>
        </p:blipFill>
        <p:spPr>
          <a:xfrm>
            <a:off x="6303483" y="3982025"/>
            <a:ext cx="2260009" cy="1505498"/>
          </a:xfrm>
          <a:prstGeom prst="rect">
            <a:avLst/>
          </a:prstGeom>
          <a:ln w="12700">
            <a:miter lim="400000"/>
          </a:ln>
        </p:spPr>
      </p:pic>
      <p:sp>
        <p:nvSpPr>
          <p:cNvPr id="153" name="Verbinden ingenieurs, industrie, academische wereld en overheid"/>
          <p:cNvSpPr txBox="1"/>
          <p:nvPr/>
        </p:nvSpPr>
        <p:spPr>
          <a:xfrm>
            <a:off x="998146" y="3355776"/>
            <a:ext cx="6963179"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Connecting with engineers, the industry, the academic world, and the government</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Activiteiten"/>
          <p:cNvSpPr txBox="1">
            <a:spLocks noGrp="1"/>
          </p:cNvSpPr>
          <p:nvPr>
            <p:ph type="title"/>
          </p:nvPr>
        </p:nvSpPr>
        <p:spPr>
          <a:xfrm>
            <a:off x="457200" y="-24424"/>
            <a:ext cx="8229600" cy="1143004"/>
          </a:xfrm>
          <a:prstGeom prst="rect">
            <a:avLst/>
          </a:prstGeom>
        </p:spPr>
        <p:txBody>
          <a:bodyPr/>
          <a:lstStyle/>
          <a:p>
            <a:r>
              <a:t>Activities</a:t>
            </a:r>
          </a:p>
        </p:txBody>
      </p:sp>
      <p:pic>
        <p:nvPicPr>
          <p:cNvPr id="158" name="image27.jpeg" descr="image27.jpeg"/>
          <p:cNvPicPr>
            <a:picLocks noChangeAspect="1"/>
          </p:cNvPicPr>
          <p:nvPr/>
        </p:nvPicPr>
        <p:blipFill>
          <a:blip r:embed="rId2">
            <a:extLst/>
          </a:blip>
          <a:srcRect t="10486" b="10484"/>
          <a:stretch>
            <a:fillRect/>
          </a:stretch>
        </p:blipFill>
        <p:spPr>
          <a:xfrm>
            <a:off x="-540082" y="1079539"/>
            <a:ext cx="9499601" cy="5008166"/>
          </a:xfrm>
          <a:custGeom>
            <a:avLst/>
            <a:gdLst/>
            <a:ahLst/>
            <a:cxnLst>
              <a:cxn ang="0">
                <a:pos x="wd2" y="hd2"/>
              </a:cxn>
              <a:cxn ang="5400000">
                <a:pos x="wd2" y="hd2"/>
              </a:cxn>
              <a:cxn ang="10800000">
                <a:pos x="wd2" y="hd2"/>
              </a:cxn>
              <a:cxn ang="16200000">
                <a:pos x="wd2" y="hd2"/>
              </a:cxn>
            </a:cxnLst>
            <a:rect l="0" t="0" r="r" b="b"/>
            <a:pathLst>
              <a:path w="21600" h="21600" extrusionOk="0">
                <a:moveTo>
                  <a:pt x="1898" y="0"/>
                </a:moveTo>
                <a:cubicBezTo>
                  <a:pt x="850" y="0"/>
                  <a:pt x="0" y="1611"/>
                  <a:pt x="0" y="3600"/>
                </a:cubicBezTo>
                <a:lnTo>
                  <a:pt x="0" y="18000"/>
                </a:lnTo>
                <a:cubicBezTo>
                  <a:pt x="0" y="19989"/>
                  <a:pt x="850" y="21600"/>
                  <a:pt x="1898" y="21600"/>
                </a:cubicBezTo>
                <a:lnTo>
                  <a:pt x="19702" y="21600"/>
                </a:lnTo>
                <a:cubicBezTo>
                  <a:pt x="20750" y="21600"/>
                  <a:pt x="21600" y="19989"/>
                  <a:pt x="21600" y="18000"/>
                </a:cubicBezTo>
                <a:lnTo>
                  <a:pt x="21600" y="3600"/>
                </a:lnTo>
                <a:cubicBezTo>
                  <a:pt x="21600" y="1611"/>
                  <a:pt x="20750" y="0"/>
                  <a:pt x="19702" y="0"/>
                </a:cubicBezTo>
                <a:lnTo>
                  <a:pt x="1898" y="0"/>
                </a:lnTo>
                <a:close/>
              </a:path>
            </a:pathLst>
          </a:custGeom>
          <a:ln w="12700">
            <a:miter lim="400000"/>
          </a:ln>
        </p:spPr>
      </p:pic>
      <p:sp>
        <p:nvSpPr>
          <p:cNvPr id="159" name="Lezingen"/>
          <p:cNvSpPr txBox="1"/>
          <p:nvPr/>
        </p:nvSpPr>
        <p:spPr>
          <a:xfrm>
            <a:off x="3363571" y="1732845"/>
            <a:ext cx="859796" cy="307337"/>
          </a:xfrm>
          <a:prstGeom prst="rect">
            <a:avLst/>
          </a:prstGeom>
          <a:solidFill>
            <a:srgbClr val="001E39"/>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defTabSz="493712">
              <a:lnSpc>
                <a:spcPct val="80000"/>
              </a:lnSpc>
              <a:defRPr sz="1200">
                <a:solidFill>
                  <a:srgbClr val="FFFFFF"/>
                </a:solidFill>
                <a:latin typeface="Arial Black"/>
                <a:ea typeface="Arial Black"/>
                <a:cs typeface="Arial Black"/>
                <a:sym typeface="Arial Black"/>
              </a:defRPr>
            </a:lvl1pPr>
          </a:lstStyle>
          <a:p>
            <a:r>
              <a:t>Lectures</a:t>
            </a:r>
          </a:p>
        </p:txBody>
      </p:sp>
      <p:sp>
        <p:nvSpPr>
          <p:cNvPr id="160" name="Webinars"/>
          <p:cNvSpPr txBox="1"/>
          <p:nvPr/>
        </p:nvSpPr>
        <p:spPr>
          <a:xfrm>
            <a:off x="4502987" y="2586152"/>
            <a:ext cx="928259"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Webinars</a:t>
            </a:r>
          </a:p>
        </p:txBody>
      </p:sp>
      <p:sp>
        <p:nvSpPr>
          <p:cNvPr id="161" name="Evenementen"/>
          <p:cNvSpPr txBox="1"/>
          <p:nvPr/>
        </p:nvSpPr>
        <p:spPr>
          <a:xfrm>
            <a:off x="3888745" y="3686133"/>
            <a:ext cx="1366512"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Events</a:t>
            </a:r>
          </a:p>
        </p:txBody>
      </p:sp>
      <p:sp>
        <p:nvSpPr>
          <p:cNvPr id="162" name="Prins Friso Ingenieursprijs"/>
          <p:cNvSpPr txBox="1"/>
          <p:nvPr/>
        </p:nvSpPr>
        <p:spPr>
          <a:xfrm>
            <a:off x="4139952" y="4025262"/>
            <a:ext cx="2736304"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Prince Friso Engineering award</a:t>
            </a:r>
          </a:p>
        </p:txBody>
      </p:sp>
      <p:sp>
        <p:nvSpPr>
          <p:cNvPr id="163" name="KIVI Jaarcongres"/>
          <p:cNvSpPr txBox="1"/>
          <p:nvPr/>
        </p:nvSpPr>
        <p:spPr>
          <a:xfrm>
            <a:off x="4257245" y="4361060"/>
            <a:ext cx="2042949"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KIVI Annual Congress</a:t>
            </a:r>
          </a:p>
        </p:txBody>
      </p:sp>
      <p:sp>
        <p:nvSpPr>
          <p:cNvPr id="164" name="On- en offline netwerken"/>
          <p:cNvSpPr txBox="1"/>
          <p:nvPr/>
        </p:nvSpPr>
        <p:spPr>
          <a:xfrm>
            <a:off x="3787385" y="2171942"/>
            <a:ext cx="3376904" cy="30733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90000"/>
              </a:lnSpc>
              <a:defRPr sz="1200">
                <a:solidFill>
                  <a:srgbClr val="071D37"/>
                </a:solidFill>
                <a:latin typeface="Arial Black"/>
                <a:ea typeface="Arial Black"/>
                <a:cs typeface="Arial Black"/>
                <a:sym typeface="Arial Black"/>
              </a:defRPr>
            </a:lvl1pPr>
          </a:lstStyle>
          <a:p>
            <a:r>
              <a:t>Online and offline networking sessions</a:t>
            </a:r>
          </a:p>
        </p:txBody>
      </p:sp>
      <p:sp>
        <p:nvSpPr>
          <p:cNvPr id="165" name="Rondetafel gesprekken"/>
          <p:cNvSpPr txBox="1"/>
          <p:nvPr/>
        </p:nvSpPr>
        <p:spPr>
          <a:xfrm>
            <a:off x="2758364" y="3011204"/>
            <a:ext cx="2070207" cy="30733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90000"/>
              </a:lnSpc>
              <a:defRPr sz="1200">
                <a:solidFill>
                  <a:srgbClr val="071D37"/>
                </a:solidFill>
                <a:latin typeface="Arial Black"/>
                <a:ea typeface="Arial Black"/>
                <a:cs typeface="Arial Black"/>
                <a:sym typeface="Arial Black"/>
              </a:defRPr>
            </a:lvl1pPr>
          </a:lstStyle>
          <a:p>
            <a:r>
              <a:t>Round table meetings</a:t>
            </a:r>
          </a:p>
        </p:txBody>
      </p:sp>
      <p:sp>
        <p:nvSpPr>
          <p:cNvPr id="166" name="Excursies"/>
          <p:cNvSpPr txBox="1"/>
          <p:nvPr/>
        </p:nvSpPr>
        <p:spPr>
          <a:xfrm>
            <a:off x="2483766" y="4739730"/>
            <a:ext cx="1120689" cy="30733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90000"/>
              </a:lnSpc>
              <a:defRPr sz="1200">
                <a:solidFill>
                  <a:srgbClr val="071D37"/>
                </a:solidFill>
                <a:latin typeface="Arial Black"/>
                <a:ea typeface="Arial Black"/>
                <a:cs typeface="Arial Black"/>
                <a:sym typeface="Arial Black"/>
              </a:defRPr>
            </a:lvl1pPr>
          </a:lstStyle>
          <a:p>
            <a:r>
              <a:t>Excursions</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image29.jpeg" descr="image29.jpeg"/>
          <p:cNvPicPr>
            <a:picLocks noChangeAspect="1"/>
          </p:cNvPicPr>
          <p:nvPr/>
        </p:nvPicPr>
        <p:blipFill>
          <a:blip r:embed="rId2">
            <a:extLst/>
          </a:blip>
          <a:srcRect t="10660" b="10660"/>
          <a:stretch>
            <a:fillRect/>
          </a:stretch>
        </p:blipFill>
        <p:spPr>
          <a:xfrm>
            <a:off x="-409858" y="1148137"/>
            <a:ext cx="9369426" cy="4939507"/>
          </a:xfrm>
          <a:custGeom>
            <a:avLst/>
            <a:gdLst/>
            <a:ahLst/>
            <a:cxnLst>
              <a:cxn ang="0">
                <a:pos x="wd2" y="hd2"/>
              </a:cxn>
              <a:cxn ang="5400000">
                <a:pos x="wd2" y="hd2"/>
              </a:cxn>
              <a:cxn ang="10800000">
                <a:pos x="wd2" y="hd2"/>
              </a:cxn>
              <a:cxn ang="16200000">
                <a:pos x="wd2" y="hd2"/>
              </a:cxn>
            </a:cxnLst>
            <a:rect l="0" t="0" r="r" b="b"/>
            <a:pathLst>
              <a:path w="21600" h="21600" extrusionOk="0">
                <a:moveTo>
                  <a:pt x="1898" y="0"/>
                </a:moveTo>
                <a:cubicBezTo>
                  <a:pt x="849" y="0"/>
                  <a:pt x="0" y="1611"/>
                  <a:pt x="0" y="3599"/>
                </a:cubicBezTo>
                <a:lnTo>
                  <a:pt x="0" y="17999"/>
                </a:lnTo>
                <a:cubicBezTo>
                  <a:pt x="0" y="19987"/>
                  <a:pt x="849" y="21600"/>
                  <a:pt x="1898" y="21600"/>
                </a:cubicBezTo>
                <a:lnTo>
                  <a:pt x="19702" y="21600"/>
                </a:lnTo>
                <a:cubicBezTo>
                  <a:pt x="20751" y="21600"/>
                  <a:pt x="21600" y="19987"/>
                  <a:pt x="21600" y="17999"/>
                </a:cubicBezTo>
                <a:lnTo>
                  <a:pt x="21600" y="3599"/>
                </a:lnTo>
                <a:cubicBezTo>
                  <a:pt x="21600" y="1611"/>
                  <a:pt x="20751" y="0"/>
                  <a:pt x="19702" y="0"/>
                </a:cubicBezTo>
                <a:lnTo>
                  <a:pt x="1898" y="0"/>
                </a:lnTo>
                <a:close/>
              </a:path>
            </a:pathLst>
          </a:custGeom>
          <a:ln w="12700">
            <a:miter lim="400000"/>
          </a:ln>
        </p:spPr>
      </p:pic>
      <p:sp>
        <p:nvSpPr>
          <p:cNvPr id="169" name="Technisch maatschappelijke projecten"/>
          <p:cNvSpPr txBox="1">
            <a:spLocks noGrp="1"/>
          </p:cNvSpPr>
          <p:nvPr>
            <p:ph type="title"/>
          </p:nvPr>
        </p:nvSpPr>
        <p:spPr>
          <a:xfrm>
            <a:off x="457200" y="-24424"/>
            <a:ext cx="8229600" cy="1143004"/>
          </a:xfrm>
          <a:prstGeom prst="rect">
            <a:avLst/>
          </a:prstGeom>
        </p:spPr>
        <p:txBody>
          <a:bodyPr/>
          <a:lstStyle/>
          <a:p>
            <a:r>
              <a:t>Social projects relating to technology</a:t>
            </a:r>
          </a:p>
        </p:txBody>
      </p:sp>
      <p:sp>
        <p:nvSpPr>
          <p:cNvPr id="170" name="Afgeronde rechthoek"/>
          <p:cNvSpPr/>
          <p:nvPr/>
        </p:nvSpPr>
        <p:spPr>
          <a:xfrm>
            <a:off x="271276" y="2468210"/>
            <a:ext cx="2809409" cy="2430260"/>
          </a:xfrm>
          <a:prstGeom prst="roundRect">
            <a:avLst>
              <a:gd name="adj" fmla="val 783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latin typeface="+mj-lt"/>
                <a:ea typeface="+mj-ea"/>
                <a:cs typeface="+mj-cs"/>
                <a:sym typeface="Helvetica"/>
              </a:defRPr>
            </a:pPr>
            <a:endParaRPr/>
          </a:p>
        </p:txBody>
      </p:sp>
      <p:pic>
        <p:nvPicPr>
          <p:cNvPr id="171" name="PP12GR.jpg" descr="PP12GR.jpg"/>
          <p:cNvPicPr>
            <a:picLocks noChangeAspect="1"/>
          </p:cNvPicPr>
          <p:nvPr/>
        </p:nvPicPr>
        <p:blipFill>
          <a:blip r:embed="rId3">
            <a:extLst/>
          </a:blip>
          <a:srcRect t="290" b="294"/>
          <a:stretch>
            <a:fillRect/>
          </a:stretch>
        </p:blipFill>
        <p:spPr>
          <a:xfrm>
            <a:off x="440704" y="3086537"/>
            <a:ext cx="2470556" cy="1645751"/>
          </a:xfrm>
          <a:prstGeom prst="rect">
            <a:avLst/>
          </a:prstGeom>
          <a:ln w="12700">
            <a:miter lim="400000"/>
          </a:ln>
        </p:spPr>
      </p:pic>
      <p:sp>
        <p:nvSpPr>
          <p:cNvPr id="172" name="Verbinden Ingenieurs, industrie, academische wereld en overheid"/>
          <p:cNvSpPr txBox="1"/>
          <p:nvPr/>
        </p:nvSpPr>
        <p:spPr>
          <a:xfrm>
            <a:off x="358769" y="2478177"/>
            <a:ext cx="3268249" cy="409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nSpc>
                <a:spcPct val="90000"/>
              </a:lnSpc>
              <a:spcBef>
                <a:spcPts val="600"/>
              </a:spcBef>
              <a:defRPr sz="1700" b="1">
                <a:latin typeface="Times Roman"/>
                <a:ea typeface="Times Roman"/>
                <a:cs typeface="Times Roman"/>
                <a:sym typeface="Times Roman"/>
              </a:defRPr>
            </a:lvl1pPr>
          </a:lstStyle>
          <a:p>
            <a:r>
              <a:t>Future Society Project:</a:t>
            </a:r>
          </a:p>
        </p:txBody>
      </p:sp>
      <p:sp>
        <p:nvSpPr>
          <p:cNvPr id="173" name="Verbinden Ingenieurs, industrie, academische wereld en overheid"/>
          <p:cNvSpPr txBox="1"/>
          <p:nvPr/>
        </p:nvSpPr>
        <p:spPr>
          <a:xfrm>
            <a:off x="376136" y="2748083"/>
            <a:ext cx="2809408" cy="347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nSpc>
                <a:spcPct val="90000"/>
              </a:lnSpc>
              <a:spcBef>
                <a:spcPts val="600"/>
              </a:spcBef>
              <a:defRPr sz="1300" b="1">
                <a:solidFill>
                  <a:srgbClr val="7C7E7F"/>
                </a:solidFill>
                <a:latin typeface="Arial"/>
                <a:ea typeface="Arial"/>
                <a:cs typeface="Arial"/>
                <a:sym typeface="Arial"/>
              </a:defRPr>
            </a:lvl1pPr>
          </a:lstStyle>
          <a:p>
            <a:r>
              <a:t>KIVI Climate Report</a:t>
            </a:r>
          </a:p>
        </p:txBody>
      </p:sp>
      <p:sp>
        <p:nvSpPr>
          <p:cNvPr id="174" name="Afgeronde rechthoek"/>
          <p:cNvSpPr/>
          <p:nvPr/>
        </p:nvSpPr>
        <p:spPr>
          <a:xfrm>
            <a:off x="6058761" y="2468210"/>
            <a:ext cx="2809411" cy="2430260"/>
          </a:xfrm>
          <a:prstGeom prst="roundRect">
            <a:avLst>
              <a:gd name="adj" fmla="val 783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latin typeface="+mj-lt"/>
                <a:ea typeface="+mj-ea"/>
                <a:cs typeface="+mj-cs"/>
                <a:sym typeface="Helvetica"/>
              </a:defRPr>
            </a:pPr>
            <a:endParaRPr/>
          </a:p>
        </p:txBody>
      </p:sp>
      <p:pic>
        <p:nvPicPr>
          <p:cNvPr id="175" name="image30.jpeg" descr="image30.jpeg"/>
          <p:cNvPicPr>
            <a:picLocks noChangeAspect="1"/>
          </p:cNvPicPr>
          <p:nvPr/>
        </p:nvPicPr>
        <p:blipFill>
          <a:blip r:embed="rId4">
            <a:extLst/>
          </a:blip>
          <a:srcRect t="101" b="102"/>
          <a:stretch>
            <a:fillRect/>
          </a:stretch>
        </p:blipFill>
        <p:spPr>
          <a:xfrm>
            <a:off x="6228188" y="3086561"/>
            <a:ext cx="2470552" cy="1645751"/>
          </a:xfrm>
          <a:prstGeom prst="rect">
            <a:avLst/>
          </a:prstGeom>
          <a:ln w="12700">
            <a:miter lim="400000"/>
          </a:ln>
        </p:spPr>
      </p:pic>
      <p:sp>
        <p:nvSpPr>
          <p:cNvPr id="176" name="Verbinden Ingenieurs, industrie, academische wereld en overheid"/>
          <p:cNvSpPr txBox="1"/>
          <p:nvPr/>
        </p:nvSpPr>
        <p:spPr>
          <a:xfrm>
            <a:off x="6146253" y="2478177"/>
            <a:ext cx="3268253" cy="409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nSpc>
                <a:spcPct val="90000"/>
              </a:lnSpc>
              <a:spcBef>
                <a:spcPts val="600"/>
              </a:spcBef>
              <a:defRPr sz="1700" b="1">
                <a:latin typeface="Times Roman"/>
                <a:ea typeface="Times Roman"/>
                <a:cs typeface="Times Roman"/>
                <a:sym typeface="Times Roman"/>
              </a:defRPr>
            </a:lvl1pPr>
          </a:lstStyle>
          <a:p>
            <a:r>
              <a:t>Future Society Project:</a:t>
            </a:r>
          </a:p>
        </p:txBody>
      </p:sp>
      <p:sp>
        <p:nvSpPr>
          <p:cNvPr id="177" name="Verbinden Ingenieurs, industrie, academische wereld en overheid"/>
          <p:cNvSpPr txBox="1"/>
          <p:nvPr/>
        </p:nvSpPr>
        <p:spPr>
          <a:xfrm>
            <a:off x="6163619" y="2748083"/>
            <a:ext cx="2809412" cy="347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nSpc>
                <a:spcPct val="90000"/>
              </a:lnSpc>
              <a:spcBef>
                <a:spcPts val="600"/>
              </a:spcBef>
              <a:defRPr sz="1300" b="1">
                <a:solidFill>
                  <a:srgbClr val="7C7E7F"/>
                </a:solidFill>
                <a:latin typeface="Arial"/>
                <a:ea typeface="Arial"/>
                <a:cs typeface="Arial"/>
                <a:sym typeface="Arial"/>
              </a:defRPr>
            </a:lvl1pPr>
          </a:lstStyle>
          <a:p>
            <a:r>
              <a:t>Circular Education Deal</a:t>
            </a:r>
          </a:p>
        </p:txBody>
      </p:sp>
      <p:sp>
        <p:nvSpPr>
          <p:cNvPr id="178" name="Afgeronde rechthoek"/>
          <p:cNvSpPr/>
          <p:nvPr/>
        </p:nvSpPr>
        <p:spPr>
          <a:xfrm>
            <a:off x="3174630" y="1131581"/>
            <a:ext cx="2809410" cy="2430261"/>
          </a:xfrm>
          <a:prstGeom prst="roundRect">
            <a:avLst>
              <a:gd name="adj" fmla="val 783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latin typeface="+mj-lt"/>
                <a:ea typeface="+mj-ea"/>
                <a:cs typeface="+mj-cs"/>
                <a:sym typeface="Helvetica"/>
              </a:defRPr>
            </a:pPr>
            <a:endParaRPr/>
          </a:p>
        </p:txBody>
      </p:sp>
      <p:pic>
        <p:nvPicPr>
          <p:cNvPr id="179" name="image31.jpeg" descr="image31.jpeg"/>
          <p:cNvPicPr>
            <a:picLocks noChangeAspect="1"/>
          </p:cNvPicPr>
          <p:nvPr/>
        </p:nvPicPr>
        <p:blipFill>
          <a:blip r:embed="rId5">
            <a:extLst/>
          </a:blip>
          <a:srcRect l="86" r="88"/>
          <a:stretch>
            <a:fillRect/>
          </a:stretch>
        </p:blipFill>
        <p:spPr>
          <a:xfrm>
            <a:off x="3344033" y="1749941"/>
            <a:ext cx="2470552" cy="1645750"/>
          </a:xfrm>
          <a:prstGeom prst="rect">
            <a:avLst/>
          </a:prstGeom>
          <a:ln w="12700">
            <a:miter lim="400000"/>
          </a:ln>
        </p:spPr>
      </p:pic>
      <p:sp>
        <p:nvSpPr>
          <p:cNvPr id="180" name="Verbinden Ingenieurs, industrie, academische wereld en overheid"/>
          <p:cNvSpPr txBox="1"/>
          <p:nvPr/>
        </p:nvSpPr>
        <p:spPr>
          <a:xfrm>
            <a:off x="3262119" y="1141546"/>
            <a:ext cx="3268253" cy="409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nSpc>
                <a:spcPct val="90000"/>
              </a:lnSpc>
              <a:spcBef>
                <a:spcPts val="600"/>
              </a:spcBef>
              <a:defRPr sz="1700" b="1">
                <a:latin typeface="Times Roman"/>
                <a:ea typeface="Times Roman"/>
                <a:cs typeface="Times Roman"/>
                <a:sym typeface="Times Roman"/>
              </a:defRPr>
            </a:lvl1pPr>
          </a:lstStyle>
          <a:p>
            <a:r>
              <a:t>Future Society Project:</a:t>
            </a:r>
          </a:p>
        </p:txBody>
      </p:sp>
      <p:sp>
        <p:nvSpPr>
          <p:cNvPr id="181" name="Verbinden Ingenieurs, industrie, academische wereld en overheid"/>
          <p:cNvSpPr txBox="1"/>
          <p:nvPr/>
        </p:nvSpPr>
        <p:spPr>
          <a:xfrm>
            <a:off x="3279485" y="1411455"/>
            <a:ext cx="2809413" cy="347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nSpc>
                <a:spcPct val="90000"/>
              </a:lnSpc>
              <a:spcBef>
                <a:spcPts val="600"/>
              </a:spcBef>
              <a:defRPr sz="1300" b="1">
                <a:solidFill>
                  <a:srgbClr val="7C7E7F"/>
                </a:solidFill>
                <a:latin typeface="Arial"/>
                <a:ea typeface="Arial"/>
                <a:cs typeface="Arial"/>
                <a:sym typeface="Arial"/>
              </a:defRPr>
            </a:lvl1pPr>
          </a:lstStyle>
          <a:p>
            <a:r>
              <a:t>Plastic Packaging Materials</a:t>
            </a:r>
          </a:p>
        </p:txBody>
      </p:sp>
      <p:sp>
        <p:nvSpPr>
          <p:cNvPr id="182" name="Afgeronde rechthoek"/>
          <p:cNvSpPr/>
          <p:nvPr/>
        </p:nvSpPr>
        <p:spPr>
          <a:xfrm>
            <a:off x="3174630" y="3664617"/>
            <a:ext cx="2809410" cy="2240154"/>
          </a:xfrm>
          <a:prstGeom prst="roundRect">
            <a:avLst>
              <a:gd name="adj" fmla="val 8504"/>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latin typeface="+mj-lt"/>
                <a:ea typeface="+mj-ea"/>
                <a:cs typeface="+mj-cs"/>
                <a:sym typeface="Helvetica"/>
              </a:defRPr>
            </a:pPr>
            <a:endParaRPr/>
          </a:p>
        </p:txBody>
      </p:sp>
      <p:pic>
        <p:nvPicPr>
          <p:cNvPr id="183" name="image32.jpeg" descr="image32.jpeg"/>
          <p:cNvPicPr>
            <a:picLocks noChangeAspect="1"/>
          </p:cNvPicPr>
          <p:nvPr/>
        </p:nvPicPr>
        <p:blipFill>
          <a:blip r:embed="rId6">
            <a:extLst/>
          </a:blip>
          <a:srcRect t="101" b="102"/>
          <a:stretch>
            <a:fillRect/>
          </a:stretch>
        </p:blipFill>
        <p:spPr>
          <a:xfrm>
            <a:off x="3344057" y="4096697"/>
            <a:ext cx="2470555" cy="1645750"/>
          </a:xfrm>
          <a:prstGeom prst="rect">
            <a:avLst/>
          </a:prstGeom>
          <a:ln w="12700">
            <a:miter lim="400000"/>
          </a:ln>
        </p:spPr>
      </p:pic>
      <p:sp>
        <p:nvSpPr>
          <p:cNvPr id="184" name="Verbinden Ingenieurs, industrie, academische wereld en overheid"/>
          <p:cNvSpPr txBox="1"/>
          <p:nvPr/>
        </p:nvSpPr>
        <p:spPr>
          <a:xfrm>
            <a:off x="3279485" y="3758224"/>
            <a:ext cx="2809413" cy="3477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nSpc>
                <a:spcPct val="90000"/>
              </a:lnSpc>
              <a:spcBef>
                <a:spcPts val="600"/>
              </a:spcBef>
              <a:defRPr sz="1300" b="1">
                <a:solidFill>
                  <a:srgbClr val="7C7E7F"/>
                </a:solidFill>
                <a:latin typeface="Arial"/>
                <a:ea typeface="Arial"/>
                <a:cs typeface="Arial"/>
                <a:sym typeface="Arial"/>
              </a:defRPr>
            </a:lvl1pPr>
          </a:lstStyle>
          <a:p>
            <a:r>
              <a:t>Help with the COVID-19 crisis</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P13photo-of-man-holding-a-book-927022.jpg" descr="PP13photo-of-man-holding-a-book-927022.jpg"/>
          <p:cNvPicPr>
            <a:picLocks noChangeAspect="1"/>
          </p:cNvPicPr>
          <p:nvPr/>
        </p:nvPicPr>
        <p:blipFill>
          <a:blip r:embed="rId2">
            <a:extLst/>
          </a:blip>
          <a:srcRect r="1" b="20972"/>
          <a:stretch>
            <a:fillRect/>
          </a:stretch>
        </p:blipFill>
        <p:spPr>
          <a:xfrm>
            <a:off x="-494158" y="1025911"/>
            <a:ext cx="9499601" cy="5008167"/>
          </a:xfrm>
          <a:custGeom>
            <a:avLst/>
            <a:gdLst/>
            <a:ahLst/>
            <a:cxnLst>
              <a:cxn ang="0">
                <a:pos x="wd2" y="hd2"/>
              </a:cxn>
              <a:cxn ang="5400000">
                <a:pos x="wd2" y="hd2"/>
              </a:cxn>
              <a:cxn ang="10800000">
                <a:pos x="wd2" y="hd2"/>
              </a:cxn>
              <a:cxn ang="16200000">
                <a:pos x="wd2" y="hd2"/>
              </a:cxn>
            </a:cxnLst>
            <a:rect l="0" t="0" r="r" b="b"/>
            <a:pathLst>
              <a:path w="21600" h="21600" extrusionOk="0">
                <a:moveTo>
                  <a:pt x="1898" y="0"/>
                </a:moveTo>
                <a:cubicBezTo>
                  <a:pt x="850" y="0"/>
                  <a:pt x="0" y="1611"/>
                  <a:pt x="0" y="3600"/>
                </a:cubicBezTo>
                <a:lnTo>
                  <a:pt x="0" y="18000"/>
                </a:lnTo>
                <a:cubicBezTo>
                  <a:pt x="0" y="19989"/>
                  <a:pt x="850" y="21600"/>
                  <a:pt x="1898" y="21600"/>
                </a:cubicBezTo>
                <a:lnTo>
                  <a:pt x="19702" y="21600"/>
                </a:lnTo>
                <a:cubicBezTo>
                  <a:pt x="20750" y="21600"/>
                  <a:pt x="21600" y="19989"/>
                  <a:pt x="21600" y="18000"/>
                </a:cubicBezTo>
                <a:lnTo>
                  <a:pt x="21600" y="3600"/>
                </a:lnTo>
                <a:cubicBezTo>
                  <a:pt x="21600" y="1611"/>
                  <a:pt x="20750" y="0"/>
                  <a:pt x="19702" y="0"/>
                </a:cubicBezTo>
                <a:lnTo>
                  <a:pt x="1898" y="0"/>
                </a:lnTo>
                <a:close/>
              </a:path>
            </a:pathLst>
          </a:custGeom>
          <a:ln w="12700">
            <a:miter lim="400000"/>
          </a:ln>
        </p:spPr>
      </p:pic>
      <p:sp>
        <p:nvSpPr>
          <p:cNvPr id="187" name="Vergroot je netwerk en deel je kennis!"/>
          <p:cNvSpPr txBox="1">
            <a:spLocks noGrp="1"/>
          </p:cNvSpPr>
          <p:nvPr>
            <p:ph type="title"/>
          </p:nvPr>
        </p:nvSpPr>
        <p:spPr>
          <a:xfrm>
            <a:off x="457200" y="-13336"/>
            <a:ext cx="8686800" cy="1143004"/>
          </a:xfrm>
          <a:prstGeom prst="rect">
            <a:avLst/>
          </a:prstGeom>
        </p:spPr>
        <p:txBody>
          <a:bodyPr/>
          <a:lstStyle/>
          <a:p>
            <a:r>
              <a:t>Expand your network and share your knowledge!</a:t>
            </a:r>
          </a:p>
        </p:txBody>
      </p:sp>
      <p:sp>
        <p:nvSpPr>
          <p:cNvPr id="188" name="Het Koninklijk Instituut Van Ingenieurs (KIVI)  is de Beroepsvereniging voor ingenieurs  in Nederland…"/>
          <p:cNvSpPr txBox="1"/>
          <p:nvPr/>
        </p:nvSpPr>
        <p:spPr>
          <a:xfrm>
            <a:off x="2662676" y="1189938"/>
            <a:ext cx="3503689" cy="11430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lvl1pPr defTabSz="685800">
              <a:lnSpc>
                <a:spcPct val="108000"/>
              </a:lnSpc>
              <a:spcBef>
                <a:spcPts val="300"/>
              </a:spcBef>
              <a:defRPr sz="1200" b="1">
                <a:solidFill>
                  <a:srgbClr val="002F5F"/>
                </a:solidFill>
                <a:latin typeface="Arial"/>
                <a:ea typeface="Arial"/>
                <a:cs typeface="Arial"/>
                <a:sym typeface="Arial"/>
              </a:defRPr>
            </a:lvl1pPr>
          </a:lstStyle>
          <a:p>
            <a:r>
              <a:t>Get in touch with other professionals in your field, engineers of all disciplines, Young Professionals &amp; Captains of Industry, Higher Education, Research Institutes, the business world, etc.</a:t>
            </a:r>
          </a:p>
        </p:txBody>
      </p:sp>
      <p:sp>
        <p:nvSpPr>
          <p:cNvPr id="189" name="Via je afdeling(en) en communities"/>
          <p:cNvSpPr txBox="1"/>
          <p:nvPr/>
        </p:nvSpPr>
        <p:spPr>
          <a:xfrm>
            <a:off x="675396" y="2506727"/>
            <a:ext cx="3757645"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Through your discipline(s) and communities</a:t>
            </a:r>
          </a:p>
        </p:txBody>
      </p:sp>
      <p:sp>
        <p:nvSpPr>
          <p:cNvPr id="190" name="Via evenementen"/>
          <p:cNvSpPr txBox="1"/>
          <p:nvPr/>
        </p:nvSpPr>
        <p:spPr>
          <a:xfrm>
            <a:off x="1154350" y="3468301"/>
            <a:ext cx="1398347"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Through events</a:t>
            </a:r>
          </a:p>
        </p:txBody>
      </p:sp>
      <p:sp>
        <p:nvSpPr>
          <p:cNvPr id="191" name="Via projectgroepen voor maatschappelijke vraagstukken"/>
          <p:cNvSpPr txBox="1"/>
          <p:nvPr/>
        </p:nvSpPr>
        <p:spPr>
          <a:xfrm>
            <a:off x="1379463" y="4438594"/>
            <a:ext cx="4214174"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Through project groups focusing on social issues</a:t>
            </a:r>
          </a:p>
        </p:txBody>
      </p:sp>
      <p:sp>
        <p:nvSpPr>
          <p:cNvPr id="192" name="Via coaching"/>
          <p:cNvSpPr txBox="1"/>
          <p:nvPr/>
        </p:nvSpPr>
        <p:spPr>
          <a:xfrm>
            <a:off x="899440" y="5398346"/>
            <a:ext cx="1607153"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Through coaching</a:t>
            </a:r>
          </a:p>
        </p:txBody>
      </p:sp>
      <p:sp>
        <p:nvSpPr>
          <p:cNvPr id="193" name="Via trainingen"/>
          <p:cNvSpPr txBox="1"/>
          <p:nvPr/>
        </p:nvSpPr>
        <p:spPr>
          <a:xfrm>
            <a:off x="662567" y="3003281"/>
            <a:ext cx="2593511"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Through training programmes</a:t>
            </a:r>
          </a:p>
        </p:txBody>
      </p:sp>
      <p:sp>
        <p:nvSpPr>
          <p:cNvPr id="194" name="Via bijeenkomsten en excursies"/>
          <p:cNvSpPr txBox="1"/>
          <p:nvPr/>
        </p:nvSpPr>
        <p:spPr>
          <a:xfrm>
            <a:off x="1054655" y="3939383"/>
            <a:ext cx="3295533"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Through get-togethers and excursions</a:t>
            </a:r>
          </a:p>
        </p:txBody>
      </p:sp>
      <p:sp>
        <p:nvSpPr>
          <p:cNvPr id="195" name="Via activiteiten in het (hoger) onderwijs"/>
          <p:cNvSpPr txBox="1"/>
          <p:nvPr/>
        </p:nvSpPr>
        <p:spPr>
          <a:xfrm>
            <a:off x="1346259" y="4918471"/>
            <a:ext cx="3401945"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Through activities in (higher) education</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PP14.jpg" descr="PP14.jpg"/>
          <p:cNvPicPr>
            <a:picLocks noChangeAspect="1"/>
          </p:cNvPicPr>
          <p:nvPr/>
        </p:nvPicPr>
        <p:blipFill>
          <a:blip r:embed="rId2">
            <a:extLst/>
          </a:blip>
          <a:srcRect r="1" b="20972"/>
          <a:stretch>
            <a:fillRect/>
          </a:stretch>
        </p:blipFill>
        <p:spPr>
          <a:xfrm>
            <a:off x="-540082" y="1079489"/>
            <a:ext cx="9499601" cy="5008167"/>
          </a:xfrm>
          <a:custGeom>
            <a:avLst/>
            <a:gdLst/>
            <a:ahLst/>
            <a:cxnLst>
              <a:cxn ang="0">
                <a:pos x="wd2" y="hd2"/>
              </a:cxn>
              <a:cxn ang="5400000">
                <a:pos x="wd2" y="hd2"/>
              </a:cxn>
              <a:cxn ang="10800000">
                <a:pos x="wd2" y="hd2"/>
              </a:cxn>
              <a:cxn ang="16200000">
                <a:pos x="wd2" y="hd2"/>
              </a:cxn>
            </a:cxnLst>
            <a:rect l="0" t="0" r="r" b="b"/>
            <a:pathLst>
              <a:path w="21600" h="21600" extrusionOk="0">
                <a:moveTo>
                  <a:pt x="1898" y="0"/>
                </a:moveTo>
                <a:cubicBezTo>
                  <a:pt x="850" y="0"/>
                  <a:pt x="0" y="1611"/>
                  <a:pt x="0" y="3600"/>
                </a:cubicBezTo>
                <a:lnTo>
                  <a:pt x="0" y="18000"/>
                </a:lnTo>
                <a:cubicBezTo>
                  <a:pt x="0" y="19989"/>
                  <a:pt x="850" y="21600"/>
                  <a:pt x="1898" y="21600"/>
                </a:cubicBezTo>
                <a:lnTo>
                  <a:pt x="19702" y="21600"/>
                </a:lnTo>
                <a:cubicBezTo>
                  <a:pt x="20750" y="21600"/>
                  <a:pt x="21600" y="19989"/>
                  <a:pt x="21600" y="18000"/>
                </a:cubicBezTo>
                <a:lnTo>
                  <a:pt x="21600" y="3600"/>
                </a:lnTo>
                <a:cubicBezTo>
                  <a:pt x="21600" y="1611"/>
                  <a:pt x="20750" y="0"/>
                  <a:pt x="19702" y="0"/>
                </a:cubicBezTo>
                <a:lnTo>
                  <a:pt x="1898" y="0"/>
                </a:lnTo>
                <a:close/>
              </a:path>
            </a:pathLst>
          </a:custGeom>
          <a:ln w="12700">
            <a:miter lim="400000"/>
          </a:ln>
        </p:spPr>
      </p:pic>
      <p:sp>
        <p:nvSpPr>
          <p:cNvPr id="198" name="Professionele en persoonlijke ontwikkeling"/>
          <p:cNvSpPr txBox="1">
            <a:spLocks noGrp="1"/>
          </p:cNvSpPr>
          <p:nvPr>
            <p:ph type="title"/>
          </p:nvPr>
        </p:nvSpPr>
        <p:spPr>
          <a:xfrm>
            <a:off x="457200" y="-24424"/>
            <a:ext cx="8229600" cy="1143004"/>
          </a:xfrm>
          <a:prstGeom prst="rect">
            <a:avLst/>
          </a:prstGeom>
        </p:spPr>
        <p:txBody>
          <a:bodyPr/>
          <a:lstStyle/>
          <a:p>
            <a:r>
              <a:t>Professional and personal development</a:t>
            </a:r>
          </a:p>
        </p:txBody>
      </p:sp>
      <p:grpSp>
        <p:nvGrpSpPr>
          <p:cNvPr id="201" name="Verbinden Ingenieurs, industrie, academische wereld en overheid"/>
          <p:cNvGrpSpPr/>
          <p:nvPr/>
        </p:nvGrpSpPr>
        <p:grpSpPr>
          <a:xfrm>
            <a:off x="5567611" y="4243334"/>
            <a:ext cx="2947467" cy="1076726"/>
            <a:chOff x="0" y="0"/>
            <a:chExt cx="2947466" cy="1076724"/>
          </a:xfrm>
        </p:grpSpPr>
        <p:sp>
          <p:nvSpPr>
            <p:cNvPr id="199" name="Rechthoek"/>
            <p:cNvSpPr/>
            <p:nvPr/>
          </p:nvSpPr>
          <p:spPr>
            <a:xfrm>
              <a:off x="-1" y="-1"/>
              <a:ext cx="2947467" cy="1076726"/>
            </a:xfrm>
            <a:prstGeom prst="rect">
              <a:avLst/>
            </a:prstGeom>
            <a:solidFill>
              <a:srgbClr val="FFFFFF"/>
            </a:solidFill>
            <a:ln w="12700" cap="flat">
              <a:noFill/>
              <a:miter lim="400000"/>
            </a:ln>
            <a:effectLst/>
          </p:spPr>
          <p:txBody>
            <a:bodyPr wrap="square" lIns="45718" tIns="45718" rIns="45718" bIns="45718" numCol="1" anchor="t">
              <a:noAutofit/>
            </a:bodyPr>
            <a:lstStyle/>
            <a:p>
              <a:pPr>
                <a:spcBef>
                  <a:spcPts val="300"/>
                </a:spcBef>
                <a:defRPr sz="1000">
                  <a:solidFill>
                    <a:srgbClr val="002F5F"/>
                  </a:solidFill>
                  <a:latin typeface="Univers 55 Roman"/>
                  <a:ea typeface="Univers 55 Roman"/>
                  <a:cs typeface="Univers 55 Roman"/>
                  <a:sym typeface="Univers 55 Roman"/>
                </a:defRPr>
              </a:pPr>
              <a:endParaRPr/>
            </a:p>
          </p:txBody>
        </p:sp>
        <p:sp>
          <p:nvSpPr>
            <p:cNvPr id="200" name="In de huidige tijd van snelle technologische ontwikkelingen, innovaties en transformaties is professionele wendbaarheid essentieel. Er is een noodzaak ontstaan voor een bredere, competentie gerichte ontwikkeling. Wij ontwikkelden een competentieraamwerk "/>
            <p:cNvSpPr txBox="1"/>
            <p:nvPr/>
          </p:nvSpPr>
          <p:spPr>
            <a:xfrm>
              <a:off x="-1" y="-1"/>
              <a:ext cx="2947467" cy="10767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rmAutofit/>
            </a:bodyPr>
            <a:lstStyle/>
            <a:p>
              <a:pPr lvl="1">
                <a:spcBef>
                  <a:spcPts val="300"/>
                </a:spcBef>
                <a:defRPr sz="900" b="1">
                  <a:solidFill>
                    <a:srgbClr val="002F5F"/>
                  </a:solidFill>
                  <a:latin typeface="Arial"/>
                  <a:ea typeface="Arial"/>
                  <a:cs typeface="Arial"/>
                  <a:sym typeface="Arial"/>
                </a:defRPr>
              </a:pPr>
              <a:r>
                <a:t>In this age of fast technological developments, innovations, and transformations, it is crucial to maintain professional agility. There is a growing need for a broader, competency-oriented development. We developed a competencies framework that offers the tools to realise this.</a:t>
              </a:r>
            </a:p>
          </p:txBody>
        </p:sp>
      </p:grpSp>
      <p:sp>
        <p:nvSpPr>
          <p:cNvPr id="202" name="Vrij toegang tot coaches en sparringpartners die je loopbaan verder helpen"/>
          <p:cNvSpPr txBox="1"/>
          <p:nvPr/>
        </p:nvSpPr>
        <p:spPr>
          <a:xfrm>
            <a:off x="988491" y="1501668"/>
            <a:ext cx="2385290" cy="89026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90000"/>
              </a:lnSpc>
              <a:defRPr sz="1200">
                <a:solidFill>
                  <a:srgbClr val="FFFFFF"/>
                </a:solidFill>
                <a:latin typeface="Arial Black"/>
                <a:ea typeface="Arial Black"/>
                <a:cs typeface="Arial Black"/>
                <a:sym typeface="Arial Black"/>
              </a:defRPr>
            </a:lvl1pPr>
          </a:lstStyle>
          <a:p>
            <a:r>
              <a:t>Free access to coaches and sparring partners who can help to advance your career.</a:t>
            </a:r>
          </a:p>
        </p:txBody>
      </p:sp>
      <p:sp>
        <p:nvSpPr>
          <p:cNvPr id="203" name="Competentiegerichte ontwikkeling"/>
          <p:cNvSpPr txBox="1"/>
          <p:nvPr/>
        </p:nvSpPr>
        <p:spPr>
          <a:xfrm>
            <a:off x="3535136" y="4243337"/>
            <a:ext cx="1959418" cy="50164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90000"/>
              </a:lnSpc>
              <a:defRPr sz="1200">
                <a:solidFill>
                  <a:srgbClr val="FFFFFF"/>
                </a:solidFill>
                <a:latin typeface="Arial Black"/>
                <a:ea typeface="Arial Black"/>
                <a:cs typeface="Arial Black"/>
                <a:sym typeface="Arial Black"/>
              </a:defRPr>
            </a:lvl1pPr>
          </a:lstStyle>
          <a:p>
            <a:r>
              <a:t>Competency-oriented development</a:t>
            </a:r>
          </a:p>
        </p:txBody>
      </p:sp>
      <p:sp>
        <p:nvSpPr>
          <p:cNvPr id="204" name="KIVI Academy (met online cursussen)"/>
          <p:cNvSpPr txBox="1"/>
          <p:nvPr/>
        </p:nvSpPr>
        <p:spPr>
          <a:xfrm>
            <a:off x="1259345" y="4918114"/>
            <a:ext cx="3369424"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KIVI Academy (with online courses)</a:t>
            </a:r>
          </a:p>
        </p:txBody>
      </p:sp>
      <p:sp>
        <p:nvSpPr>
          <p:cNvPr id="205" name="Betrouwbare vakinformatie en nieuws"/>
          <p:cNvSpPr txBox="1"/>
          <p:nvPr/>
        </p:nvSpPr>
        <p:spPr>
          <a:xfrm>
            <a:off x="1778900" y="2527288"/>
            <a:ext cx="4861651"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lgn="ctr">
              <a:lnSpc>
                <a:spcPct val="80000"/>
              </a:lnSpc>
              <a:defRPr sz="1200">
                <a:solidFill>
                  <a:srgbClr val="FFFFFF"/>
                </a:solidFill>
                <a:latin typeface="Arial Black"/>
                <a:ea typeface="Arial Black"/>
                <a:cs typeface="Arial Black"/>
                <a:sym typeface="Arial Black"/>
              </a:defRPr>
            </a:pPr>
            <a:r>
              <a:t>Professional registration (EU ing, Chartered Engineering)</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Afgeronde rechthoek"/>
          <p:cNvSpPr/>
          <p:nvPr/>
        </p:nvSpPr>
        <p:spPr>
          <a:xfrm>
            <a:off x="2544022" y="2972906"/>
            <a:ext cx="1792305" cy="2966955"/>
          </a:xfrm>
          <a:prstGeom prst="roundRect">
            <a:avLst>
              <a:gd name="adj" fmla="val 1062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latin typeface="+mj-lt"/>
                <a:ea typeface="+mj-ea"/>
                <a:cs typeface="+mj-cs"/>
                <a:sym typeface="Helvetica"/>
              </a:defRPr>
            </a:pPr>
            <a:endParaRPr/>
          </a:p>
        </p:txBody>
      </p:sp>
      <p:sp>
        <p:nvSpPr>
          <p:cNvPr id="208" name="Professionele registratie"/>
          <p:cNvSpPr txBox="1">
            <a:spLocks noGrp="1"/>
          </p:cNvSpPr>
          <p:nvPr>
            <p:ph type="title"/>
          </p:nvPr>
        </p:nvSpPr>
        <p:spPr>
          <a:xfrm>
            <a:off x="457200" y="45217"/>
            <a:ext cx="8229600" cy="1143004"/>
          </a:xfrm>
          <a:prstGeom prst="rect">
            <a:avLst/>
          </a:prstGeom>
        </p:spPr>
        <p:txBody>
          <a:bodyPr/>
          <a:lstStyle/>
          <a:p>
            <a:r>
              <a:t>Professional registrations</a:t>
            </a:r>
          </a:p>
        </p:txBody>
      </p:sp>
      <p:sp>
        <p:nvSpPr>
          <p:cNvPr id="209" name="Afgeronde rechthoek"/>
          <p:cNvSpPr/>
          <p:nvPr/>
        </p:nvSpPr>
        <p:spPr>
          <a:xfrm>
            <a:off x="482127" y="2972906"/>
            <a:ext cx="1792305" cy="2966955"/>
          </a:xfrm>
          <a:prstGeom prst="roundRect">
            <a:avLst>
              <a:gd name="adj" fmla="val 1062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latin typeface="+mj-lt"/>
                <a:ea typeface="+mj-ea"/>
                <a:cs typeface="+mj-cs"/>
                <a:sym typeface="Helvetica"/>
              </a:defRPr>
            </a:pPr>
            <a:endParaRPr/>
          </a:p>
        </p:txBody>
      </p:sp>
      <p:sp>
        <p:nvSpPr>
          <p:cNvPr id="210" name="Verbinden Ingenieurs, industrie, academische wereld en overheid"/>
          <p:cNvSpPr txBox="1"/>
          <p:nvPr/>
        </p:nvSpPr>
        <p:spPr>
          <a:xfrm>
            <a:off x="686046" y="4660217"/>
            <a:ext cx="1384467" cy="4841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a:lnSpc>
                <a:spcPct val="90000"/>
              </a:lnSpc>
              <a:spcBef>
                <a:spcPts val="600"/>
              </a:spcBef>
              <a:defRPr sz="1100" b="1">
                <a:solidFill>
                  <a:srgbClr val="50889B"/>
                </a:solidFill>
                <a:latin typeface="Times Roman"/>
                <a:ea typeface="Times Roman"/>
                <a:cs typeface="Times Roman"/>
                <a:sym typeface="Times Roman"/>
              </a:defRPr>
            </a:lvl1pPr>
          </a:lstStyle>
          <a:p>
            <a:r>
              <a:t>Chartered Engineer (CEng)</a:t>
            </a:r>
          </a:p>
        </p:txBody>
      </p:sp>
      <p:sp>
        <p:nvSpPr>
          <p:cNvPr id="211" name="Verbinden Ingenieurs, industrie, academische wereld en overheid"/>
          <p:cNvSpPr txBox="1"/>
          <p:nvPr/>
        </p:nvSpPr>
        <p:spPr>
          <a:xfrm>
            <a:off x="766337" y="5160214"/>
            <a:ext cx="1223885" cy="818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a:lnSpc>
                <a:spcPct val="72000"/>
              </a:lnSpc>
              <a:spcBef>
                <a:spcPts val="600"/>
              </a:spcBef>
              <a:defRPr sz="1000">
                <a:solidFill>
                  <a:srgbClr val="000000">
                    <a:alpha val="50000"/>
                  </a:srgbClr>
                </a:solidFill>
                <a:latin typeface="Arial"/>
                <a:ea typeface="Arial"/>
                <a:cs typeface="Arial"/>
                <a:sym typeface="Arial"/>
              </a:defRPr>
            </a:lvl1pPr>
          </a:lstStyle>
          <a:p>
            <a:r>
              <a:t>The title of Chartered Engineer can be obtained at academic/master’s degree level</a:t>
            </a:r>
          </a:p>
        </p:txBody>
      </p:sp>
      <p:sp>
        <p:nvSpPr>
          <p:cNvPr id="212" name="Verbinden Ingenieurs, industrie, academische wereld en overheid"/>
          <p:cNvSpPr txBox="1"/>
          <p:nvPr/>
        </p:nvSpPr>
        <p:spPr>
          <a:xfrm>
            <a:off x="503072" y="836712"/>
            <a:ext cx="3780896" cy="4029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defTabSz="905255">
              <a:spcBef>
                <a:spcPts val="500"/>
              </a:spcBef>
              <a:defRPr sz="1500" b="1">
                <a:solidFill>
                  <a:srgbClr val="50889B"/>
                </a:solidFill>
                <a:latin typeface="Times Roman"/>
                <a:ea typeface="Times Roman"/>
                <a:cs typeface="Times Roman"/>
                <a:sym typeface="Times Roman"/>
              </a:defRPr>
            </a:lvl1pPr>
          </a:lstStyle>
          <a:p>
            <a:r>
              <a:t>KIVI offers two professional titles:</a:t>
            </a:r>
          </a:p>
        </p:txBody>
      </p:sp>
      <p:sp>
        <p:nvSpPr>
          <p:cNvPr id="213" name="Verbinden Ingenieurs, industrie, academische wereld en overheid"/>
          <p:cNvSpPr txBox="1"/>
          <p:nvPr/>
        </p:nvSpPr>
        <p:spPr>
          <a:xfrm>
            <a:off x="2496230" y="4660217"/>
            <a:ext cx="1887822" cy="4841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a:lnSpc>
                <a:spcPct val="90000"/>
              </a:lnSpc>
              <a:spcBef>
                <a:spcPts val="600"/>
              </a:spcBef>
              <a:defRPr sz="1100" b="1">
                <a:solidFill>
                  <a:srgbClr val="50889B"/>
                </a:solidFill>
                <a:latin typeface="Times Roman"/>
                <a:ea typeface="Times Roman"/>
                <a:cs typeface="Times Roman"/>
                <a:sym typeface="Times Roman"/>
              </a:defRPr>
            </a:lvl1pPr>
          </a:lstStyle>
          <a:p>
            <a:r>
              <a:t>Incorporated Engineer (IEng)</a:t>
            </a:r>
          </a:p>
        </p:txBody>
      </p:sp>
      <p:sp>
        <p:nvSpPr>
          <p:cNvPr id="214" name="Verbinden Ingenieurs, industrie, academische wereld en overheid"/>
          <p:cNvSpPr txBox="1"/>
          <p:nvPr/>
        </p:nvSpPr>
        <p:spPr>
          <a:xfrm>
            <a:off x="2771798" y="5160214"/>
            <a:ext cx="1356486" cy="8181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a:lnSpc>
                <a:spcPct val="72000"/>
              </a:lnSpc>
              <a:spcBef>
                <a:spcPts val="600"/>
              </a:spcBef>
              <a:defRPr sz="1000">
                <a:solidFill>
                  <a:srgbClr val="000000">
                    <a:alpha val="50000"/>
                  </a:srgbClr>
                </a:solidFill>
                <a:latin typeface="Arial"/>
                <a:ea typeface="Arial"/>
                <a:cs typeface="Arial"/>
                <a:sym typeface="Arial"/>
              </a:defRPr>
            </a:lvl1pPr>
          </a:lstStyle>
          <a:p>
            <a:r>
              <a:t>The title of Incorporated Engineer can be obtained at undergraduate/bachelor level </a:t>
            </a:r>
          </a:p>
        </p:txBody>
      </p:sp>
      <p:sp>
        <p:nvSpPr>
          <p:cNvPr id="215" name="Het Koninklijk Instituut Van Ingenieurs (KIVI)  is de Beroepsvereniging voor ingenieurs  in Nederland…"/>
          <p:cNvSpPr txBox="1"/>
          <p:nvPr/>
        </p:nvSpPr>
        <p:spPr>
          <a:xfrm>
            <a:off x="4605916" y="3456973"/>
            <a:ext cx="4464481" cy="25643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lnSpc>
                <a:spcPct val="97200"/>
              </a:lnSpc>
              <a:spcBef>
                <a:spcPts val="500"/>
              </a:spcBef>
              <a:defRPr sz="1900">
                <a:solidFill>
                  <a:srgbClr val="002F5F"/>
                </a:solidFill>
                <a:latin typeface="Arial"/>
                <a:ea typeface="Arial"/>
                <a:cs typeface="Arial"/>
                <a:sym typeface="Arial"/>
              </a:defRPr>
            </a:pPr>
            <a:r>
              <a:t>KIVI members have access to the incorporated and chartered pathway for professional and competency development.</a:t>
            </a:r>
          </a:p>
          <a:p>
            <a:pPr>
              <a:lnSpc>
                <a:spcPct val="97200"/>
              </a:lnSpc>
              <a:spcBef>
                <a:spcPts val="500"/>
              </a:spcBef>
              <a:defRPr sz="1900">
                <a:solidFill>
                  <a:srgbClr val="002F5F"/>
                </a:solidFill>
                <a:latin typeface="Arial"/>
                <a:ea typeface="Arial"/>
                <a:cs typeface="Arial"/>
                <a:sym typeface="Arial"/>
              </a:defRPr>
            </a:pPr>
            <a:r>
              <a:t>Get an </a:t>
            </a:r>
            <a:r>
              <a:rPr b="1"/>
              <a:t>internationally accredited qualification</a:t>
            </a:r>
            <a:r>
              <a:t> that requires mandatory </a:t>
            </a:r>
            <a:r>
              <a:rPr b="1"/>
              <a:t>continuous professional development</a:t>
            </a:r>
          </a:p>
        </p:txBody>
      </p:sp>
      <p:pic>
        <p:nvPicPr>
          <p:cNvPr id="216" name="IEng-Logo.png" descr="IEng-Logo.png"/>
          <p:cNvPicPr>
            <a:picLocks noChangeAspect="1"/>
          </p:cNvPicPr>
          <p:nvPr/>
        </p:nvPicPr>
        <p:blipFill>
          <a:blip r:embed="rId2">
            <a:extLst/>
          </a:blip>
          <a:stretch>
            <a:fillRect/>
          </a:stretch>
        </p:blipFill>
        <p:spPr>
          <a:xfrm>
            <a:off x="2669445" y="3052075"/>
            <a:ext cx="1541460" cy="1541464"/>
          </a:xfrm>
          <a:prstGeom prst="rect">
            <a:avLst/>
          </a:prstGeom>
          <a:ln w="12700">
            <a:miter lim="400000"/>
          </a:ln>
        </p:spPr>
      </p:pic>
      <p:pic>
        <p:nvPicPr>
          <p:cNvPr id="217" name="CEng-Logo.png" descr="CEng-Logo.png"/>
          <p:cNvPicPr>
            <a:picLocks noChangeAspect="1"/>
          </p:cNvPicPr>
          <p:nvPr/>
        </p:nvPicPr>
        <p:blipFill>
          <a:blip r:embed="rId3">
            <a:extLst/>
          </a:blip>
          <a:stretch>
            <a:fillRect/>
          </a:stretch>
        </p:blipFill>
        <p:spPr>
          <a:xfrm>
            <a:off x="613621" y="3052105"/>
            <a:ext cx="1541409" cy="1541408"/>
          </a:xfrm>
          <a:prstGeom prst="rect">
            <a:avLst/>
          </a:prstGeom>
          <a:ln w="12700">
            <a:miter lim="400000"/>
          </a:ln>
        </p:spPr>
      </p:pic>
      <p:pic>
        <p:nvPicPr>
          <p:cNvPr id="218" name="Picture 2" descr="Picture 2"/>
          <p:cNvPicPr>
            <a:picLocks noChangeAspect="1"/>
          </p:cNvPicPr>
          <p:nvPr/>
        </p:nvPicPr>
        <p:blipFill>
          <a:blip r:embed="rId4">
            <a:extLst/>
          </a:blip>
          <a:stretch>
            <a:fillRect/>
          </a:stretch>
        </p:blipFill>
        <p:spPr>
          <a:xfrm>
            <a:off x="532283" y="1295028"/>
            <a:ext cx="2095501" cy="1485901"/>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PP18.jpg" descr="PP18.jpg"/>
          <p:cNvPicPr>
            <a:picLocks noChangeAspect="1"/>
          </p:cNvPicPr>
          <p:nvPr/>
        </p:nvPicPr>
        <p:blipFill>
          <a:blip r:embed="rId2">
            <a:extLst/>
          </a:blip>
          <a:srcRect t="6968" r="1" b="10681"/>
          <a:stretch>
            <a:fillRect/>
          </a:stretch>
        </p:blipFill>
        <p:spPr>
          <a:xfrm>
            <a:off x="-540082" y="1079489"/>
            <a:ext cx="9499601" cy="5008167"/>
          </a:xfrm>
          <a:custGeom>
            <a:avLst/>
            <a:gdLst/>
            <a:ahLst/>
            <a:cxnLst>
              <a:cxn ang="0">
                <a:pos x="wd2" y="hd2"/>
              </a:cxn>
              <a:cxn ang="5400000">
                <a:pos x="wd2" y="hd2"/>
              </a:cxn>
              <a:cxn ang="10800000">
                <a:pos x="wd2" y="hd2"/>
              </a:cxn>
              <a:cxn ang="16200000">
                <a:pos x="wd2" y="hd2"/>
              </a:cxn>
            </a:cxnLst>
            <a:rect l="0" t="0" r="r" b="b"/>
            <a:pathLst>
              <a:path w="21600" h="21600" extrusionOk="0">
                <a:moveTo>
                  <a:pt x="1898" y="0"/>
                </a:moveTo>
                <a:cubicBezTo>
                  <a:pt x="850" y="0"/>
                  <a:pt x="0" y="1611"/>
                  <a:pt x="0" y="3600"/>
                </a:cubicBezTo>
                <a:lnTo>
                  <a:pt x="0" y="18000"/>
                </a:lnTo>
                <a:cubicBezTo>
                  <a:pt x="0" y="19989"/>
                  <a:pt x="850" y="21600"/>
                  <a:pt x="1898" y="21600"/>
                </a:cubicBezTo>
                <a:lnTo>
                  <a:pt x="19702" y="21600"/>
                </a:lnTo>
                <a:cubicBezTo>
                  <a:pt x="20750" y="21600"/>
                  <a:pt x="21600" y="19989"/>
                  <a:pt x="21600" y="18000"/>
                </a:cubicBezTo>
                <a:lnTo>
                  <a:pt x="21600" y="3600"/>
                </a:lnTo>
                <a:cubicBezTo>
                  <a:pt x="21600" y="1611"/>
                  <a:pt x="20750" y="0"/>
                  <a:pt x="19702" y="0"/>
                </a:cubicBezTo>
                <a:lnTo>
                  <a:pt x="1898" y="0"/>
                </a:lnTo>
                <a:close/>
              </a:path>
            </a:pathLst>
          </a:custGeom>
          <a:ln w="12700">
            <a:miter lim="400000"/>
          </a:ln>
        </p:spPr>
      </p:pic>
      <p:sp>
        <p:nvSpPr>
          <p:cNvPr id="221" name="Internationaal raamwerk competenties"/>
          <p:cNvSpPr txBox="1">
            <a:spLocks noGrp="1"/>
          </p:cNvSpPr>
          <p:nvPr>
            <p:ph type="title"/>
          </p:nvPr>
        </p:nvSpPr>
        <p:spPr>
          <a:xfrm>
            <a:off x="457200" y="-24424"/>
            <a:ext cx="8229600" cy="1143004"/>
          </a:xfrm>
          <a:prstGeom prst="rect">
            <a:avLst/>
          </a:prstGeom>
        </p:spPr>
        <p:txBody>
          <a:bodyPr/>
          <a:lstStyle/>
          <a:p>
            <a:r>
              <a:t>International competencies framework</a:t>
            </a:r>
          </a:p>
        </p:txBody>
      </p:sp>
      <p:sp>
        <p:nvSpPr>
          <p:cNvPr id="222" name="Afgeronde rechthoek"/>
          <p:cNvSpPr/>
          <p:nvPr/>
        </p:nvSpPr>
        <p:spPr>
          <a:xfrm>
            <a:off x="443168" y="3803291"/>
            <a:ext cx="1510842" cy="2003180"/>
          </a:xfrm>
          <a:prstGeom prst="roundRect">
            <a:avLst>
              <a:gd name="adj" fmla="val 1260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latin typeface="+mj-lt"/>
                <a:ea typeface="+mj-ea"/>
                <a:cs typeface="+mj-cs"/>
                <a:sym typeface="Helvetica"/>
              </a:defRPr>
            </a:pPr>
            <a:endParaRPr/>
          </a:p>
        </p:txBody>
      </p:sp>
      <p:sp>
        <p:nvSpPr>
          <p:cNvPr id="223" name="Verbinden Ingenieurs, industrie, academische wereld en overheid"/>
          <p:cNvSpPr txBox="1"/>
          <p:nvPr/>
        </p:nvSpPr>
        <p:spPr>
          <a:xfrm>
            <a:off x="444598" y="4197960"/>
            <a:ext cx="1510848" cy="3460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defTabSz="594359">
              <a:lnSpc>
                <a:spcPct val="80000"/>
              </a:lnSpc>
              <a:spcBef>
                <a:spcPts val="300"/>
              </a:spcBef>
              <a:defRPr sz="1100">
                <a:latin typeface="Arial Black"/>
                <a:ea typeface="Arial Black"/>
                <a:cs typeface="Arial Black"/>
                <a:sym typeface="Arial Black"/>
              </a:defRPr>
            </a:lvl1pPr>
          </a:lstStyle>
          <a:p>
            <a:r>
              <a:t>Competency</a:t>
            </a:r>
          </a:p>
        </p:txBody>
      </p:sp>
      <p:sp>
        <p:nvSpPr>
          <p:cNvPr id="224" name="Verbinden Ingenieurs, industrie, academische wereld en overheid"/>
          <p:cNvSpPr txBox="1"/>
          <p:nvPr/>
        </p:nvSpPr>
        <p:spPr>
          <a:xfrm>
            <a:off x="541143" y="4977865"/>
            <a:ext cx="1314896" cy="696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a:spcBef>
                <a:spcPts val="600"/>
              </a:spcBef>
              <a:defRPr sz="900">
                <a:solidFill>
                  <a:srgbClr val="000000">
                    <a:alpha val="50000"/>
                  </a:srgbClr>
                </a:solidFill>
                <a:latin typeface="Arial"/>
                <a:ea typeface="Arial"/>
                <a:cs typeface="Arial"/>
                <a:sym typeface="Arial"/>
              </a:defRPr>
            </a:lvl1pPr>
          </a:lstStyle>
          <a:p>
            <a:r>
              <a:t>Knowledge of and insight into engineering</a:t>
            </a:r>
          </a:p>
        </p:txBody>
      </p:sp>
      <p:pic>
        <p:nvPicPr>
          <p:cNvPr id="225" name="Compentence-A-circle.png" descr="Compentence-A-circle.png"/>
          <p:cNvPicPr>
            <a:picLocks noChangeAspect="1"/>
          </p:cNvPicPr>
          <p:nvPr/>
        </p:nvPicPr>
        <p:blipFill>
          <a:blip r:embed="rId3">
            <a:extLst/>
          </a:blip>
          <a:stretch>
            <a:fillRect/>
          </a:stretch>
        </p:blipFill>
        <p:spPr>
          <a:xfrm>
            <a:off x="695253" y="3191671"/>
            <a:ext cx="1006673" cy="1006679"/>
          </a:xfrm>
          <a:prstGeom prst="rect">
            <a:avLst/>
          </a:prstGeom>
          <a:ln w="12700">
            <a:miter lim="400000"/>
          </a:ln>
        </p:spPr>
      </p:pic>
      <p:sp>
        <p:nvSpPr>
          <p:cNvPr id="226" name="Verbinden Ingenieurs, industrie, academische wereld en overheid"/>
          <p:cNvSpPr txBox="1"/>
          <p:nvPr/>
        </p:nvSpPr>
        <p:spPr>
          <a:xfrm>
            <a:off x="857979" y="4456326"/>
            <a:ext cx="684090" cy="599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defTabSz="758951">
              <a:lnSpc>
                <a:spcPct val="90000"/>
              </a:lnSpc>
              <a:spcBef>
                <a:spcPts val="400"/>
              </a:spcBef>
              <a:defRPr sz="2400">
                <a:solidFill>
                  <a:srgbClr val="50889B"/>
                </a:solidFill>
                <a:latin typeface="Arial Black"/>
                <a:ea typeface="Arial Black"/>
                <a:cs typeface="Arial Black"/>
                <a:sym typeface="Arial Black"/>
              </a:defRPr>
            </a:lvl1pPr>
          </a:lstStyle>
          <a:p>
            <a:r>
              <a:t>A</a:t>
            </a:r>
          </a:p>
        </p:txBody>
      </p:sp>
      <p:sp>
        <p:nvSpPr>
          <p:cNvPr id="227" name="Afgeronde rechthoek"/>
          <p:cNvSpPr/>
          <p:nvPr/>
        </p:nvSpPr>
        <p:spPr>
          <a:xfrm>
            <a:off x="2094782" y="3803291"/>
            <a:ext cx="1510846" cy="2003180"/>
          </a:xfrm>
          <a:prstGeom prst="roundRect">
            <a:avLst>
              <a:gd name="adj" fmla="val 1260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latin typeface="+mj-lt"/>
                <a:ea typeface="+mj-ea"/>
                <a:cs typeface="+mj-cs"/>
                <a:sym typeface="Helvetica"/>
              </a:defRPr>
            </a:pPr>
            <a:endParaRPr/>
          </a:p>
        </p:txBody>
      </p:sp>
      <p:sp>
        <p:nvSpPr>
          <p:cNvPr id="228" name="Verbinden Ingenieurs, industrie, academische wereld en overheid"/>
          <p:cNvSpPr txBox="1"/>
          <p:nvPr/>
        </p:nvSpPr>
        <p:spPr>
          <a:xfrm>
            <a:off x="2123049" y="4977865"/>
            <a:ext cx="1457182" cy="8122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a:lnSpc>
                <a:spcPct val="90000"/>
              </a:lnSpc>
              <a:spcBef>
                <a:spcPts val="600"/>
              </a:spcBef>
              <a:defRPr sz="900">
                <a:solidFill>
                  <a:srgbClr val="000000">
                    <a:alpha val="50000"/>
                  </a:srgbClr>
                </a:solidFill>
                <a:latin typeface="Arial"/>
                <a:ea typeface="Arial"/>
                <a:cs typeface="Arial"/>
                <a:sym typeface="Arial"/>
              </a:defRPr>
            </a:lvl1pPr>
          </a:lstStyle>
          <a:p>
            <a:r>
              <a:t>Designing, developing, and creating innovative products, systems, processes, or services</a:t>
            </a:r>
          </a:p>
        </p:txBody>
      </p:sp>
      <p:pic>
        <p:nvPicPr>
          <p:cNvPr id="229" name="Compentence-B-circle.png" descr="Compentence-B-circle.png"/>
          <p:cNvPicPr>
            <a:picLocks noChangeAspect="1"/>
          </p:cNvPicPr>
          <p:nvPr/>
        </p:nvPicPr>
        <p:blipFill>
          <a:blip r:embed="rId4">
            <a:extLst/>
          </a:blip>
          <a:stretch>
            <a:fillRect/>
          </a:stretch>
        </p:blipFill>
        <p:spPr>
          <a:xfrm>
            <a:off x="2346867" y="3191671"/>
            <a:ext cx="1006676" cy="1006679"/>
          </a:xfrm>
          <a:prstGeom prst="rect">
            <a:avLst/>
          </a:prstGeom>
          <a:ln w="12700">
            <a:miter lim="400000"/>
          </a:ln>
        </p:spPr>
      </p:pic>
      <p:sp>
        <p:nvSpPr>
          <p:cNvPr id="230" name="Verbinden Ingenieurs, industrie, academische wereld en overheid"/>
          <p:cNvSpPr txBox="1"/>
          <p:nvPr/>
        </p:nvSpPr>
        <p:spPr>
          <a:xfrm>
            <a:off x="2509595" y="4456326"/>
            <a:ext cx="684090" cy="599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defTabSz="758951">
              <a:lnSpc>
                <a:spcPct val="90000"/>
              </a:lnSpc>
              <a:spcBef>
                <a:spcPts val="400"/>
              </a:spcBef>
              <a:defRPr sz="2400">
                <a:solidFill>
                  <a:srgbClr val="50889B"/>
                </a:solidFill>
                <a:latin typeface="Arial Black"/>
                <a:ea typeface="Arial Black"/>
                <a:cs typeface="Arial Black"/>
                <a:sym typeface="Arial Black"/>
              </a:defRPr>
            </a:lvl1pPr>
          </a:lstStyle>
          <a:p>
            <a:r>
              <a:t>B</a:t>
            </a:r>
          </a:p>
        </p:txBody>
      </p:sp>
      <p:sp>
        <p:nvSpPr>
          <p:cNvPr id="231" name="Afgeronde rechthoek"/>
          <p:cNvSpPr/>
          <p:nvPr/>
        </p:nvSpPr>
        <p:spPr>
          <a:xfrm>
            <a:off x="3721000" y="3803291"/>
            <a:ext cx="1510842" cy="2003180"/>
          </a:xfrm>
          <a:prstGeom prst="roundRect">
            <a:avLst>
              <a:gd name="adj" fmla="val 1260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latin typeface="+mj-lt"/>
                <a:ea typeface="+mj-ea"/>
                <a:cs typeface="+mj-cs"/>
                <a:sym typeface="Helvetica"/>
              </a:defRPr>
            </a:pPr>
            <a:endParaRPr/>
          </a:p>
        </p:txBody>
      </p:sp>
      <p:sp>
        <p:nvSpPr>
          <p:cNvPr id="232" name="Verbinden Ingenieurs, industrie, academische wereld en overheid"/>
          <p:cNvSpPr txBox="1"/>
          <p:nvPr/>
        </p:nvSpPr>
        <p:spPr>
          <a:xfrm>
            <a:off x="3818975" y="4977865"/>
            <a:ext cx="1314894" cy="696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a:spcBef>
                <a:spcPts val="600"/>
              </a:spcBef>
              <a:defRPr sz="900">
                <a:solidFill>
                  <a:srgbClr val="000000">
                    <a:alpha val="50000"/>
                  </a:srgbClr>
                </a:solidFill>
                <a:latin typeface="Arial"/>
                <a:ea typeface="Arial"/>
                <a:cs typeface="Arial"/>
                <a:sym typeface="Arial"/>
              </a:defRPr>
            </a:lvl1pPr>
          </a:lstStyle>
          <a:p>
            <a:r>
              <a:t>Leadership, responsibility, and management</a:t>
            </a:r>
          </a:p>
        </p:txBody>
      </p:sp>
      <p:pic>
        <p:nvPicPr>
          <p:cNvPr id="233" name="mf-icon-v2.png" descr="mf-icon-v2.png"/>
          <p:cNvPicPr>
            <a:picLocks noChangeAspect="1"/>
          </p:cNvPicPr>
          <p:nvPr/>
        </p:nvPicPr>
        <p:blipFill>
          <a:blip r:embed="rId5">
            <a:extLst/>
          </a:blip>
          <a:srcRect t="51" b="50"/>
          <a:stretch>
            <a:fillRect/>
          </a:stretch>
        </p:blipFill>
        <p:spPr>
          <a:xfrm>
            <a:off x="3973085" y="3191671"/>
            <a:ext cx="1006673" cy="1006679"/>
          </a:xfrm>
          <a:prstGeom prst="rect">
            <a:avLst/>
          </a:prstGeom>
          <a:ln w="12700">
            <a:miter lim="400000"/>
          </a:ln>
        </p:spPr>
      </p:pic>
      <p:sp>
        <p:nvSpPr>
          <p:cNvPr id="234" name="Verbinden Ingenieurs, industrie, academische wereld en overheid"/>
          <p:cNvSpPr txBox="1"/>
          <p:nvPr/>
        </p:nvSpPr>
        <p:spPr>
          <a:xfrm>
            <a:off x="4135811" y="4456326"/>
            <a:ext cx="684090" cy="599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defTabSz="758951">
              <a:lnSpc>
                <a:spcPct val="90000"/>
              </a:lnSpc>
              <a:spcBef>
                <a:spcPts val="400"/>
              </a:spcBef>
              <a:defRPr sz="2400">
                <a:solidFill>
                  <a:srgbClr val="50889B"/>
                </a:solidFill>
                <a:latin typeface="Arial Black"/>
                <a:ea typeface="Arial Black"/>
                <a:cs typeface="Arial Black"/>
                <a:sym typeface="Arial Black"/>
              </a:defRPr>
            </a:lvl1pPr>
          </a:lstStyle>
          <a:p>
            <a:r>
              <a:t>C</a:t>
            </a:r>
          </a:p>
        </p:txBody>
      </p:sp>
      <p:sp>
        <p:nvSpPr>
          <p:cNvPr id="235" name="Afgeronde rechthoek"/>
          <p:cNvSpPr/>
          <p:nvPr/>
        </p:nvSpPr>
        <p:spPr>
          <a:xfrm>
            <a:off x="5347215" y="3803291"/>
            <a:ext cx="1510847" cy="2003180"/>
          </a:xfrm>
          <a:prstGeom prst="roundRect">
            <a:avLst>
              <a:gd name="adj" fmla="val 1260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latin typeface="+mj-lt"/>
                <a:ea typeface="+mj-ea"/>
                <a:cs typeface="+mj-cs"/>
                <a:sym typeface="Helvetica"/>
              </a:defRPr>
            </a:pPr>
            <a:endParaRPr/>
          </a:p>
        </p:txBody>
      </p:sp>
      <p:sp>
        <p:nvSpPr>
          <p:cNvPr id="236" name="Verbinden Ingenieurs, industrie, academische wereld en overheid"/>
          <p:cNvSpPr txBox="1"/>
          <p:nvPr/>
        </p:nvSpPr>
        <p:spPr>
          <a:xfrm>
            <a:off x="5445192" y="4977865"/>
            <a:ext cx="1314894" cy="12406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a:spcBef>
                <a:spcPts val="600"/>
              </a:spcBef>
              <a:defRPr sz="900">
                <a:solidFill>
                  <a:srgbClr val="000000">
                    <a:alpha val="50000"/>
                  </a:srgbClr>
                </a:solidFill>
                <a:latin typeface="Arial"/>
                <a:ea typeface="Arial"/>
                <a:cs typeface="Arial"/>
                <a:sym typeface="Arial"/>
              </a:defRPr>
            </a:lvl1pPr>
          </a:lstStyle>
          <a:p>
            <a:r>
              <a:t>Stakeholders, communication and interpersonal skills, team work</a:t>
            </a:r>
          </a:p>
        </p:txBody>
      </p:sp>
      <p:pic>
        <p:nvPicPr>
          <p:cNvPr id="237" name="Compentence-D-circle.png" descr="Compentence-D-circle.png"/>
          <p:cNvPicPr>
            <a:picLocks noChangeAspect="1"/>
          </p:cNvPicPr>
          <p:nvPr/>
        </p:nvPicPr>
        <p:blipFill>
          <a:blip r:embed="rId6">
            <a:extLst/>
          </a:blip>
          <a:stretch>
            <a:fillRect/>
          </a:stretch>
        </p:blipFill>
        <p:spPr>
          <a:xfrm>
            <a:off x="5599300" y="3191671"/>
            <a:ext cx="1006679" cy="1006679"/>
          </a:xfrm>
          <a:prstGeom prst="rect">
            <a:avLst/>
          </a:prstGeom>
          <a:ln w="12700">
            <a:miter lim="400000"/>
          </a:ln>
        </p:spPr>
      </p:pic>
      <p:sp>
        <p:nvSpPr>
          <p:cNvPr id="238" name="Verbinden Ingenieurs, industrie, academische wereld en overheid"/>
          <p:cNvSpPr txBox="1"/>
          <p:nvPr/>
        </p:nvSpPr>
        <p:spPr>
          <a:xfrm>
            <a:off x="5762025" y="4456326"/>
            <a:ext cx="684090" cy="599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defTabSz="758951">
              <a:lnSpc>
                <a:spcPct val="90000"/>
              </a:lnSpc>
              <a:spcBef>
                <a:spcPts val="400"/>
              </a:spcBef>
              <a:defRPr sz="2400">
                <a:solidFill>
                  <a:srgbClr val="50889B"/>
                </a:solidFill>
                <a:latin typeface="Arial Black"/>
                <a:ea typeface="Arial Black"/>
                <a:cs typeface="Arial Black"/>
                <a:sym typeface="Arial Black"/>
              </a:defRPr>
            </a:lvl1pPr>
          </a:lstStyle>
          <a:p>
            <a:r>
              <a:t>D</a:t>
            </a:r>
          </a:p>
        </p:txBody>
      </p:sp>
      <p:sp>
        <p:nvSpPr>
          <p:cNvPr id="239" name="Afgeronde rechthoek"/>
          <p:cNvSpPr/>
          <p:nvPr/>
        </p:nvSpPr>
        <p:spPr>
          <a:xfrm>
            <a:off x="6974864" y="3803291"/>
            <a:ext cx="1510848" cy="2003180"/>
          </a:xfrm>
          <a:prstGeom prst="roundRect">
            <a:avLst>
              <a:gd name="adj" fmla="val 1260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latin typeface="+mj-lt"/>
                <a:ea typeface="+mj-ea"/>
                <a:cs typeface="+mj-cs"/>
                <a:sym typeface="Helvetica"/>
              </a:defRPr>
            </a:pPr>
            <a:endParaRPr/>
          </a:p>
        </p:txBody>
      </p:sp>
      <p:sp>
        <p:nvSpPr>
          <p:cNvPr id="240" name="Verbinden Ingenieurs, industrie, academische wereld en overheid"/>
          <p:cNvSpPr txBox="1"/>
          <p:nvPr/>
        </p:nvSpPr>
        <p:spPr>
          <a:xfrm>
            <a:off x="7072841" y="4977865"/>
            <a:ext cx="1314894" cy="696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a:spcBef>
                <a:spcPts val="600"/>
              </a:spcBef>
              <a:defRPr sz="900">
                <a:solidFill>
                  <a:srgbClr val="000000">
                    <a:alpha val="50000"/>
                  </a:srgbClr>
                </a:solidFill>
                <a:latin typeface="Arial"/>
                <a:ea typeface="Arial"/>
                <a:cs typeface="Arial"/>
                <a:sym typeface="Arial"/>
              </a:defRPr>
            </a:lvl1pPr>
          </a:lstStyle>
          <a:p>
            <a:r>
              <a:t>Professional commitment</a:t>
            </a:r>
          </a:p>
        </p:txBody>
      </p:sp>
      <p:pic>
        <p:nvPicPr>
          <p:cNvPr id="241" name="ethics-icon_v3.png" descr="ethics-icon_v3.png"/>
          <p:cNvPicPr>
            <a:picLocks noChangeAspect="1"/>
          </p:cNvPicPr>
          <p:nvPr/>
        </p:nvPicPr>
        <p:blipFill>
          <a:blip r:embed="rId7">
            <a:extLst/>
          </a:blip>
          <a:stretch>
            <a:fillRect/>
          </a:stretch>
        </p:blipFill>
        <p:spPr>
          <a:xfrm>
            <a:off x="7226948" y="3191671"/>
            <a:ext cx="1006676" cy="1006679"/>
          </a:xfrm>
          <a:prstGeom prst="rect">
            <a:avLst/>
          </a:prstGeom>
          <a:ln w="12700">
            <a:miter lim="400000"/>
          </a:ln>
        </p:spPr>
      </p:pic>
      <p:sp>
        <p:nvSpPr>
          <p:cNvPr id="242" name="Verbinden Ingenieurs, industrie, academische wereld en overheid"/>
          <p:cNvSpPr txBox="1"/>
          <p:nvPr/>
        </p:nvSpPr>
        <p:spPr>
          <a:xfrm>
            <a:off x="7389676" y="4456326"/>
            <a:ext cx="684089" cy="599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defTabSz="758951">
              <a:lnSpc>
                <a:spcPct val="90000"/>
              </a:lnSpc>
              <a:spcBef>
                <a:spcPts val="400"/>
              </a:spcBef>
              <a:defRPr sz="2400">
                <a:solidFill>
                  <a:srgbClr val="50889B"/>
                </a:solidFill>
                <a:latin typeface="Arial Black"/>
                <a:ea typeface="Arial Black"/>
                <a:cs typeface="Arial Black"/>
                <a:sym typeface="Arial Black"/>
              </a:defRPr>
            </a:lvl1pPr>
          </a:lstStyle>
          <a:p>
            <a:r>
              <a:t>E</a:t>
            </a:r>
          </a:p>
        </p:txBody>
      </p:sp>
      <p:sp>
        <p:nvSpPr>
          <p:cNvPr id="243" name="Verbinden Ingenieurs, industrie, academische wereld en overheid"/>
          <p:cNvSpPr txBox="1"/>
          <p:nvPr/>
        </p:nvSpPr>
        <p:spPr>
          <a:xfrm>
            <a:off x="2077621" y="4197960"/>
            <a:ext cx="1510847" cy="3460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defTabSz="594359">
              <a:lnSpc>
                <a:spcPct val="80000"/>
              </a:lnSpc>
              <a:spcBef>
                <a:spcPts val="300"/>
              </a:spcBef>
              <a:defRPr sz="1100">
                <a:latin typeface="Arial Black"/>
                <a:ea typeface="Arial Black"/>
                <a:cs typeface="Arial Black"/>
                <a:sym typeface="Arial Black"/>
              </a:defRPr>
            </a:lvl1pPr>
          </a:lstStyle>
          <a:p>
            <a:r>
              <a:t>Competency</a:t>
            </a:r>
          </a:p>
        </p:txBody>
      </p:sp>
      <p:sp>
        <p:nvSpPr>
          <p:cNvPr id="244" name="Verbinden Ingenieurs, industrie, academische wereld en overheid"/>
          <p:cNvSpPr txBox="1"/>
          <p:nvPr/>
        </p:nvSpPr>
        <p:spPr>
          <a:xfrm>
            <a:off x="3712300" y="4197960"/>
            <a:ext cx="1510846" cy="3460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defTabSz="594359">
              <a:lnSpc>
                <a:spcPct val="80000"/>
              </a:lnSpc>
              <a:spcBef>
                <a:spcPts val="300"/>
              </a:spcBef>
              <a:defRPr sz="1100">
                <a:latin typeface="Arial Black"/>
                <a:ea typeface="Arial Black"/>
                <a:cs typeface="Arial Black"/>
                <a:sym typeface="Arial Black"/>
              </a:defRPr>
            </a:lvl1pPr>
          </a:lstStyle>
          <a:p>
            <a:r>
              <a:t>Competency</a:t>
            </a:r>
          </a:p>
        </p:txBody>
      </p:sp>
      <p:sp>
        <p:nvSpPr>
          <p:cNvPr id="245" name="Verbinden Ingenieurs, industrie, academische wereld en overheid"/>
          <p:cNvSpPr txBox="1"/>
          <p:nvPr/>
        </p:nvSpPr>
        <p:spPr>
          <a:xfrm>
            <a:off x="5339234" y="4197960"/>
            <a:ext cx="1510846" cy="3460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defTabSz="594359">
              <a:lnSpc>
                <a:spcPct val="80000"/>
              </a:lnSpc>
              <a:spcBef>
                <a:spcPts val="300"/>
              </a:spcBef>
              <a:defRPr sz="1100">
                <a:latin typeface="Arial Black"/>
                <a:ea typeface="Arial Black"/>
                <a:cs typeface="Arial Black"/>
                <a:sym typeface="Arial Black"/>
              </a:defRPr>
            </a:lvl1pPr>
          </a:lstStyle>
          <a:p>
            <a:r>
              <a:t>Competency</a:t>
            </a:r>
          </a:p>
        </p:txBody>
      </p:sp>
      <p:sp>
        <p:nvSpPr>
          <p:cNvPr id="246" name="Verbinden Ingenieurs, industrie, academische wereld en overheid"/>
          <p:cNvSpPr txBox="1"/>
          <p:nvPr/>
        </p:nvSpPr>
        <p:spPr>
          <a:xfrm>
            <a:off x="6981669" y="4197960"/>
            <a:ext cx="1510846" cy="3460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lgn="ctr" defTabSz="594359">
              <a:lnSpc>
                <a:spcPct val="80000"/>
              </a:lnSpc>
              <a:spcBef>
                <a:spcPts val="300"/>
              </a:spcBef>
              <a:defRPr sz="1100">
                <a:latin typeface="Arial Black"/>
                <a:ea typeface="Arial Black"/>
                <a:cs typeface="Arial Black"/>
                <a:sym typeface="Arial Black"/>
              </a:defRPr>
            </a:lvl1pPr>
          </a:lstStyle>
          <a:p>
            <a:r>
              <a:t>Competency</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 name="opd computer.jpg" descr="opd computer.jpg"/>
          <p:cNvPicPr>
            <a:picLocks noChangeAspect="1"/>
          </p:cNvPicPr>
          <p:nvPr/>
        </p:nvPicPr>
        <p:blipFill>
          <a:blip r:embed="rId2">
            <a:extLst/>
          </a:blip>
          <a:srcRect t="5967" b="5967"/>
          <a:stretch>
            <a:fillRect/>
          </a:stretch>
        </p:blipFill>
        <p:spPr>
          <a:xfrm>
            <a:off x="2264921" y="1527171"/>
            <a:ext cx="4792022" cy="3193889"/>
          </a:xfrm>
          <a:prstGeom prst="rect">
            <a:avLst/>
          </a:prstGeom>
          <a:ln w="12700">
            <a:miter lim="400000"/>
          </a:ln>
        </p:spPr>
      </p:pic>
      <p:sp>
        <p:nvSpPr>
          <p:cNvPr id="249" name="Deelnemers kunnen hier direct mee aan de slag!"/>
          <p:cNvSpPr txBox="1"/>
          <p:nvPr/>
        </p:nvSpPr>
        <p:spPr>
          <a:xfrm>
            <a:off x="925644" y="4910261"/>
            <a:ext cx="4452001"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Participants can start using this OPD straight away!</a:t>
            </a:r>
          </a:p>
        </p:txBody>
      </p:sp>
      <p:sp>
        <p:nvSpPr>
          <p:cNvPr id="250" name="KIVI ondersteund kandidaten in het proces en stelt desgewenst mentoren beschikbaar"/>
          <p:cNvSpPr txBox="1"/>
          <p:nvPr/>
        </p:nvSpPr>
        <p:spPr>
          <a:xfrm>
            <a:off x="1033047" y="5751048"/>
            <a:ext cx="7255626"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During the process, KIVI supports the candidates and provides mentors when desired</a:t>
            </a:r>
          </a:p>
        </p:txBody>
      </p:sp>
      <p:sp>
        <p:nvSpPr>
          <p:cNvPr id="251" name="Het portfolio legt de basis voor het chartership traject"/>
          <p:cNvSpPr txBox="1"/>
          <p:nvPr/>
        </p:nvSpPr>
        <p:spPr>
          <a:xfrm>
            <a:off x="1991279" y="5334422"/>
            <a:ext cx="5339166"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The portfolio forms the foundation for the chartership pathway</a:t>
            </a:r>
          </a:p>
        </p:txBody>
      </p:sp>
      <p:sp>
        <p:nvSpPr>
          <p:cNvPr id="252" name="Online Professional Development Tool"/>
          <p:cNvSpPr txBox="1">
            <a:spLocks noGrp="1"/>
          </p:cNvSpPr>
          <p:nvPr>
            <p:ph type="title"/>
          </p:nvPr>
        </p:nvSpPr>
        <p:spPr>
          <a:xfrm>
            <a:off x="457200" y="-24424"/>
            <a:ext cx="8229600" cy="1143004"/>
          </a:xfrm>
          <a:prstGeom prst="rect">
            <a:avLst/>
          </a:prstGeom>
        </p:spPr>
        <p:txBody>
          <a:bodyPr/>
          <a:lstStyle/>
          <a:p>
            <a:r>
              <a:t>Online Professional Development Tool</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 name="opd2.jpg" descr="opd2.jpg"/>
          <p:cNvPicPr>
            <a:picLocks noChangeAspect="1"/>
          </p:cNvPicPr>
          <p:nvPr/>
        </p:nvPicPr>
        <p:blipFill>
          <a:blip r:embed="rId2">
            <a:extLst/>
          </a:blip>
          <a:srcRect t="3537" b="3552"/>
          <a:stretch>
            <a:fillRect/>
          </a:stretch>
        </p:blipFill>
        <p:spPr>
          <a:xfrm>
            <a:off x="1484598" y="2703765"/>
            <a:ext cx="3159411" cy="1665289"/>
          </a:xfrm>
          <a:custGeom>
            <a:avLst/>
            <a:gdLst/>
            <a:ahLst/>
            <a:cxnLst>
              <a:cxn ang="0">
                <a:pos x="wd2" y="hd2"/>
              </a:cxn>
              <a:cxn ang="5400000">
                <a:pos x="wd2" y="hd2"/>
              </a:cxn>
              <a:cxn ang="10800000">
                <a:pos x="wd2" y="hd2"/>
              </a:cxn>
              <a:cxn ang="16200000">
                <a:pos x="wd2" y="hd2"/>
              </a:cxn>
            </a:cxnLst>
            <a:rect l="0" t="0" r="r" b="b"/>
            <a:pathLst>
              <a:path w="21600" h="21600" extrusionOk="0">
                <a:moveTo>
                  <a:pt x="1899" y="0"/>
                </a:moveTo>
                <a:cubicBezTo>
                  <a:pt x="850" y="0"/>
                  <a:pt x="0" y="1614"/>
                  <a:pt x="0" y="3603"/>
                </a:cubicBezTo>
                <a:lnTo>
                  <a:pt x="0" y="18007"/>
                </a:lnTo>
                <a:cubicBezTo>
                  <a:pt x="0" y="19995"/>
                  <a:pt x="850" y="21600"/>
                  <a:pt x="1899" y="21600"/>
                </a:cubicBezTo>
                <a:lnTo>
                  <a:pt x="19698" y="21600"/>
                </a:lnTo>
                <a:cubicBezTo>
                  <a:pt x="20743" y="21600"/>
                  <a:pt x="21600" y="19995"/>
                  <a:pt x="21600" y="18007"/>
                </a:cubicBezTo>
                <a:lnTo>
                  <a:pt x="21600" y="3603"/>
                </a:lnTo>
                <a:cubicBezTo>
                  <a:pt x="21600" y="1614"/>
                  <a:pt x="20743" y="0"/>
                  <a:pt x="19698" y="0"/>
                </a:cubicBezTo>
                <a:lnTo>
                  <a:pt x="1899" y="0"/>
                </a:lnTo>
                <a:close/>
              </a:path>
            </a:pathLst>
          </a:custGeom>
          <a:ln w="12700">
            <a:miter lim="400000"/>
          </a:ln>
        </p:spPr>
      </p:pic>
      <p:pic>
        <p:nvPicPr>
          <p:cNvPr id="255" name="opd8.jpg" descr="opd8.jpg"/>
          <p:cNvPicPr>
            <a:picLocks noChangeAspect="1"/>
          </p:cNvPicPr>
          <p:nvPr/>
        </p:nvPicPr>
        <p:blipFill>
          <a:blip r:embed="rId3">
            <a:extLst/>
          </a:blip>
          <a:srcRect t="3178" b="3183"/>
          <a:stretch>
            <a:fillRect/>
          </a:stretch>
        </p:blipFill>
        <p:spPr>
          <a:xfrm>
            <a:off x="5445733" y="4468967"/>
            <a:ext cx="3217796" cy="1696245"/>
          </a:xfrm>
          <a:custGeom>
            <a:avLst/>
            <a:gdLst/>
            <a:ahLst/>
            <a:cxnLst>
              <a:cxn ang="0">
                <a:pos x="wd2" y="hd2"/>
              </a:cxn>
              <a:cxn ang="5400000">
                <a:pos x="wd2" y="hd2"/>
              </a:cxn>
              <a:cxn ang="10800000">
                <a:pos x="wd2" y="hd2"/>
              </a:cxn>
              <a:cxn ang="16200000">
                <a:pos x="wd2" y="hd2"/>
              </a:cxn>
            </a:cxnLst>
            <a:rect l="0" t="0" r="r" b="b"/>
            <a:pathLst>
              <a:path w="21600" h="21600" extrusionOk="0">
                <a:moveTo>
                  <a:pt x="1899" y="0"/>
                </a:moveTo>
                <a:cubicBezTo>
                  <a:pt x="851" y="0"/>
                  <a:pt x="0" y="1615"/>
                  <a:pt x="0" y="3603"/>
                </a:cubicBezTo>
                <a:lnTo>
                  <a:pt x="0" y="17997"/>
                </a:lnTo>
                <a:cubicBezTo>
                  <a:pt x="0" y="19985"/>
                  <a:pt x="851" y="21600"/>
                  <a:pt x="1899" y="21600"/>
                </a:cubicBezTo>
                <a:lnTo>
                  <a:pt x="19693" y="21600"/>
                </a:lnTo>
                <a:cubicBezTo>
                  <a:pt x="20741" y="21600"/>
                  <a:pt x="21600" y="19985"/>
                  <a:pt x="21600" y="17997"/>
                </a:cubicBezTo>
                <a:lnTo>
                  <a:pt x="21600" y="3603"/>
                </a:lnTo>
                <a:cubicBezTo>
                  <a:pt x="21600" y="1615"/>
                  <a:pt x="20741" y="0"/>
                  <a:pt x="19693" y="0"/>
                </a:cubicBezTo>
                <a:lnTo>
                  <a:pt x="1899" y="0"/>
                </a:lnTo>
                <a:close/>
              </a:path>
            </a:pathLst>
          </a:custGeom>
          <a:ln w="12700">
            <a:miter lim="400000"/>
          </a:ln>
        </p:spPr>
      </p:pic>
      <p:sp>
        <p:nvSpPr>
          <p:cNvPr id="256" name="Online Professional Development Tool"/>
          <p:cNvSpPr txBox="1">
            <a:spLocks noGrp="1"/>
          </p:cNvSpPr>
          <p:nvPr>
            <p:ph type="title"/>
          </p:nvPr>
        </p:nvSpPr>
        <p:spPr>
          <a:xfrm>
            <a:off x="457200" y="-24424"/>
            <a:ext cx="8229600" cy="1143004"/>
          </a:xfrm>
          <a:prstGeom prst="rect">
            <a:avLst/>
          </a:prstGeom>
        </p:spPr>
        <p:txBody>
          <a:bodyPr/>
          <a:lstStyle/>
          <a:p>
            <a:r>
              <a:t>Online Professional Development Tool</a:t>
            </a:r>
          </a:p>
        </p:txBody>
      </p:sp>
      <p:pic>
        <p:nvPicPr>
          <p:cNvPr id="257" name="opd1.jpg" descr="opd1.jpg"/>
          <p:cNvPicPr>
            <a:picLocks noChangeAspect="1"/>
          </p:cNvPicPr>
          <p:nvPr/>
        </p:nvPicPr>
        <p:blipFill>
          <a:blip r:embed="rId4">
            <a:extLst/>
          </a:blip>
          <a:srcRect t="3398" r="3" b="3383"/>
          <a:stretch>
            <a:fillRect/>
          </a:stretch>
        </p:blipFill>
        <p:spPr>
          <a:xfrm>
            <a:off x="4120953" y="1009679"/>
            <a:ext cx="3043238" cy="1604566"/>
          </a:xfrm>
          <a:custGeom>
            <a:avLst/>
            <a:gdLst/>
            <a:ahLst/>
            <a:cxnLst>
              <a:cxn ang="0">
                <a:pos x="wd2" y="hd2"/>
              </a:cxn>
              <a:cxn ang="5400000">
                <a:pos x="wd2" y="hd2"/>
              </a:cxn>
              <a:cxn ang="10800000">
                <a:pos x="wd2" y="hd2"/>
              </a:cxn>
              <a:cxn ang="16200000">
                <a:pos x="wd2" y="hd2"/>
              </a:cxn>
            </a:cxnLst>
            <a:rect l="0" t="0" r="r" b="b"/>
            <a:pathLst>
              <a:path w="21600" h="21600" extrusionOk="0">
                <a:moveTo>
                  <a:pt x="1896" y="0"/>
                </a:moveTo>
                <a:cubicBezTo>
                  <a:pt x="852" y="0"/>
                  <a:pt x="0" y="1613"/>
                  <a:pt x="0" y="3601"/>
                </a:cubicBezTo>
                <a:lnTo>
                  <a:pt x="0" y="17994"/>
                </a:lnTo>
                <a:cubicBezTo>
                  <a:pt x="0" y="19982"/>
                  <a:pt x="852" y="21600"/>
                  <a:pt x="1896" y="21600"/>
                </a:cubicBezTo>
                <a:lnTo>
                  <a:pt x="19701" y="21600"/>
                </a:lnTo>
                <a:cubicBezTo>
                  <a:pt x="20745" y="21600"/>
                  <a:pt x="21600" y="19982"/>
                  <a:pt x="21600" y="17994"/>
                </a:cubicBezTo>
                <a:lnTo>
                  <a:pt x="21600" y="3601"/>
                </a:lnTo>
                <a:cubicBezTo>
                  <a:pt x="21600" y="1613"/>
                  <a:pt x="20745" y="0"/>
                  <a:pt x="19701" y="0"/>
                </a:cubicBezTo>
                <a:lnTo>
                  <a:pt x="1896" y="0"/>
                </a:lnTo>
                <a:close/>
              </a:path>
            </a:pathLst>
          </a:custGeom>
          <a:ln w="12700">
            <a:miter lim="400000"/>
          </a:ln>
        </p:spPr>
      </p:pic>
      <p:pic>
        <p:nvPicPr>
          <p:cNvPr id="258" name="opd5.jpg" descr="opd5.jpg"/>
          <p:cNvPicPr>
            <a:picLocks noChangeAspect="1"/>
          </p:cNvPicPr>
          <p:nvPr/>
        </p:nvPicPr>
        <p:blipFill>
          <a:blip r:embed="rId5">
            <a:extLst/>
          </a:blip>
          <a:srcRect t="3243" b="3244"/>
          <a:stretch>
            <a:fillRect/>
          </a:stretch>
        </p:blipFill>
        <p:spPr>
          <a:xfrm>
            <a:off x="4762803" y="2686247"/>
            <a:ext cx="3193574" cy="1683544"/>
          </a:xfrm>
          <a:custGeom>
            <a:avLst/>
            <a:gdLst/>
            <a:ahLst/>
            <a:cxnLst>
              <a:cxn ang="0">
                <a:pos x="wd2" y="hd2"/>
              </a:cxn>
              <a:cxn ang="5400000">
                <a:pos x="wd2" y="hd2"/>
              </a:cxn>
              <a:cxn ang="10800000">
                <a:pos x="wd2" y="hd2"/>
              </a:cxn>
              <a:cxn ang="16200000">
                <a:pos x="wd2" y="hd2"/>
              </a:cxn>
            </a:cxnLst>
            <a:rect l="0" t="0" r="r" b="b"/>
            <a:pathLst>
              <a:path w="21600" h="21600" extrusionOk="0">
                <a:moveTo>
                  <a:pt x="1898" y="0"/>
                </a:moveTo>
                <a:cubicBezTo>
                  <a:pt x="850" y="0"/>
                  <a:pt x="0" y="1611"/>
                  <a:pt x="0" y="3600"/>
                </a:cubicBezTo>
                <a:lnTo>
                  <a:pt x="0" y="18000"/>
                </a:lnTo>
                <a:cubicBezTo>
                  <a:pt x="0" y="19989"/>
                  <a:pt x="850" y="21600"/>
                  <a:pt x="1898" y="21600"/>
                </a:cubicBezTo>
                <a:lnTo>
                  <a:pt x="19700" y="21600"/>
                </a:lnTo>
                <a:cubicBezTo>
                  <a:pt x="20748" y="21600"/>
                  <a:pt x="21600" y="19989"/>
                  <a:pt x="21600" y="18000"/>
                </a:cubicBezTo>
                <a:lnTo>
                  <a:pt x="21600" y="3600"/>
                </a:lnTo>
                <a:cubicBezTo>
                  <a:pt x="21600" y="1611"/>
                  <a:pt x="20748" y="0"/>
                  <a:pt x="19700" y="0"/>
                </a:cubicBezTo>
                <a:lnTo>
                  <a:pt x="1898" y="0"/>
                </a:lnTo>
                <a:close/>
              </a:path>
            </a:pathLst>
          </a:custGeom>
          <a:ln w="12700">
            <a:miter lim="400000"/>
          </a:ln>
        </p:spPr>
      </p:pic>
      <p:pic>
        <p:nvPicPr>
          <p:cNvPr id="259" name="opd4.jpg" descr="opd4.jpg"/>
          <p:cNvPicPr>
            <a:picLocks noChangeAspect="1"/>
          </p:cNvPicPr>
          <p:nvPr/>
        </p:nvPicPr>
        <p:blipFill>
          <a:blip r:embed="rId6">
            <a:extLst/>
          </a:blip>
          <a:srcRect t="3028" b="3032"/>
          <a:stretch>
            <a:fillRect/>
          </a:stretch>
        </p:blipFill>
        <p:spPr>
          <a:xfrm>
            <a:off x="906253" y="980727"/>
            <a:ext cx="3098782" cy="1633539"/>
          </a:xfrm>
          <a:custGeom>
            <a:avLst/>
            <a:gdLst/>
            <a:ahLst/>
            <a:cxnLst>
              <a:cxn ang="0">
                <a:pos x="wd2" y="hd2"/>
              </a:cxn>
              <a:cxn ang="5400000">
                <a:pos x="wd2" y="hd2"/>
              </a:cxn>
              <a:cxn ang="10800000">
                <a:pos x="wd2" y="hd2"/>
              </a:cxn>
              <a:cxn ang="16200000">
                <a:pos x="wd2" y="hd2"/>
              </a:cxn>
            </a:cxnLst>
            <a:rect l="0" t="0" r="r" b="b"/>
            <a:pathLst>
              <a:path w="21600" h="21600" extrusionOk="0">
                <a:moveTo>
                  <a:pt x="1898" y="0"/>
                </a:moveTo>
                <a:cubicBezTo>
                  <a:pt x="850" y="0"/>
                  <a:pt x="0" y="1616"/>
                  <a:pt x="0" y="3605"/>
                </a:cubicBezTo>
                <a:lnTo>
                  <a:pt x="0" y="18005"/>
                </a:lnTo>
                <a:cubicBezTo>
                  <a:pt x="0" y="19993"/>
                  <a:pt x="850" y="21600"/>
                  <a:pt x="1898" y="21600"/>
                </a:cubicBezTo>
                <a:lnTo>
                  <a:pt x="19702" y="21600"/>
                </a:lnTo>
                <a:cubicBezTo>
                  <a:pt x="20750" y="21600"/>
                  <a:pt x="21600" y="19993"/>
                  <a:pt x="21600" y="18005"/>
                </a:cubicBezTo>
                <a:lnTo>
                  <a:pt x="21600" y="3605"/>
                </a:lnTo>
                <a:cubicBezTo>
                  <a:pt x="21600" y="1616"/>
                  <a:pt x="20750" y="0"/>
                  <a:pt x="19702" y="0"/>
                </a:cubicBezTo>
                <a:lnTo>
                  <a:pt x="1898" y="0"/>
                </a:lnTo>
                <a:close/>
              </a:path>
            </a:pathLst>
          </a:custGeom>
          <a:ln w="12700">
            <a:miter lim="400000"/>
          </a:ln>
        </p:spPr>
      </p:pic>
      <p:pic>
        <p:nvPicPr>
          <p:cNvPr id="260" name="opd6.jpg" descr="opd6.jpg"/>
          <p:cNvPicPr>
            <a:picLocks noChangeAspect="1"/>
          </p:cNvPicPr>
          <p:nvPr/>
        </p:nvPicPr>
        <p:blipFill>
          <a:blip r:embed="rId7">
            <a:extLst/>
          </a:blip>
          <a:srcRect t="2141" r="8" b="2145"/>
          <a:stretch>
            <a:fillRect/>
          </a:stretch>
        </p:blipFill>
        <p:spPr>
          <a:xfrm>
            <a:off x="2123727" y="4451225"/>
            <a:ext cx="3217467" cy="1696245"/>
          </a:xfrm>
          <a:custGeom>
            <a:avLst/>
            <a:gdLst/>
            <a:ahLst/>
            <a:cxnLst>
              <a:cxn ang="0">
                <a:pos x="wd2" y="hd2"/>
              </a:cxn>
              <a:cxn ang="5400000">
                <a:pos x="wd2" y="hd2"/>
              </a:cxn>
              <a:cxn ang="10800000">
                <a:pos x="wd2" y="hd2"/>
              </a:cxn>
              <a:cxn ang="16200000">
                <a:pos x="wd2" y="hd2"/>
              </a:cxn>
            </a:cxnLst>
            <a:rect l="0" t="0" r="r" b="b"/>
            <a:pathLst>
              <a:path w="21600" h="21600" extrusionOk="0">
                <a:moveTo>
                  <a:pt x="1900" y="0"/>
                </a:moveTo>
                <a:cubicBezTo>
                  <a:pt x="852" y="0"/>
                  <a:pt x="0" y="1615"/>
                  <a:pt x="0" y="3603"/>
                </a:cubicBezTo>
                <a:lnTo>
                  <a:pt x="0" y="17997"/>
                </a:lnTo>
                <a:cubicBezTo>
                  <a:pt x="0" y="19985"/>
                  <a:pt x="852" y="21600"/>
                  <a:pt x="1900" y="21600"/>
                </a:cubicBezTo>
                <a:lnTo>
                  <a:pt x="19706" y="21600"/>
                </a:lnTo>
                <a:cubicBezTo>
                  <a:pt x="20754" y="21600"/>
                  <a:pt x="21600" y="19985"/>
                  <a:pt x="21600" y="17997"/>
                </a:cubicBezTo>
                <a:lnTo>
                  <a:pt x="21600" y="3603"/>
                </a:lnTo>
                <a:cubicBezTo>
                  <a:pt x="21600" y="1615"/>
                  <a:pt x="20754" y="0"/>
                  <a:pt x="19706" y="0"/>
                </a:cubicBezTo>
                <a:lnTo>
                  <a:pt x="1900" y="0"/>
                </a:lnTo>
                <a:close/>
              </a:path>
            </a:pathLst>
          </a:cu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PP20A.jpg" descr="PP20A.jpg"/>
          <p:cNvPicPr>
            <a:picLocks noChangeAspect="1"/>
          </p:cNvPicPr>
          <p:nvPr/>
        </p:nvPicPr>
        <p:blipFill>
          <a:blip r:embed="rId2">
            <a:extLst/>
          </a:blip>
          <a:srcRect l="23" r="7502" b="13466"/>
          <a:stretch>
            <a:fillRect/>
          </a:stretch>
        </p:blipFill>
        <p:spPr>
          <a:xfrm>
            <a:off x="-34140" y="778931"/>
            <a:ext cx="9178141" cy="6301139"/>
          </a:xfrm>
          <a:prstGeom prst="rect">
            <a:avLst/>
          </a:prstGeom>
          <a:ln w="12700">
            <a:miter lim="400000"/>
          </a:ln>
        </p:spPr>
      </p:pic>
      <p:sp>
        <p:nvSpPr>
          <p:cNvPr id="263" name="Join KIVI"/>
          <p:cNvSpPr txBox="1">
            <a:spLocks noGrp="1"/>
          </p:cNvSpPr>
          <p:nvPr>
            <p:ph type="title"/>
          </p:nvPr>
        </p:nvSpPr>
        <p:spPr>
          <a:xfrm>
            <a:off x="457200" y="-24424"/>
            <a:ext cx="8229600" cy="1143004"/>
          </a:xfrm>
          <a:prstGeom prst="rect">
            <a:avLst/>
          </a:prstGeom>
        </p:spPr>
        <p:txBody>
          <a:bodyPr/>
          <a:lstStyle/>
          <a:p>
            <a:r>
              <a:t>Join KIVI</a:t>
            </a:r>
          </a:p>
        </p:txBody>
      </p:sp>
      <p:sp>
        <p:nvSpPr>
          <p:cNvPr id="264" name="Als KIVI willen we dat je de ruimte krijgt voor je vak en je loopbaan. Daarom bieden we je een ruim pakket aan dat het bijhouden van vakinformatie en nieuwtjes een stuk eenvoudiger maakt. Tegelijk kun je op KIVI rekenen voor persoonlijke coaching en loop"/>
          <p:cNvSpPr txBox="1">
            <a:spLocks noGrp="1"/>
          </p:cNvSpPr>
          <p:nvPr>
            <p:ph type="body" sz="quarter" idx="4294967295"/>
          </p:nvPr>
        </p:nvSpPr>
        <p:spPr>
          <a:xfrm>
            <a:off x="4473552" y="1916831"/>
            <a:ext cx="3928953" cy="2448274"/>
          </a:xfrm>
          <a:prstGeom prst="rect">
            <a:avLst/>
          </a:prstGeom>
          <a:solidFill>
            <a:srgbClr val="FFFFFF">
              <a:alpha val="55903"/>
            </a:srgbClr>
          </a:solidFill>
        </p:spPr>
        <p:txBody>
          <a:bodyPr/>
          <a:lstStyle>
            <a:lvl1pPr marL="0" indent="0" defTabSz="868680">
              <a:lnSpc>
                <a:spcPct val="72900"/>
              </a:lnSpc>
              <a:spcBef>
                <a:spcPts val="500"/>
              </a:spcBef>
              <a:buSzTx/>
              <a:buNone/>
              <a:defRPr sz="1710">
                <a:solidFill>
                  <a:srgbClr val="000000"/>
                </a:solidFill>
              </a:defRPr>
            </a:lvl1pPr>
          </a:lstStyle>
          <a:p>
            <a:r>
              <a:t>KIVI wants you to find the scope to develop your profession and career by offering a broad package of facilities that will make it a lot easier to keep yourself updated on professional information and news. Besides that, you can rely on KIVI when you need personal coaching and career counseling and support, and we create opportunities where you can contribute to social/political issues relating to technology.</a:t>
            </a:r>
          </a:p>
        </p:txBody>
      </p:sp>
      <p:pic>
        <p:nvPicPr>
          <p:cNvPr id="265" name="Picture 2" descr="Picture 2"/>
          <p:cNvPicPr>
            <a:picLocks noChangeAspect="1"/>
          </p:cNvPicPr>
          <p:nvPr/>
        </p:nvPicPr>
        <p:blipFill>
          <a:blip r:embed="rId3">
            <a:extLst/>
          </a:blip>
          <a:stretch>
            <a:fillRect/>
          </a:stretch>
        </p:blipFill>
        <p:spPr>
          <a:xfrm>
            <a:off x="5364088" y="5008433"/>
            <a:ext cx="1659187" cy="1659186"/>
          </a:xfrm>
          <a:prstGeom prst="rect">
            <a:avLst/>
          </a:prstGeom>
          <a:ln w="12700">
            <a:miter lim="400000"/>
          </a:ln>
        </p:spPr>
      </p:pic>
      <p:sp>
        <p:nvSpPr>
          <p:cNvPr id="266" name="Rectangle 2"/>
          <p:cNvSpPr txBox="1"/>
          <p:nvPr/>
        </p:nvSpPr>
        <p:spPr>
          <a:xfrm>
            <a:off x="5592358" y="4797152"/>
            <a:ext cx="1162559" cy="325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b="1">
                <a:solidFill>
                  <a:srgbClr val="002F5F"/>
                </a:solidFill>
                <a:latin typeface="HelveticaNeueLTPro-Blk"/>
                <a:ea typeface="HelveticaNeueLTPro-Blk"/>
                <a:cs typeface="HelveticaNeueLTPro-Blk"/>
                <a:sym typeface="HelveticaNeueLTPro-Blk"/>
              </a:defRPr>
            </a:lvl1pPr>
          </a:lstStyle>
          <a:p>
            <a:r>
              <a:t>Join KIVI</a:t>
            </a:r>
          </a:p>
        </p:txBody>
      </p:sp>
      <p:sp>
        <p:nvSpPr>
          <p:cNvPr id="267" name="Rechthoek 7"/>
          <p:cNvSpPr txBox="1"/>
          <p:nvPr/>
        </p:nvSpPr>
        <p:spPr>
          <a:xfrm>
            <a:off x="3969647" y="6503858"/>
            <a:ext cx="5165146" cy="317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a:solidFill>
                  <a:srgbClr val="808080"/>
                </a:solidFill>
                <a:latin typeface="+mj-lt"/>
                <a:ea typeface="+mj-ea"/>
                <a:cs typeface="+mj-cs"/>
                <a:sym typeface="Helvetica"/>
              </a:defRPr>
            </a:pPr>
            <a:r>
              <a:t>Join KIVI at </a:t>
            </a:r>
            <a:r>
              <a:rPr u="sng">
                <a:solidFill>
                  <a:srgbClr val="0000FF"/>
                </a:solidFill>
                <a:uFill>
                  <a:solidFill>
                    <a:srgbClr val="0000FF"/>
                  </a:solidFill>
                </a:uFill>
                <a:latin typeface="HelveticaNeueLTPro-Blk"/>
                <a:ea typeface="HelveticaNeueLTPro-Blk"/>
                <a:cs typeface="HelveticaNeueLTPro-Blk"/>
                <a:sym typeface="HelveticaNeueLTPro-Blk"/>
                <a:hlinkClick r:id="rId4"/>
              </a:rPr>
              <a:t>www.kivi.nl</a:t>
            </a:r>
            <a:r>
              <a:rPr b="0" u="sng">
                <a:solidFill>
                  <a:srgbClr val="0000FF"/>
                </a:solidFill>
                <a:uFill>
                  <a:solidFill>
                    <a:srgbClr val="0000FF"/>
                  </a:solidFill>
                </a:uFill>
                <a:latin typeface="Helvetica Neue LT Pro 95 Black"/>
                <a:ea typeface="Helvetica Neue LT Pro 95 Black"/>
                <a:cs typeface="Helvetica Neue LT Pro 95 Black"/>
                <a:sym typeface="Helvetica Neue LT Pro 95 Black"/>
                <a:hlinkClick r:id="rId4"/>
              </a:rPr>
              <a:t> </a:t>
            </a:r>
            <a:r>
              <a:rPr b="0">
                <a:solidFill>
                  <a:srgbClr val="526980"/>
                </a:solidFill>
                <a:latin typeface="Helvetica Neue LT Pro 95 Black"/>
                <a:ea typeface="Helvetica Neue LT Pro 95 Black"/>
                <a:cs typeface="Helvetica Neue LT Pro 95 Black"/>
                <a:sym typeface="Helvetica Neue LT Pro 95 Black"/>
              </a:rPr>
              <a:t> </a:t>
            </a:r>
            <a:r>
              <a:t>or send an email to </a:t>
            </a:r>
            <a:r>
              <a:rPr u="sng">
                <a:solidFill>
                  <a:srgbClr val="0000FF"/>
                </a:solidFill>
                <a:uFill>
                  <a:solidFill>
                    <a:srgbClr val="0000FF"/>
                  </a:solidFill>
                </a:uFill>
                <a:latin typeface="HelveticaNeueLTPro-Blk"/>
                <a:ea typeface="HelveticaNeueLTPro-Blk"/>
                <a:cs typeface="HelveticaNeueLTPro-Blk"/>
                <a:sym typeface="HelveticaNeueLTPro-Blk"/>
                <a:hlinkClick r:id="rId5"/>
              </a:rPr>
              <a:t>info@kivi.n</a:t>
            </a:r>
            <a:r>
              <a:rPr b="0" u="sng">
                <a:solidFill>
                  <a:srgbClr val="0000FF"/>
                </a:solidFill>
                <a:uFill>
                  <a:solidFill>
                    <a:srgbClr val="0000FF"/>
                  </a:solidFill>
                </a:uFill>
                <a:latin typeface="Helvetica Neue LT Pro 95 Black"/>
                <a:ea typeface="Helvetica Neue LT Pro 95 Black"/>
                <a:cs typeface="Helvetica Neue LT Pro 95 Black"/>
                <a:sym typeface="Helvetica Neue LT Pro 95 Black"/>
                <a:hlinkClick r:id="rId5"/>
              </a:rPr>
              <a:t>l</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Can you imagine a world without engineers?"/>
          <p:cNvSpPr txBox="1">
            <a:spLocks noGrp="1"/>
          </p:cNvSpPr>
          <p:nvPr>
            <p:ph type="title"/>
          </p:nvPr>
        </p:nvSpPr>
        <p:spPr>
          <a:xfrm>
            <a:off x="457200" y="-24424"/>
            <a:ext cx="8229600" cy="1143004"/>
          </a:xfrm>
          <a:prstGeom prst="rect">
            <a:avLst/>
          </a:prstGeom>
        </p:spPr>
        <p:txBody>
          <a:bodyPr/>
          <a:lstStyle/>
          <a:p>
            <a:r>
              <a:t>Can you imagine a world without engineers?</a:t>
            </a:r>
          </a:p>
        </p:txBody>
      </p:sp>
      <p:pic>
        <p:nvPicPr>
          <p:cNvPr id="42" name="image4.jpeg" descr="image4.jpeg"/>
          <p:cNvPicPr>
            <a:picLocks noChangeAspect="1"/>
          </p:cNvPicPr>
          <p:nvPr/>
        </p:nvPicPr>
        <p:blipFill>
          <a:blip r:embed="rId2">
            <a:extLst/>
          </a:blip>
          <a:srcRect b="4452"/>
          <a:stretch>
            <a:fillRect/>
          </a:stretch>
        </p:blipFill>
        <p:spPr>
          <a:xfrm>
            <a:off x="-540082" y="1079493"/>
            <a:ext cx="9499601" cy="5008166"/>
          </a:xfrm>
          <a:custGeom>
            <a:avLst/>
            <a:gdLst/>
            <a:ahLst/>
            <a:cxnLst>
              <a:cxn ang="0">
                <a:pos x="wd2" y="hd2"/>
              </a:cxn>
              <a:cxn ang="5400000">
                <a:pos x="wd2" y="hd2"/>
              </a:cxn>
              <a:cxn ang="10800000">
                <a:pos x="wd2" y="hd2"/>
              </a:cxn>
              <a:cxn ang="16200000">
                <a:pos x="wd2" y="hd2"/>
              </a:cxn>
            </a:cxnLst>
            <a:rect l="0" t="0" r="r" b="b"/>
            <a:pathLst>
              <a:path w="21600" h="21600" extrusionOk="0">
                <a:moveTo>
                  <a:pt x="1898" y="0"/>
                </a:moveTo>
                <a:cubicBezTo>
                  <a:pt x="850" y="0"/>
                  <a:pt x="0" y="1611"/>
                  <a:pt x="0" y="3600"/>
                </a:cubicBezTo>
                <a:lnTo>
                  <a:pt x="0" y="18000"/>
                </a:lnTo>
                <a:cubicBezTo>
                  <a:pt x="0" y="19989"/>
                  <a:pt x="850" y="21600"/>
                  <a:pt x="1898" y="21600"/>
                </a:cubicBezTo>
                <a:lnTo>
                  <a:pt x="19702" y="21600"/>
                </a:lnTo>
                <a:cubicBezTo>
                  <a:pt x="20750" y="21600"/>
                  <a:pt x="21600" y="19989"/>
                  <a:pt x="21600" y="18000"/>
                </a:cubicBezTo>
                <a:lnTo>
                  <a:pt x="21600" y="3600"/>
                </a:lnTo>
                <a:cubicBezTo>
                  <a:pt x="21600" y="1611"/>
                  <a:pt x="20750" y="0"/>
                  <a:pt x="19702" y="0"/>
                </a:cubicBezTo>
                <a:lnTo>
                  <a:pt x="1898" y="0"/>
                </a:lnTo>
                <a:close/>
              </a:path>
            </a:pathLst>
          </a:cu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ver KIVI"/>
          <p:cNvSpPr txBox="1">
            <a:spLocks noGrp="1"/>
          </p:cNvSpPr>
          <p:nvPr>
            <p:ph type="title"/>
          </p:nvPr>
        </p:nvSpPr>
        <p:spPr>
          <a:xfrm>
            <a:off x="457200" y="-24424"/>
            <a:ext cx="8229600" cy="1143004"/>
          </a:xfrm>
          <a:prstGeom prst="rect">
            <a:avLst/>
          </a:prstGeom>
        </p:spPr>
        <p:txBody>
          <a:bodyPr/>
          <a:lstStyle/>
          <a:p>
            <a:r>
              <a:t>About KIVI</a:t>
            </a:r>
          </a:p>
        </p:txBody>
      </p:sp>
      <p:sp>
        <p:nvSpPr>
          <p:cNvPr id="45" name="Het Koninklijk Instituut Van Ingenieurs (KIVI)  is de Beroepsvereniging voor ingenieurs  in Nederland…"/>
          <p:cNvSpPr txBox="1"/>
          <p:nvPr/>
        </p:nvSpPr>
        <p:spPr>
          <a:xfrm>
            <a:off x="2990592" y="1362586"/>
            <a:ext cx="5897696" cy="21819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a:lnSpc>
                <a:spcPct val="120000"/>
              </a:lnSpc>
              <a:spcBef>
                <a:spcPts val="500"/>
              </a:spcBef>
              <a:defRPr sz="1900">
                <a:solidFill>
                  <a:srgbClr val="002F5F"/>
                </a:solidFill>
                <a:latin typeface="Arial"/>
                <a:ea typeface="Arial"/>
                <a:cs typeface="Arial"/>
                <a:sym typeface="Arial"/>
              </a:defRPr>
            </a:pPr>
            <a:r>
              <a:t>KIVI is the Dutch professional association for engineers. Within KIVI, </a:t>
            </a:r>
            <a:r>
              <a:rPr b="1"/>
              <a:t>all engineering disciplines </a:t>
            </a:r>
            <a:r>
              <a:t>and engineers in </a:t>
            </a:r>
            <a:r>
              <a:rPr b="1"/>
              <a:t>all stages of their careers </a:t>
            </a:r>
            <a:r>
              <a:t>are represented.</a:t>
            </a:r>
          </a:p>
        </p:txBody>
      </p:sp>
      <p:pic>
        <p:nvPicPr>
          <p:cNvPr id="46" name="Picture 2" descr="Picture 2"/>
          <p:cNvPicPr>
            <a:picLocks noChangeAspect="1"/>
          </p:cNvPicPr>
          <p:nvPr/>
        </p:nvPicPr>
        <p:blipFill>
          <a:blip r:embed="rId3">
            <a:extLst/>
          </a:blip>
          <a:srcRect b="7"/>
          <a:stretch>
            <a:fillRect/>
          </a:stretch>
        </p:blipFill>
        <p:spPr>
          <a:xfrm>
            <a:off x="3063037" y="3451003"/>
            <a:ext cx="3806727" cy="2537619"/>
          </a:xfrm>
          <a:custGeom>
            <a:avLst/>
            <a:gdLst/>
            <a:ahLst/>
            <a:cxnLst>
              <a:cxn ang="0">
                <a:pos x="wd2" y="hd2"/>
              </a:cxn>
              <a:cxn ang="5400000">
                <a:pos x="wd2" y="hd2"/>
              </a:cxn>
              <a:cxn ang="10800000">
                <a:pos x="wd2" y="hd2"/>
              </a:cxn>
              <a:cxn ang="16200000">
                <a:pos x="wd2" y="hd2"/>
              </a:cxn>
            </a:cxnLst>
            <a:rect l="0" t="0" r="r" b="b"/>
            <a:pathLst>
              <a:path w="21600" h="21600" extrusionOk="0">
                <a:moveTo>
                  <a:pt x="2401" y="0"/>
                </a:moveTo>
                <a:cubicBezTo>
                  <a:pt x="1075" y="0"/>
                  <a:pt x="0" y="1613"/>
                  <a:pt x="0" y="3601"/>
                </a:cubicBezTo>
                <a:lnTo>
                  <a:pt x="0" y="18002"/>
                </a:lnTo>
                <a:cubicBezTo>
                  <a:pt x="0" y="19991"/>
                  <a:pt x="1075" y="21600"/>
                  <a:pt x="2401" y="21600"/>
                </a:cubicBezTo>
                <a:lnTo>
                  <a:pt x="19199" y="21600"/>
                </a:lnTo>
                <a:cubicBezTo>
                  <a:pt x="20525" y="21600"/>
                  <a:pt x="21600" y="19991"/>
                  <a:pt x="21600" y="18002"/>
                </a:cubicBezTo>
                <a:lnTo>
                  <a:pt x="21600" y="3601"/>
                </a:lnTo>
                <a:cubicBezTo>
                  <a:pt x="21600" y="1613"/>
                  <a:pt x="20525" y="0"/>
                  <a:pt x="19199" y="0"/>
                </a:cubicBezTo>
                <a:lnTo>
                  <a:pt x="2401" y="0"/>
                </a:lnTo>
                <a:close/>
              </a:path>
            </a:pathLst>
          </a:custGeom>
          <a:ln w="12700">
            <a:miter lim="400000"/>
          </a:ln>
        </p:spPr>
      </p:pic>
      <p:pic>
        <p:nvPicPr>
          <p:cNvPr id="47" name="Afbeelding" descr="Afbeelding"/>
          <p:cNvPicPr>
            <a:picLocks noChangeAspect="1"/>
          </p:cNvPicPr>
          <p:nvPr/>
        </p:nvPicPr>
        <p:blipFill>
          <a:blip r:embed="rId4">
            <a:extLst/>
          </a:blip>
          <a:stretch>
            <a:fillRect/>
          </a:stretch>
        </p:blipFill>
        <p:spPr>
          <a:xfrm>
            <a:off x="305621" y="1410676"/>
            <a:ext cx="2753755" cy="1087541"/>
          </a:xfrm>
          <a:prstGeom prst="rect">
            <a:avLst/>
          </a:prstGeom>
          <a:ln w="12700">
            <a:miter lim="400000"/>
          </a:ln>
        </p:spPr>
      </p:pic>
      <p:pic>
        <p:nvPicPr>
          <p:cNvPr id="48" name="Afbeelding" descr="Afbeelding"/>
          <p:cNvPicPr>
            <a:picLocks noChangeAspect="1"/>
          </p:cNvPicPr>
          <p:nvPr/>
        </p:nvPicPr>
        <p:blipFill>
          <a:blip r:embed="rId5">
            <a:extLst/>
          </a:blip>
          <a:stretch>
            <a:fillRect/>
          </a:stretch>
        </p:blipFill>
        <p:spPr>
          <a:xfrm>
            <a:off x="377926" y="3101344"/>
            <a:ext cx="2344910" cy="2251603"/>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nze missie"/>
          <p:cNvSpPr txBox="1">
            <a:spLocks noGrp="1"/>
          </p:cNvSpPr>
          <p:nvPr>
            <p:ph type="title"/>
          </p:nvPr>
        </p:nvSpPr>
        <p:spPr>
          <a:xfrm>
            <a:off x="457200" y="-24424"/>
            <a:ext cx="8229600" cy="1143004"/>
          </a:xfrm>
          <a:prstGeom prst="rect">
            <a:avLst/>
          </a:prstGeom>
        </p:spPr>
        <p:txBody>
          <a:bodyPr/>
          <a:lstStyle/>
          <a:p>
            <a:r>
              <a:t>Our mission</a:t>
            </a:r>
          </a:p>
        </p:txBody>
      </p:sp>
      <p:pic>
        <p:nvPicPr>
          <p:cNvPr id="53" name="image8.jpeg" descr="image8.jpeg"/>
          <p:cNvPicPr>
            <a:picLocks noChangeAspect="1"/>
          </p:cNvPicPr>
          <p:nvPr/>
        </p:nvPicPr>
        <p:blipFill>
          <a:blip r:embed="rId2">
            <a:extLst/>
          </a:blip>
          <a:srcRect l="371" r="372"/>
          <a:stretch>
            <a:fillRect/>
          </a:stretch>
        </p:blipFill>
        <p:spPr>
          <a:xfrm>
            <a:off x="6344820" y="554382"/>
            <a:ext cx="2394141" cy="1799885"/>
          </a:xfrm>
          <a:prstGeom prst="rect">
            <a:avLst/>
          </a:prstGeom>
          <a:ln w="12700">
            <a:miter lim="400000"/>
          </a:ln>
        </p:spPr>
      </p:pic>
      <p:sp>
        <p:nvSpPr>
          <p:cNvPr id="54" name="Kennis van ingenieurs inzetten ten dienste van maatschappelijke vraagstukken"/>
          <p:cNvSpPr txBox="1"/>
          <p:nvPr/>
        </p:nvSpPr>
        <p:spPr>
          <a:xfrm>
            <a:off x="1323980" y="3948200"/>
            <a:ext cx="5472516"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Deploying the expert knowledge of engineers for societal issues</a:t>
            </a:r>
          </a:p>
        </p:txBody>
      </p:sp>
      <p:sp>
        <p:nvSpPr>
          <p:cNvPr id="55" name="Verbindingen met onderzoek, onderwijs, de samenleving en elkaar"/>
          <p:cNvSpPr txBox="1"/>
          <p:nvPr/>
        </p:nvSpPr>
        <p:spPr>
          <a:xfrm>
            <a:off x="894246" y="3015226"/>
            <a:ext cx="5236699"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Connecting with research, education, society, and each other</a:t>
            </a:r>
          </a:p>
        </p:txBody>
      </p:sp>
      <p:sp>
        <p:nvSpPr>
          <p:cNvPr id="56" name="Ondersteunen van ingenieurs in hun beroepsuitoefening"/>
          <p:cNvSpPr txBox="1"/>
          <p:nvPr/>
        </p:nvSpPr>
        <p:spPr>
          <a:xfrm>
            <a:off x="856062" y="2012118"/>
            <a:ext cx="4441807"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Supporting engineers in their professional activities</a:t>
            </a:r>
          </a:p>
        </p:txBody>
      </p:sp>
      <p:sp>
        <p:nvSpPr>
          <p:cNvPr id="57" name="onderwijs, de overheid en buitenlandse partners"/>
          <p:cNvSpPr txBox="1"/>
          <p:nvPr/>
        </p:nvSpPr>
        <p:spPr>
          <a:xfrm>
            <a:off x="1216636" y="5225255"/>
            <a:ext cx="4751369"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Higher education, the government, and foreign partners</a:t>
            </a:r>
          </a:p>
        </p:txBody>
      </p:sp>
      <p:sp>
        <p:nvSpPr>
          <p:cNvPr id="58" name="Samenwerking met bedrijfsleven, kennisinstellingen, het hoger"/>
          <p:cNvSpPr txBox="1"/>
          <p:nvPr/>
        </p:nvSpPr>
        <p:spPr>
          <a:xfrm>
            <a:off x="1122908" y="4862381"/>
            <a:ext cx="4572851"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Collaborating with industries, knowledge institutions,</a:t>
            </a:r>
          </a:p>
        </p:txBody>
      </p:sp>
      <p:sp>
        <p:nvSpPr>
          <p:cNvPr id="59" name="Erkenning ingenieurswerk"/>
          <p:cNvSpPr txBox="1"/>
          <p:nvPr/>
        </p:nvSpPr>
        <p:spPr>
          <a:xfrm>
            <a:off x="467459" y="2526370"/>
            <a:ext cx="3182870"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Recognition of engineering activities</a:t>
            </a:r>
          </a:p>
        </p:txBody>
      </p:sp>
      <p:sp>
        <p:nvSpPr>
          <p:cNvPr id="60" name="Kwaliteit van onderwijs en onderzoek waarborgen"/>
          <p:cNvSpPr txBox="1"/>
          <p:nvPr/>
        </p:nvSpPr>
        <p:spPr>
          <a:xfrm>
            <a:off x="854401" y="3475363"/>
            <a:ext cx="4394330"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Safeguarding the quality of education and research</a:t>
            </a:r>
          </a:p>
        </p:txBody>
      </p:sp>
      <p:sp>
        <p:nvSpPr>
          <p:cNvPr id="61" name="Impact van technologie op de samenleving zichtbaar maken"/>
          <p:cNvSpPr txBox="1"/>
          <p:nvPr/>
        </p:nvSpPr>
        <p:spPr>
          <a:xfrm>
            <a:off x="1503103" y="4424355"/>
            <a:ext cx="4018987"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Projecting the impact of technology on society</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Onze meerwaarde"/>
          <p:cNvSpPr txBox="1">
            <a:spLocks noGrp="1"/>
          </p:cNvSpPr>
          <p:nvPr>
            <p:ph type="title"/>
          </p:nvPr>
        </p:nvSpPr>
        <p:spPr>
          <a:xfrm>
            <a:off x="457200" y="-24424"/>
            <a:ext cx="8229600" cy="1143004"/>
          </a:xfrm>
          <a:prstGeom prst="rect">
            <a:avLst/>
          </a:prstGeom>
        </p:spPr>
        <p:txBody>
          <a:bodyPr/>
          <a:lstStyle/>
          <a:p>
            <a:r>
              <a:t>Our added value</a:t>
            </a:r>
          </a:p>
        </p:txBody>
      </p:sp>
      <p:pic>
        <p:nvPicPr>
          <p:cNvPr id="64" name="image9.jpeg" descr="image9.jpeg"/>
          <p:cNvPicPr>
            <a:picLocks noChangeAspect="1"/>
          </p:cNvPicPr>
          <p:nvPr/>
        </p:nvPicPr>
        <p:blipFill>
          <a:blip r:embed="rId2">
            <a:extLst/>
          </a:blip>
          <a:srcRect l="9" r="9"/>
          <a:stretch>
            <a:fillRect/>
          </a:stretch>
        </p:blipFill>
        <p:spPr>
          <a:xfrm>
            <a:off x="-494153" y="1025912"/>
            <a:ext cx="9499601" cy="5008054"/>
          </a:xfrm>
          <a:custGeom>
            <a:avLst/>
            <a:gdLst/>
            <a:ahLst/>
            <a:cxnLst>
              <a:cxn ang="0">
                <a:pos x="wd2" y="hd2"/>
              </a:cxn>
              <a:cxn ang="5400000">
                <a:pos x="wd2" y="hd2"/>
              </a:cxn>
              <a:cxn ang="10800000">
                <a:pos x="wd2" y="hd2"/>
              </a:cxn>
              <a:cxn ang="16200000">
                <a:pos x="wd2" y="hd2"/>
              </a:cxn>
            </a:cxnLst>
            <a:rect l="0" t="0" r="r" b="b"/>
            <a:pathLst>
              <a:path w="21600" h="21600" extrusionOk="0">
                <a:moveTo>
                  <a:pt x="1898" y="0"/>
                </a:moveTo>
                <a:cubicBezTo>
                  <a:pt x="850" y="0"/>
                  <a:pt x="0" y="1611"/>
                  <a:pt x="0" y="3600"/>
                </a:cubicBezTo>
                <a:lnTo>
                  <a:pt x="0" y="18000"/>
                </a:lnTo>
                <a:cubicBezTo>
                  <a:pt x="0" y="19989"/>
                  <a:pt x="850" y="21600"/>
                  <a:pt x="1898" y="21600"/>
                </a:cubicBezTo>
                <a:lnTo>
                  <a:pt x="19702" y="21600"/>
                </a:lnTo>
                <a:cubicBezTo>
                  <a:pt x="20750" y="21600"/>
                  <a:pt x="21600" y="19989"/>
                  <a:pt x="21600" y="18000"/>
                </a:cubicBezTo>
                <a:lnTo>
                  <a:pt x="21600" y="3600"/>
                </a:lnTo>
                <a:cubicBezTo>
                  <a:pt x="21600" y="1611"/>
                  <a:pt x="20750" y="0"/>
                  <a:pt x="19702" y="0"/>
                </a:cubicBezTo>
                <a:lnTo>
                  <a:pt x="1898" y="0"/>
                </a:lnTo>
                <a:close/>
              </a:path>
            </a:pathLst>
          </a:custGeom>
          <a:ln w="12700">
            <a:miter lim="400000"/>
          </a:ln>
        </p:spPr>
      </p:pic>
      <p:sp>
        <p:nvSpPr>
          <p:cNvPr id="65" name="Ingenieurs zowel"/>
          <p:cNvSpPr txBox="1"/>
          <p:nvPr/>
        </p:nvSpPr>
        <p:spPr>
          <a:xfrm>
            <a:off x="1312887" y="2113421"/>
            <a:ext cx="1367539" cy="30733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1B2141"/>
                </a:solidFill>
                <a:latin typeface="Arial Black"/>
                <a:ea typeface="Arial Black"/>
                <a:cs typeface="Arial Black"/>
                <a:sym typeface="Arial Black"/>
              </a:defRPr>
            </a:lvl1pPr>
          </a:lstStyle>
          <a:p>
            <a:r>
              <a:t>Facilitating the</a:t>
            </a:r>
          </a:p>
        </p:txBody>
      </p:sp>
      <p:sp>
        <p:nvSpPr>
          <p:cNvPr id="66" name="vakinhoudelijk als"/>
          <p:cNvSpPr txBox="1"/>
          <p:nvPr/>
        </p:nvSpPr>
        <p:spPr>
          <a:xfrm>
            <a:off x="477804" y="2461116"/>
            <a:ext cx="2258648" cy="30733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1B2141"/>
                </a:solidFill>
                <a:latin typeface="Arial Black"/>
                <a:ea typeface="Arial Black"/>
                <a:cs typeface="Arial Black"/>
                <a:sym typeface="Arial Black"/>
              </a:defRPr>
            </a:lvl1pPr>
          </a:lstStyle>
          <a:p>
            <a:r>
              <a:t>professional and personal</a:t>
            </a:r>
          </a:p>
        </p:txBody>
      </p:sp>
      <p:sp>
        <p:nvSpPr>
          <p:cNvPr id="67" name="persoonlijk ontwikkelen"/>
          <p:cNvSpPr txBox="1"/>
          <p:nvPr/>
        </p:nvSpPr>
        <p:spPr>
          <a:xfrm>
            <a:off x="862501" y="2800406"/>
            <a:ext cx="2268321" cy="30733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1B2141"/>
                </a:solidFill>
                <a:latin typeface="Arial Black"/>
                <a:ea typeface="Arial Black"/>
                <a:cs typeface="Arial Black"/>
                <a:sym typeface="Arial Black"/>
              </a:defRPr>
            </a:lvl1pPr>
          </a:lstStyle>
          <a:p>
            <a:r>
              <a:t>development of engineers</a:t>
            </a:r>
          </a:p>
        </p:txBody>
      </p:sp>
      <p:sp>
        <p:nvSpPr>
          <p:cNvPr id="68" name="Ontwikkelen en erkenning"/>
          <p:cNvSpPr txBox="1"/>
          <p:nvPr/>
        </p:nvSpPr>
        <p:spPr>
          <a:xfrm>
            <a:off x="4657382" y="2783169"/>
            <a:ext cx="3197008" cy="30733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1B2141"/>
                </a:solidFill>
                <a:latin typeface="Arial Black"/>
                <a:ea typeface="Arial Black"/>
                <a:cs typeface="Arial Black"/>
                <a:sym typeface="Arial Black"/>
              </a:defRPr>
            </a:lvl1pPr>
          </a:lstStyle>
          <a:p>
            <a:r>
              <a:t>Further development and recognition</a:t>
            </a:r>
          </a:p>
        </p:txBody>
      </p:sp>
      <p:sp>
        <p:nvSpPr>
          <p:cNvPr id="69" name="van het ingenieursvak"/>
          <p:cNvSpPr txBox="1"/>
          <p:nvPr/>
        </p:nvSpPr>
        <p:spPr>
          <a:xfrm>
            <a:off x="4679810" y="3121586"/>
            <a:ext cx="2136608" cy="30733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1B2141"/>
                </a:solidFill>
                <a:latin typeface="Arial Black"/>
                <a:ea typeface="Arial Black"/>
                <a:cs typeface="Arial Black"/>
                <a:sym typeface="Arial Black"/>
              </a:defRPr>
            </a:lvl1pPr>
          </a:lstStyle>
          <a:p>
            <a:r>
              <a:t>of engineering activities</a:t>
            </a:r>
          </a:p>
        </p:txBody>
      </p:sp>
      <p:sp>
        <p:nvSpPr>
          <p:cNvPr id="70" name="Bedrijven ondersteunen"/>
          <p:cNvSpPr txBox="1"/>
          <p:nvPr/>
        </p:nvSpPr>
        <p:spPr>
          <a:xfrm>
            <a:off x="5121793" y="4415797"/>
            <a:ext cx="1974683" cy="30733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1B2141"/>
                </a:solidFill>
                <a:latin typeface="Arial Black"/>
                <a:ea typeface="Arial Black"/>
                <a:cs typeface="Arial Black"/>
                <a:sym typeface="Arial Black"/>
              </a:defRPr>
            </a:lvl1pPr>
          </a:lstStyle>
          <a:p>
            <a:r>
              <a:t>Supporting companies</a:t>
            </a:r>
          </a:p>
        </p:txBody>
      </p:sp>
      <p:sp>
        <p:nvSpPr>
          <p:cNvPr id="71" name="in de ontwikkeling"/>
          <p:cNvSpPr txBox="1"/>
          <p:nvPr/>
        </p:nvSpPr>
        <p:spPr>
          <a:xfrm>
            <a:off x="4365511" y="4762806"/>
            <a:ext cx="2648130" cy="30733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1B2141"/>
                </a:solidFill>
                <a:latin typeface="Arial Black"/>
                <a:ea typeface="Arial Black"/>
                <a:cs typeface="Arial Black"/>
                <a:sym typeface="Arial Black"/>
              </a:defRPr>
            </a:lvl1pPr>
          </a:lstStyle>
          <a:p>
            <a:r>
              <a:t>that want to induce growth for</a:t>
            </a:r>
          </a:p>
        </p:txBody>
      </p:sp>
      <p:sp>
        <p:nvSpPr>
          <p:cNvPr id="72" name="van hun ingenieurs (en bedrijf)"/>
          <p:cNvSpPr txBox="1"/>
          <p:nvPr/>
        </p:nvSpPr>
        <p:spPr>
          <a:xfrm>
            <a:off x="5276484" y="5102099"/>
            <a:ext cx="2648429" cy="30733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1B2141"/>
                </a:solidFill>
                <a:latin typeface="Arial Black"/>
                <a:ea typeface="Arial Black"/>
                <a:cs typeface="Arial Black"/>
                <a:sym typeface="Arial Black"/>
              </a:defRPr>
            </a:lvl1pPr>
          </a:lstStyle>
          <a:p>
            <a:r>
              <a:t>their engineers (and company)</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image10.jpeg" descr="image10.jpeg"/>
          <p:cNvPicPr>
            <a:picLocks noChangeAspect="1"/>
          </p:cNvPicPr>
          <p:nvPr/>
        </p:nvPicPr>
        <p:blipFill>
          <a:blip r:embed="rId2">
            <a:extLst/>
          </a:blip>
          <a:stretch>
            <a:fillRect/>
          </a:stretch>
        </p:blipFill>
        <p:spPr>
          <a:xfrm>
            <a:off x="-83261" y="1360948"/>
            <a:ext cx="4251426" cy="4819721"/>
          </a:xfrm>
          <a:prstGeom prst="rect">
            <a:avLst/>
          </a:prstGeom>
          <a:ln w="12700">
            <a:miter lim="400000"/>
          </a:ln>
        </p:spPr>
      </p:pic>
      <p:sp>
        <p:nvSpPr>
          <p:cNvPr id="75" name="Voordelen lidmaatschap voor ingenieurs"/>
          <p:cNvSpPr txBox="1">
            <a:spLocks noGrp="1"/>
          </p:cNvSpPr>
          <p:nvPr>
            <p:ph type="title"/>
          </p:nvPr>
        </p:nvSpPr>
        <p:spPr>
          <a:xfrm>
            <a:off x="457200" y="-24424"/>
            <a:ext cx="8229600" cy="1143004"/>
          </a:xfrm>
          <a:prstGeom prst="rect">
            <a:avLst/>
          </a:prstGeom>
        </p:spPr>
        <p:txBody>
          <a:bodyPr/>
          <a:lstStyle/>
          <a:p>
            <a:r>
              <a:t>Membership benefits for engineers</a:t>
            </a:r>
          </a:p>
        </p:txBody>
      </p:sp>
      <p:sp>
        <p:nvSpPr>
          <p:cNvPr id="76" name="De Ingenieur"/>
          <p:cNvSpPr txBox="1"/>
          <p:nvPr/>
        </p:nvSpPr>
        <p:spPr>
          <a:xfrm>
            <a:off x="3920711" y="2304338"/>
            <a:ext cx="2599209" cy="307338"/>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lnSpc>
                <a:spcPct val="80000"/>
              </a:lnSpc>
              <a:defRPr sz="1200">
                <a:solidFill>
                  <a:srgbClr val="FFFFFF"/>
                </a:solidFill>
                <a:latin typeface="Arial Black"/>
                <a:ea typeface="Arial Black"/>
                <a:cs typeface="Arial Black"/>
                <a:sym typeface="Arial Black"/>
              </a:defRPr>
            </a:pPr>
            <a:r>
              <a:t>De Ingenieur (magazine)</a:t>
            </a:r>
          </a:p>
        </p:txBody>
      </p:sp>
      <p:sp>
        <p:nvSpPr>
          <p:cNvPr id="77" name="Ledenservices"/>
          <p:cNvSpPr txBox="1"/>
          <p:nvPr/>
        </p:nvSpPr>
        <p:spPr>
          <a:xfrm>
            <a:off x="3145781" y="3040755"/>
            <a:ext cx="1535268"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Member services</a:t>
            </a:r>
          </a:p>
        </p:txBody>
      </p:sp>
      <p:sp>
        <p:nvSpPr>
          <p:cNvPr id="78" name="Participatie in technisch maatschappelijke projecten"/>
          <p:cNvSpPr txBox="1"/>
          <p:nvPr/>
        </p:nvSpPr>
        <p:spPr>
          <a:xfrm>
            <a:off x="2998114" y="3792158"/>
            <a:ext cx="4562284"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Participation in social projects relating to technology</a:t>
            </a:r>
          </a:p>
        </p:txBody>
      </p:sp>
      <p:sp>
        <p:nvSpPr>
          <p:cNvPr id="79" name="Persoonlijke ontwikkeling"/>
          <p:cNvSpPr txBox="1"/>
          <p:nvPr/>
        </p:nvSpPr>
        <p:spPr>
          <a:xfrm>
            <a:off x="4142480" y="4531557"/>
            <a:ext cx="1950498"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Personal development</a:t>
            </a:r>
          </a:p>
        </p:txBody>
      </p:sp>
      <p:sp>
        <p:nvSpPr>
          <p:cNvPr id="80" name="Deelname aan activiteiten"/>
          <p:cNvSpPr txBox="1"/>
          <p:nvPr/>
        </p:nvSpPr>
        <p:spPr>
          <a:xfrm>
            <a:off x="3662040" y="5281245"/>
            <a:ext cx="2214371"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Participating in activities</a:t>
            </a:r>
          </a:p>
        </p:txBody>
      </p:sp>
      <p:sp>
        <p:nvSpPr>
          <p:cNvPr id="81" name="Betrouwbare vakinformatie en nieuws"/>
          <p:cNvSpPr txBox="1"/>
          <p:nvPr/>
        </p:nvSpPr>
        <p:spPr>
          <a:xfrm>
            <a:off x="3663074" y="2671401"/>
            <a:ext cx="3232355"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Reliable expert information and news</a:t>
            </a:r>
          </a:p>
        </p:txBody>
      </p:sp>
      <p:sp>
        <p:nvSpPr>
          <p:cNvPr id="82" name="Communities in het werkveld"/>
          <p:cNvSpPr txBox="1"/>
          <p:nvPr/>
        </p:nvSpPr>
        <p:spPr>
          <a:xfrm>
            <a:off x="3736926" y="3408390"/>
            <a:ext cx="2604301"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Communities in the work field</a:t>
            </a:r>
          </a:p>
        </p:txBody>
      </p:sp>
      <p:sp>
        <p:nvSpPr>
          <p:cNvPr id="83" name="Vergroot je netwerk"/>
          <p:cNvSpPr txBox="1"/>
          <p:nvPr/>
        </p:nvSpPr>
        <p:spPr>
          <a:xfrm>
            <a:off x="4699628" y="4147791"/>
            <a:ext cx="2127754"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Expanding your network</a:t>
            </a:r>
          </a:p>
        </p:txBody>
      </p:sp>
      <p:sp>
        <p:nvSpPr>
          <p:cNvPr id="84" name="Professionele registratie"/>
          <p:cNvSpPr txBox="1"/>
          <p:nvPr/>
        </p:nvSpPr>
        <p:spPr>
          <a:xfrm>
            <a:off x="4352504" y="4912914"/>
            <a:ext cx="2167415"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Professional registration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Betrouwbare vakinformatie en nieuws uit je vakgebied"/>
          <p:cNvSpPr txBox="1">
            <a:spLocks noGrp="1"/>
          </p:cNvSpPr>
          <p:nvPr>
            <p:ph type="title"/>
          </p:nvPr>
        </p:nvSpPr>
        <p:spPr>
          <a:xfrm>
            <a:off x="457200" y="239778"/>
            <a:ext cx="8229600" cy="1143004"/>
          </a:xfrm>
          <a:prstGeom prst="rect">
            <a:avLst/>
          </a:prstGeom>
        </p:spPr>
        <p:txBody>
          <a:bodyPr/>
          <a:lstStyle/>
          <a:p>
            <a:r>
              <a:t>Reliable information and news</a:t>
            </a:r>
            <a:br/>
            <a:r>
              <a:t>from your area of expertise</a:t>
            </a:r>
          </a:p>
        </p:txBody>
      </p:sp>
      <p:sp>
        <p:nvSpPr>
          <p:cNvPr id="87" name="Afgeronde rechthoek"/>
          <p:cNvSpPr/>
          <p:nvPr/>
        </p:nvSpPr>
        <p:spPr>
          <a:xfrm>
            <a:off x="443168" y="2807798"/>
            <a:ext cx="1792305" cy="3275745"/>
          </a:xfrm>
          <a:prstGeom prst="roundRect">
            <a:avLst>
              <a:gd name="adj" fmla="val 1062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pPr>
            <a:endParaRPr/>
          </a:p>
        </p:txBody>
      </p:sp>
      <p:sp>
        <p:nvSpPr>
          <p:cNvPr id="88" name="Verbinden Ingenieurs, industrie, academische wereld en overheid"/>
          <p:cNvSpPr txBox="1"/>
          <p:nvPr/>
        </p:nvSpPr>
        <p:spPr>
          <a:xfrm>
            <a:off x="480011" y="2636911"/>
            <a:ext cx="1128070" cy="131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defTabSz="539494">
              <a:lnSpc>
                <a:spcPct val="80000"/>
              </a:lnSpc>
              <a:spcBef>
                <a:spcPts val="300"/>
              </a:spcBef>
              <a:defRPr sz="5500">
                <a:latin typeface="Arial Black"/>
                <a:ea typeface="Arial Black"/>
                <a:cs typeface="Arial Black"/>
                <a:sym typeface="Arial Black"/>
              </a:defRPr>
            </a:lvl1pPr>
          </a:lstStyle>
          <a:p>
            <a:r>
              <a:t>38</a:t>
            </a:r>
          </a:p>
        </p:txBody>
      </p:sp>
      <p:sp>
        <p:nvSpPr>
          <p:cNvPr id="89" name="Verbinden Ingenieurs, industrie, academische wereld en overheid"/>
          <p:cNvSpPr txBox="1"/>
          <p:nvPr/>
        </p:nvSpPr>
        <p:spPr>
          <a:xfrm>
            <a:off x="463471" y="3453388"/>
            <a:ext cx="1650902" cy="4029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defTabSz="905255">
              <a:spcBef>
                <a:spcPts val="500"/>
              </a:spcBef>
              <a:defRPr sz="1500" b="1">
                <a:solidFill>
                  <a:srgbClr val="50889B"/>
                </a:solidFill>
                <a:latin typeface="Times Roman"/>
                <a:ea typeface="Times Roman"/>
                <a:cs typeface="Times Roman"/>
                <a:sym typeface="Times Roman"/>
              </a:defRPr>
            </a:lvl1pPr>
          </a:lstStyle>
          <a:p>
            <a:r>
              <a:t>Disciplines</a:t>
            </a:r>
          </a:p>
        </p:txBody>
      </p:sp>
      <p:sp>
        <p:nvSpPr>
          <p:cNvPr id="90" name="Verbinden Ingenieurs, industrie, academische wereld en overheid"/>
          <p:cNvSpPr txBox="1"/>
          <p:nvPr/>
        </p:nvSpPr>
        <p:spPr>
          <a:xfrm>
            <a:off x="528444" y="4006500"/>
            <a:ext cx="1621755" cy="1006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spcBef>
                <a:spcPts val="600"/>
              </a:spcBef>
              <a:defRPr sz="1000">
                <a:solidFill>
                  <a:srgbClr val="000000">
                    <a:alpha val="50000"/>
                  </a:srgbClr>
                </a:solidFill>
                <a:latin typeface="Arial"/>
                <a:ea typeface="Arial"/>
                <a:cs typeface="Arial"/>
                <a:sym typeface="Arial"/>
              </a:defRPr>
            </a:lvl1pPr>
          </a:lstStyle>
          <a:p>
            <a:r>
              <a:t>Engineering disciplines keep members updated on the developments in their specific fields</a:t>
            </a:r>
          </a:p>
        </p:txBody>
      </p:sp>
      <p:pic>
        <p:nvPicPr>
          <p:cNvPr id="91" name="image11.jpeg" descr="image11.jpeg"/>
          <p:cNvPicPr>
            <a:picLocks noChangeAspect="1"/>
          </p:cNvPicPr>
          <p:nvPr/>
        </p:nvPicPr>
        <p:blipFill>
          <a:blip r:embed="rId2">
            <a:extLst/>
          </a:blip>
          <a:srcRect t="101" b="102"/>
          <a:stretch>
            <a:fillRect/>
          </a:stretch>
        </p:blipFill>
        <p:spPr>
          <a:xfrm>
            <a:off x="554616" y="4814891"/>
            <a:ext cx="1594809" cy="1062379"/>
          </a:xfrm>
          <a:prstGeom prst="rect">
            <a:avLst/>
          </a:prstGeom>
          <a:ln w="12700">
            <a:miter lim="400000"/>
          </a:ln>
        </p:spPr>
      </p:pic>
      <p:grpSp>
        <p:nvGrpSpPr>
          <p:cNvPr id="97" name="Groep 2"/>
          <p:cNvGrpSpPr/>
          <p:nvPr/>
        </p:nvGrpSpPr>
        <p:grpSpPr>
          <a:xfrm>
            <a:off x="2369341" y="2636911"/>
            <a:ext cx="1811901" cy="3446631"/>
            <a:chOff x="0" y="0"/>
            <a:chExt cx="1811900" cy="3446629"/>
          </a:xfrm>
        </p:grpSpPr>
        <p:sp>
          <p:nvSpPr>
            <p:cNvPr id="92" name="Afgeronde rechthoek"/>
            <p:cNvSpPr/>
            <p:nvPr/>
          </p:nvSpPr>
          <p:spPr>
            <a:xfrm>
              <a:off x="19587" y="170887"/>
              <a:ext cx="1792314" cy="3275743"/>
            </a:xfrm>
            <a:prstGeom prst="roundRect">
              <a:avLst>
                <a:gd name="adj" fmla="val 10629"/>
              </a:avLst>
            </a:pr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defTabSz="457200">
                <a:defRPr sz="1200"/>
              </a:pPr>
              <a:endParaRPr/>
            </a:p>
          </p:txBody>
        </p:sp>
        <p:sp>
          <p:nvSpPr>
            <p:cNvPr id="93" name="Verbinden Ingenieurs, industrie, academische wereld en overheid"/>
            <p:cNvSpPr txBox="1"/>
            <p:nvPr/>
          </p:nvSpPr>
          <p:spPr>
            <a:xfrm>
              <a:off x="0" y="-1"/>
              <a:ext cx="1134533" cy="12193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rmAutofit/>
            </a:bodyPr>
            <a:lstStyle>
              <a:lvl1pPr defTabSz="539494">
                <a:lnSpc>
                  <a:spcPct val="80000"/>
                </a:lnSpc>
                <a:spcBef>
                  <a:spcPts val="300"/>
                </a:spcBef>
                <a:defRPr sz="5500">
                  <a:solidFill>
                    <a:srgbClr val="50889B"/>
                  </a:solidFill>
                  <a:latin typeface="Arial Black"/>
                  <a:ea typeface="Arial Black"/>
                  <a:cs typeface="Arial Black"/>
                  <a:sym typeface="Arial Black"/>
                </a:defRPr>
              </a:lvl1pPr>
            </a:lstStyle>
            <a:p>
              <a:r>
                <a:t>12</a:t>
              </a:r>
            </a:p>
          </p:txBody>
        </p:sp>
        <p:sp>
          <p:nvSpPr>
            <p:cNvPr id="94" name="Verbinden Ingenieurs, industrie, academische wereld en overheid"/>
            <p:cNvSpPr txBox="1"/>
            <p:nvPr/>
          </p:nvSpPr>
          <p:spPr>
            <a:xfrm>
              <a:off x="52675" y="792088"/>
              <a:ext cx="1650903" cy="4185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rmAutofit/>
            </a:bodyPr>
            <a:lstStyle>
              <a:lvl1pPr defTabSz="905255">
                <a:lnSpc>
                  <a:spcPct val="90000"/>
                </a:lnSpc>
                <a:spcBef>
                  <a:spcPts val="500"/>
                </a:spcBef>
                <a:defRPr sz="1700" b="1">
                  <a:latin typeface="Times Roman"/>
                  <a:ea typeface="Times Roman"/>
                  <a:cs typeface="Times Roman"/>
                  <a:sym typeface="Times Roman"/>
                </a:defRPr>
              </a:lvl1pPr>
            </a:lstStyle>
            <a:p>
              <a:r>
                <a:t>Regions</a:t>
              </a:r>
            </a:p>
          </p:txBody>
        </p:sp>
        <p:sp>
          <p:nvSpPr>
            <p:cNvPr id="95" name="Verbinden Ingenieurs, industrie, academische wereld en overheid"/>
            <p:cNvSpPr txBox="1"/>
            <p:nvPr/>
          </p:nvSpPr>
          <p:spPr>
            <a:xfrm>
              <a:off x="41848" y="1224135"/>
              <a:ext cx="1621757" cy="10287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rmAutofit/>
            </a:bodyPr>
            <a:lstStyle>
              <a:lvl1pPr>
                <a:defRPr sz="1000">
                  <a:solidFill>
                    <a:srgbClr val="929292"/>
                  </a:solidFill>
                  <a:latin typeface="Arial2"/>
                  <a:ea typeface="Arial2"/>
                  <a:cs typeface="Arial2"/>
                  <a:sym typeface="Arial2"/>
                </a:defRPr>
              </a:lvl1pPr>
            </a:lstStyle>
            <a:p>
              <a:r>
                <a:t>The separate regions ensure that members throughout the country have access to KIVI resources</a:t>
              </a:r>
            </a:p>
          </p:txBody>
        </p:sp>
        <p:pic>
          <p:nvPicPr>
            <p:cNvPr id="96" name="image12.jpeg" descr="image12.jpeg"/>
            <p:cNvPicPr>
              <a:picLocks noChangeAspect="1"/>
            </p:cNvPicPr>
            <p:nvPr/>
          </p:nvPicPr>
          <p:blipFill>
            <a:blip r:embed="rId3">
              <a:extLst/>
            </a:blip>
            <a:srcRect l="1156" r="1156"/>
            <a:stretch>
              <a:fillRect/>
            </a:stretch>
          </p:blipFill>
          <p:spPr>
            <a:xfrm>
              <a:off x="118419" y="2154733"/>
              <a:ext cx="1594813" cy="1085628"/>
            </a:xfrm>
            <a:prstGeom prst="rect">
              <a:avLst/>
            </a:prstGeom>
            <a:ln w="12700" cap="flat">
              <a:noFill/>
              <a:miter lim="400000"/>
            </a:ln>
            <a:effectLst/>
          </p:spPr>
        </p:pic>
      </p:grpSp>
      <p:grpSp>
        <p:nvGrpSpPr>
          <p:cNvPr id="103" name="Groep 3"/>
          <p:cNvGrpSpPr/>
          <p:nvPr/>
        </p:nvGrpSpPr>
        <p:grpSpPr>
          <a:xfrm>
            <a:off x="6561159" y="2686503"/>
            <a:ext cx="1955590" cy="3397040"/>
            <a:chOff x="0" y="0"/>
            <a:chExt cx="1955589" cy="3397039"/>
          </a:xfrm>
        </p:grpSpPr>
        <p:sp>
          <p:nvSpPr>
            <p:cNvPr id="98" name="Afgeronde rechthoek"/>
            <p:cNvSpPr/>
            <p:nvPr/>
          </p:nvSpPr>
          <p:spPr>
            <a:xfrm>
              <a:off x="-1" y="121296"/>
              <a:ext cx="1862230" cy="3275744"/>
            </a:xfrm>
            <a:prstGeom prst="roundRect">
              <a:avLst>
                <a:gd name="adj" fmla="val 10230"/>
              </a:avLst>
            </a:prstGeom>
            <a:solidFill>
              <a:srgbClr val="FFFFFF"/>
            </a:solidFill>
            <a:ln w="12700" cap="flat">
              <a:noFill/>
              <a:miter lim="400000"/>
            </a:ln>
            <a:effectLst>
              <a:outerShdw blurRad="38100" dist="23000" dir="5400000" rotWithShape="0">
                <a:srgbClr val="000000">
                  <a:alpha val="35000"/>
                </a:srgbClr>
              </a:outerShdw>
            </a:effectLst>
          </p:spPr>
          <p:txBody>
            <a:bodyPr wrap="square" lIns="45718" tIns="45718" rIns="45718" bIns="45718" numCol="1" anchor="ctr">
              <a:noAutofit/>
            </a:bodyPr>
            <a:lstStyle/>
            <a:p>
              <a:pPr defTabSz="457200">
                <a:defRPr sz="1200"/>
              </a:pPr>
              <a:endParaRPr/>
            </a:p>
          </p:txBody>
        </p:sp>
        <p:sp>
          <p:nvSpPr>
            <p:cNvPr id="99" name="Verbinden Ingenieurs, industrie, academische wereld en overheid"/>
            <p:cNvSpPr txBox="1"/>
            <p:nvPr/>
          </p:nvSpPr>
          <p:spPr>
            <a:xfrm>
              <a:off x="31210" y="-1"/>
              <a:ext cx="1924379" cy="13861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rmAutofit/>
            </a:bodyPr>
            <a:lstStyle>
              <a:lvl1pPr defTabSz="539494">
                <a:lnSpc>
                  <a:spcPct val="80000"/>
                </a:lnSpc>
                <a:spcBef>
                  <a:spcPts val="300"/>
                </a:spcBef>
                <a:defRPr sz="5500">
                  <a:solidFill>
                    <a:srgbClr val="50889B"/>
                  </a:solidFill>
                  <a:latin typeface="Arial Black"/>
                  <a:ea typeface="Arial Black"/>
                  <a:cs typeface="Arial Black"/>
                  <a:sym typeface="Arial Black"/>
                </a:defRPr>
              </a:lvl1pPr>
            </a:lstStyle>
            <a:p>
              <a:r>
                <a:t>10</a:t>
              </a:r>
            </a:p>
          </p:txBody>
        </p:sp>
        <p:sp>
          <p:nvSpPr>
            <p:cNvPr id="100" name="Verbinden Ingenieurs, industrie, academische wereld en overheid"/>
            <p:cNvSpPr txBox="1"/>
            <p:nvPr/>
          </p:nvSpPr>
          <p:spPr>
            <a:xfrm>
              <a:off x="33084" y="845732"/>
              <a:ext cx="1650906" cy="4095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rmAutofit/>
            </a:bodyPr>
            <a:lstStyle>
              <a:lvl1pPr defTabSz="905255">
                <a:lnSpc>
                  <a:spcPct val="90000"/>
                </a:lnSpc>
                <a:spcBef>
                  <a:spcPts val="500"/>
                </a:spcBef>
                <a:defRPr sz="1700" b="1">
                  <a:latin typeface="Times Roman"/>
                  <a:ea typeface="Times Roman"/>
                  <a:cs typeface="Times Roman"/>
                  <a:sym typeface="Times Roman"/>
                </a:defRPr>
              </a:lvl1pPr>
            </a:lstStyle>
            <a:p>
              <a:r>
                <a:t>Circles</a:t>
              </a:r>
            </a:p>
          </p:txBody>
        </p:sp>
        <p:sp>
          <p:nvSpPr>
            <p:cNvPr id="101" name="Verbinden Ingenieurs, industrie, academische wereld en overheid"/>
            <p:cNvSpPr txBox="1"/>
            <p:nvPr/>
          </p:nvSpPr>
          <p:spPr>
            <a:xfrm>
              <a:off x="34960" y="1246553"/>
              <a:ext cx="1792308" cy="10066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normAutofit/>
            </a:bodyPr>
            <a:lstStyle/>
            <a:p>
              <a:pPr>
                <a:spcBef>
                  <a:spcPts val="600"/>
                </a:spcBef>
                <a:defRPr sz="1000">
                  <a:solidFill>
                    <a:srgbClr val="000000">
                      <a:alpha val="50000"/>
                    </a:srgbClr>
                  </a:solidFill>
                  <a:latin typeface="Univers 55 Roman"/>
                  <a:ea typeface="Univers 55 Roman"/>
                  <a:cs typeface="Univers 55 Roman"/>
                  <a:sym typeface="Univers 55 Roman"/>
                </a:defRPr>
              </a:pPr>
              <a:endParaRPr/>
            </a:p>
            <a:p>
              <a:pPr>
                <a:spcBef>
                  <a:spcPts val="600"/>
                </a:spcBef>
                <a:defRPr sz="1000">
                  <a:solidFill>
                    <a:srgbClr val="000000">
                      <a:alpha val="50000"/>
                    </a:srgbClr>
                  </a:solidFill>
                  <a:latin typeface="Arial"/>
                  <a:ea typeface="Arial"/>
                  <a:cs typeface="Arial"/>
                  <a:sym typeface="Arial"/>
                </a:defRPr>
              </a:pPr>
              <a:r>
                <a:t>Discussion groups focusing on technological or social topics and issues </a:t>
              </a:r>
            </a:p>
          </p:txBody>
        </p:sp>
        <p:pic>
          <p:nvPicPr>
            <p:cNvPr id="102" name="image13.jpeg" descr="image13.jpeg"/>
            <p:cNvPicPr>
              <a:picLocks noChangeAspect="1"/>
            </p:cNvPicPr>
            <p:nvPr/>
          </p:nvPicPr>
          <p:blipFill>
            <a:blip r:embed="rId4">
              <a:extLst/>
            </a:blip>
            <a:srcRect t="101" b="102"/>
            <a:stretch>
              <a:fillRect/>
            </a:stretch>
          </p:blipFill>
          <p:spPr>
            <a:xfrm>
              <a:off x="133705" y="2128385"/>
              <a:ext cx="1594817" cy="1062379"/>
            </a:xfrm>
            <a:prstGeom prst="rect">
              <a:avLst/>
            </a:prstGeom>
            <a:ln w="12700" cap="flat">
              <a:noFill/>
              <a:miter lim="400000"/>
            </a:ln>
            <a:effectLst/>
          </p:spPr>
        </p:pic>
      </p:grpSp>
      <p:sp>
        <p:nvSpPr>
          <p:cNvPr id="104" name="Afgeronde rechthoek"/>
          <p:cNvSpPr/>
          <p:nvPr/>
        </p:nvSpPr>
        <p:spPr>
          <a:xfrm>
            <a:off x="4323019" y="2807798"/>
            <a:ext cx="2088992" cy="3275745"/>
          </a:xfrm>
          <a:prstGeom prst="roundRect">
            <a:avLst>
              <a:gd name="adj" fmla="val 9119"/>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pPr>
            <a:endParaRPr/>
          </a:p>
        </p:txBody>
      </p:sp>
      <p:sp>
        <p:nvSpPr>
          <p:cNvPr id="105" name="Verbinden Ingenieurs, industrie, academische wereld en overheid"/>
          <p:cNvSpPr txBox="1"/>
          <p:nvPr/>
        </p:nvSpPr>
        <p:spPr>
          <a:xfrm>
            <a:off x="4343324" y="3428999"/>
            <a:ext cx="2066814" cy="666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p>
            <a:pPr defTabSz="905255">
              <a:spcBef>
                <a:spcPts val="500"/>
              </a:spcBef>
              <a:defRPr sz="1500" b="1">
                <a:solidFill>
                  <a:srgbClr val="50889B"/>
                </a:solidFill>
                <a:latin typeface="Times Roman"/>
                <a:ea typeface="Times Roman"/>
                <a:cs typeface="Times Roman"/>
                <a:sym typeface="Times Roman"/>
              </a:defRPr>
            </a:pPr>
            <a:r>
              <a:t>Students &amp; Young</a:t>
            </a:r>
            <a:br/>
            <a:r>
              <a:t>Professionals</a:t>
            </a:r>
          </a:p>
        </p:txBody>
      </p:sp>
      <p:sp>
        <p:nvSpPr>
          <p:cNvPr id="106" name="Verbinden Ingenieurs, industrie, academische wereld en overheid"/>
          <p:cNvSpPr txBox="1"/>
          <p:nvPr/>
        </p:nvSpPr>
        <p:spPr>
          <a:xfrm>
            <a:off x="4363325" y="4149080"/>
            <a:ext cx="2066815" cy="7652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spcBef>
                <a:spcPts val="600"/>
              </a:spcBef>
              <a:defRPr sz="1000">
                <a:solidFill>
                  <a:srgbClr val="000000">
                    <a:alpha val="50000"/>
                  </a:srgbClr>
                </a:solidFill>
                <a:latin typeface="Arial"/>
                <a:ea typeface="Arial"/>
                <a:cs typeface="Arial"/>
                <a:sym typeface="Arial"/>
              </a:defRPr>
            </a:lvl1pPr>
          </a:lstStyle>
          <a:p>
            <a:r>
              <a:t>Multidisciplinary sections that focus on students and engineers below the age of 35</a:t>
            </a:r>
          </a:p>
        </p:txBody>
      </p:sp>
      <p:pic>
        <p:nvPicPr>
          <p:cNvPr id="107" name="image14.jpeg" descr="image14.jpeg"/>
          <p:cNvPicPr>
            <a:picLocks noChangeAspect="1"/>
          </p:cNvPicPr>
          <p:nvPr/>
        </p:nvPicPr>
        <p:blipFill>
          <a:blip r:embed="rId5">
            <a:extLst/>
          </a:blip>
          <a:srcRect t="101" b="102"/>
          <a:stretch>
            <a:fillRect/>
          </a:stretch>
        </p:blipFill>
        <p:spPr>
          <a:xfrm>
            <a:off x="4561364" y="4814890"/>
            <a:ext cx="1594812" cy="1062379"/>
          </a:xfrm>
          <a:prstGeom prst="rect">
            <a:avLst/>
          </a:prstGeom>
          <a:ln w="12700">
            <a:miter lim="400000"/>
          </a:ln>
        </p:spPr>
      </p:pic>
      <p:sp>
        <p:nvSpPr>
          <p:cNvPr id="108" name="Verbinden Ingenieurs, industrie, academische wereld en overheid"/>
          <p:cNvSpPr txBox="1"/>
          <p:nvPr/>
        </p:nvSpPr>
        <p:spPr>
          <a:xfrm>
            <a:off x="463029" y="1686247"/>
            <a:ext cx="4841837" cy="5346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defTabSz="905255">
              <a:lnSpc>
                <a:spcPct val="90000"/>
              </a:lnSpc>
              <a:spcBef>
                <a:spcPts val="500"/>
              </a:spcBef>
              <a:defRPr sz="2000" b="1">
                <a:solidFill>
                  <a:srgbClr val="50889B"/>
                </a:solidFill>
                <a:latin typeface="Arial"/>
                <a:ea typeface="Arial"/>
                <a:cs typeface="Arial"/>
                <a:sym typeface="Arial"/>
              </a:defRPr>
            </a:lvl1pPr>
          </a:lstStyle>
          <a:p>
            <a:r>
              <a:t>More than 50 departments</a:t>
            </a:r>
          </a:p>
        </p:txBody>
      </p:sp>
      <p:sp>
        <p:nvSpPr>
          <p:cNvPr id="109" name="Verbinden Ingenieurs, industrie, academische wereld en overheid"/>
          <p:cNvSpPr txBox="1"/>
          <p:nvPr/>
        </p:nvSpPr>
        <p:spPr>
          <a:xfrm>
            <a:off x="4344639" y="2636911"/>
            <a:ext cx="1128068" cy="1313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defTabSz="539494">
              <a:lnSpc>
                <a:spcPct val="80000"/>
              </a:lnSpc>
              <a:spcBef>
                <a:spcPts val="300"/>
              </a:spcBef>
              <a:defRPr sz="5500">
                <a:latin typeface="Arial Black"/>
                <a:ea typeface="Arial Black"/>
                <a:cs typeface="Arial Black"/>
                <a:sym typeface="Arial Black"/>
              </a:defRPr>
            </a:lvl1pPr>
          </a:lstStyle>
          <a:p>
            <a:r>
              <a:t>2</a:t>
            </a:r>
          </a:p>
        </p:txBody>
      </p:sp>
      <p:sp>
        <p:nvSpPr>
          <p:cNvPr id="110" name="Tekstvak 1"/>
          <p:cNvSpPr txBox="1"/>
          <p:nvPr/>
        </p:nvSpPr>
        <p:spPr>
          <a:xfrm>
            <a:off x="467544" y="5877271"/>
            <a:ext cx="1814029" cy="1930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700" u="sng">
                <a:solidFill>
                  <a:srgbClr val="0000FF"/>
                </a:solidFill>
                <a:uFill>
                  <a:solidFill>
                    <a:srgbClr val="0000FF"/>
                  </a:solidFill>
                </a:uFill>
                <a:latin typeface="+mj-lt"/>
                <a:ea typeface="+mj-ea"/>
                <a:cs typeface="+mj-cs"/>
                <a:sym typeface="Helvetica"/>
                <a:hlinkClick r:id="rId6"/>
              </a:defRPr>
            </a:lvl1pPr>
          </a:lstStyle>
          <a:p>
            <a:pPr>
              <a:defRPr u="none">
                <a:solidFill>
                  <a:srgbClr val="000000"/>
                </a:solidFill>
                <a:uFillTx/>
              </a:defRPr>
            </a:pPr>
            <a:r>
              <a:rPr u="sng">
                <a:solidFill>
                  <a:srgbClr val="0000FF"/>
                </a:solidFill>
                <a:uFill>
                  <a:solidFill>
                    <a:srgbClr val="0000FF"/>
                  </a:solidFill>
                </a:uFill>
                <a:hlinkClick r:id="rId6"/>
              </a:rPr>
              <a:t>https://www.kivi.nl/afdelingen/vakafdelingen</a:t>
            </a:r>
          </a:p>
        </p:txBody>
      </p:sp>
      <p:sp>
        <p:nvSpPr>
          <p:cNvPr id="111" name="Tekstvak 2"/>
          <p:cNvSpPr txBox="1"/>
          <p:nvPr/>
        </p:nvSpPr>
        <p:spPr>
          <a:xfrm>
            <a:off x="2418464" y="5887025"/>
            <a:ext cx="1790062" cy="180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600" u="sng">
                <a:solidFill>
                  <a:srgbClr val="0000FF"/>
                </a:solidFill>
                <a:uFill>
                  <a:solidFill>
                    <a:srgbClr val="0000FF"/>
                  </a:solidFill>
                </a:uFill>
                <a:latin typeface="+mj-lt"/>
                <a:ea typeface="+mj-ea"/>
                <a:cs typeface="+mj-cs"/>
                <a:sym typeface="Helvetica"/>
                <a:hlinkClick r:id="rId7"/>
              </a:defRPr>
            </a:lvl1pPr>
          </a:lstStyle>
          <a:p>
            <a:pPr>
              <a:defRPr u="none">
                <a:solidFill>
                  <a:srgbClr val="000000"/>
                </a:solidFill>
                <a:uFillTx/>
              </a:defRPr>
            </a:pPr>
            <a:r>
              <a:rPr u="sng">
                <a:solidFill>
                  <a:srgbClr val="0000FF"/>
                </a:solidFill>
                <a:uFill>
                  <a:solidFill>
                    <a:srgbClr val="0000FF"/>
                  </a:solidFill>
                </a:uFill>
                <a:hlinkClick r:id="rId7"/>
              </a:rPr>
              <a:t>https://www.kivi.nl/afdelingen/regionale-afdelingen</a:t>
            </a:r>
          </a:p>
        </p:txBody>
      </p:sp>
      <p:sp>
        <p:nvSpPr>
          <p:cNvPr id="112" name="Tekstvak 3"/>
          <p:cNvSpPr txBox="1"/>
          <p:nvPr/>
        </p:nvSpPr>
        <p:spPr>
          <a:xfrm>
            <a:off x="4547406" y="5887025"/>
            <a:ext cx="1645959" cy="180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600" u="sng">
                <a:solidFill>
                  <a:srgbClr val="0000FF"/>
                </a:solidFill>
                <a:uFill>
                  <a:solidFill>
                    <a:srgbClr val="0000FF"/>
                  </a:solidFill>
                </a:uFill>
                <a:latin typeface="+mj-lt"/>
                <a:ea typeface="+mj-ea"/>
                <a:cs typeface="+mj-cs"/>
                <a:sym typeface="Helvetica"/>
                <a:hlinkClick r:id="rId8"/>
              </a:defRPr>
            </a:lvl1pPr>
          </a:lstStyle>
          <a:p>
            <a:pPr>
              <a:defRPr u="none">
                <a:solidFill>
                  <a:srgbClr val="000000"/>
                </a:solidFill>
                <a:uFillTx/>
              </a:defRPr>
            </a:pPr>
            <a:r>
              <a:rPr u="sng">
                <a:solidFill>
                  <a:srgbClr val="0000FF"/>
                </a:solidFill>
                <a:uFill>
                  <a:solidFill>
                    <a:srgbClr val="0000FF"/>
                  </a:solidFill>
                </a:uFill>
                <a:hlinkClick r:id="rId8"/>
              </a:rPr>
              <a:t>https://www.kivi.nl/afdelingen/extra-afdelingen</a:t>
            </a:r>
          </a:p>
        </p:txBody>
      </p:sp>
      <p:sp>
        <p:nvSpPr>
          <p:cNvPr id="113" name="Tekstvak 4"/>
          <p:cNvSpPr txBox="1"/>
          <p:nvPr/>
        </p:nvSpPr>
        <p:spPr>
          <a:xfrm>
            <a:off x="6844155" y="5887025"/>
            <a:ext cx="1349419" cy="180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600" u="sng">
                <a:solidFill>
                  <a:srgbClr val="0000FF"/>
                </a:solidFill>
                <a:uFill>
                  <a:solidFill>
                    <a:srgbClr val="0000FF"/>
                  </a:solidFill>
                </a:uFill>
                <a:latin typeface="+mj-lt"/>
                <a:ea typeface="+mj-ea"/>
                <a:cs typeface="+mj-cs"/>
                <a:sym typeface="Helvetica"/>
                <a:hlinkClick r:id="rId9"/>
              </a:defRPr>
            </a:lvl1pPr>
          </a:lstStyle>
          <a:p>
            <a:pPr>
              <a:defRPr u="none">
                <a:solidFill>
                  <a:srgbClr val="000000"/>
                </a:solidFill>
                <a:uFillTx/>
              </a:defRPr>
            </a:pPr>
            <a:r>
              <a:rPr u="sng">
                <a:solidFill>
                  <a:srgbClr val="0000FF"/>
                </a:solidFill>
                <a:uFill>
                  <a:solidFill>
                    <a:srgbClr val="0000FF"/>
                  </a:solidFill>
                </a:uFill>
                <a:hlinkClick r:id="rId9"/>
              </a:rPr>
              <a:t>https://www.kivi.nl/afdelingen/kringen</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PP8B.jpg" descr="PP8B.jpg"/>
          <p:cNvPicPr>
            <a:picLocks noChangeAspect="1"/>
          </p:cNvPicPr>
          <p:nvPr/>
        </p:nvPicPr>
        <p:blipFill>
          <a:blip r:embed="rId2">
            <a:extLst/>
          </a:blip>
          <a:srcRect l="42" r="42"/>
          <a:stretch>
            <a:fillRect/>
          </a:stretch>
        </p:blipFill>
        <p:spPr>
          <a:xfrm>
            <a:off x="6433303" y="3088782"/>
            <a:ext cx="1557380" cy="2065073"/>
          </a:xfrm>
          <a:prstGeom prst="rect">
            <a:avLst/>
          </a:prstGeom>
          <a:ln w="3175">
            <a:solidFill>
              <a:srgbClr val="000000"/>
            </a:solidFill>
          </a:ln>
        </p:spPr>
      </p:pic>
      <p:sp>
        <p:nvSpPr>
          <p:cNvPr id="116" name="De Ingenieur"/>
          <p:cNvSpPr txBox="1">
            <a:spLocks noGrp="1"/>
          </p:cNvSpPr>
          <p:nvPr>
            <p:ph type="title"/>
          </p:nvPr>
        </p:nvSpPr>
        <p:spPr>
          <a:xfrm>
            <a:off x="457200" y="-24424"/>
            <a:ext cx="8229600" cy="1143004"/>
          </a:xfrm>
          <a:prstGeom prst="rect">
            <a:avLst/>
          </a:prstGeom>
        </p:spPr>
        <p:txBody>
          <a:bodyPr/>
          <a:lstStyle/>
          <a:p>
            <a:r>
              <a:t>De Ingenieur</a:t>
            </a:r>
          </a:p>
        </p:txBody>
      </p:sp>
      <p:sp>
        <p:nvSpPr>
          <p:cNvPr id="117" name="Tech magazine en #1 online platform voor ingenieurs…"/>
          <p:cNvSpPr txBox="1">
            <a:spLocks noGrp="1"/>
          </p:cNvSpPr>
          <p:nvPr>
            <p:ph type="body" sz="quarter" idx="4294967295"/>
          </p:nvPr>
        </p:nvSpPr>
        <p:spPr>
          <a:xfrm>
            <a:off x="457199" y="1361868"/>
            <a:ext cx="8586142" cy="1292189"/>
          </a:xfrm>
          <a:prstGeom prst="rect">
            <a:avLst/>
          </a:prstGeom>
        </p:spPr>
        <p:txBody>
          <a:bodyPr/>
          <a:lstStyle/>
          <a:p>
            <a:pPr marL="0" indent="0">
              <a:spcBef>
                <a:spcPts val="500"/>
              </a:spcBef>
              <a:buSzTx/>
              <a:buNone/>
            </a:pPr>
            <a:r>
              <a:t>Tech magazine and #1 online platform for engineers</a:t>
            </a:r>
          </a:p>
          <a:p>
            <a:pPr marL="0" indent="0">
              <a:spcBef>
                <a:spcPts val="500"/>
              </a:spcBef>
              <a:buSzTx/>
              <a:buNone/>
            </a:pPr>
            <a:r>
              <a:t>Daily news items, weekly newsletters and monthly online magazine</a:t>
            </a:r>
          </a:p>
          <a:p>
            <a:pPr marL="0" indent="0">
              <a:spcBef>
                <a:spcPts val="500"/>
              </a:spcBef>
              <a:buSzTx/>
              <a:buNone/>
            </a:pPr>
            <a:r>
              <a:t>Vacancies: higher vocational/academic level</a:t>
            </a:r>
          </a:p>
        </p:txBody>
      </p:sp>
      <p:pic>
        <p:nvPicPr>
          <p:cNvPr id="118" name="nummer 11.jpg" descr="nummer 11.jpg"/>
          <p:cNvPicPr>
            <a:picLocks noChangeAspect="1"/>
          </p:cNvPicPr>
          <p:nvPr/>
        </p:nvPicPr>
        <p:blipFill>
          <a:blip r:embed="rId3">
            <a:extLst/>
          </a:blip>
          <a:stretch>
            <a:fillRect/>
          </a:stretch>
        </p:blipFill>
        <p:spPr>
          <a:xfrm>
            <a:off x="7667749" y="4328309"/>
            <a:ext cx="1239315" cy="1646585"/>
          </a:xfrm>
          <a:prstGeom prst="rect">
            <a:avLst/>
          </a:prstGeom>
          <a:ln w="12700">
            <a:miter lim="400000"/>
          </a:ln>
        </p:spPr>
      </p:pic>
      <p:pic>
        <p:nvPicPr>
          <p:cNvPr id="119" name="PP8G.jpg" descr="PP8G.jpg"/>
          <p:cNvPicPr>
            <a:picLocks noChangeAspect="1"/>
          </p:cNvPicPr>
          <p:nvPr/>
        </p:nvPicPr>
        <p:blipFill>
          <a:blip r:embed="rId4">
            <a:extLst/>
          </a:blip>
          <a:srcRect t="254"/>
          <a:stretch>
            <a:fillRect/>
          </a:stretch>
        </p:blipFill>
        <p:spPr>
          <a:xfrm>
            <a:off x="2759580" y="3483142"/>
            <a:ext cx="1808067" cy="2408867"/>
          </a:xfrm>
          <a:prstGeom prst="rect">
            <a:avLst/>
          </a:prstGeom>
          <a:ln w="3175">
            <a:solidFill>
              <a:srgbClr val="000000"/>
            </a:solidFill>
          </a:ln>
        </p:spPr>
      </p:pic>
      <p:pic>
        <p:nvPicPr>
          <p:cNvPr id="120" name="PP8F.jpg" descr="PP8F.jpg"/>
          <p:cNvPicPr>
            <a:picLocks noChangeAspect="1"/>
          </p:cNvPicPr>
          <p:nvPr/>
        </p:nvPicPr>
        <p:blipFill>
          <a:blip r:embed="rId5">
            <a:extLst/>
          </a:blip>
          <a:srcRect l="69" r="69"/>
          <a:stretch>
            <a:fillRect/>
          </a:stretch>
        </p:blipFill>
        <p:spPr>
          <a:xfrm>
            <a:off x="4392586" y="4087300"/>
            <a:ext cx="1825055" cy="2412044"/>
          </a:xfrm>
          <a:prstGeom prst="rect">
            <a:avLst/>
          </a:prstGeom>
          <a:ln w="3175">
            <a:solidFill>
              <a:srgbClr val="000000"/>
            </a:solidFill>
          </a:ln>
        </p:spPr>
      </p:pic>
      <p:pic>
        <p:nvPicPr>
          <p:cNvPr id="121" name="PP8E.jpg" descr="PP8E.jpg"/>
          <p:cNvPicPr>
            <a:picLocks noChangeAspect="1"/>
          </p:cNvPicPr>
          <p:nvPr/>
        </p:nvPicPr>
        <p:blipFill>
          <a:blip r:embed="rId6">
            <a:extLst/>
          </a:blip>
          <a:srcRect l="162"/>
          <a:stretch>
            <a:fillRect/>
          </a:stretch>
        </p:blipFill>
        <p:spPr>
          <a:xfrm>
            <a:off x="485536" y="3113839"/>
            <a:ext cx="1974908" cy="2625807"/>
          </a:xfrm>
          <a:prstGeom prst="rect">
            <a:avLst/>
          </a:prstGeom>
          <a:ln w="3175">
            <a:solidFill>
              <a:srgbClr val="000000"/>
            </a:solidFill>
          </a:ln>
        </p:spPr>
      </p:pic>
      <p:pic>
        <p:nvPicPr>
          <p:cNvPr id="122" name="PP8D.jpg" descr="PP8D.jpg"/>
          <p:cNvPicPr>
            <a:picLocks noChangeAspect="1"/>
          </p:cNvPicPr>
          <p:nvPr/>
        </p:nvPicPr>
        <p:blipFill>
          <a:blip r:embed="rId7">
            <a:extLst/>
          </a:blip>
          <a:srcRect l="44" r="43"/>
          <a:stretch>
            <a:fillRect/>
          </a:stretch>
        </p:blipFill>
        <p:spPr>
          <a:xfrm>
            <a:off x="5940669" y="4789651"/>
            <a:ext cx="1470545" cy="1946271"/>
          </a:xfrm>
          <a:prstGeom prst="rect">
            <a:avLst/>
          </a:prstGeom>
          <a:ln w="3175">
            <a:solidFill>
              <a:srgbClr val="000000"/>
            </a:solidFill>
          </a:ln>
        </p:spPr>
      </p:pic>
      <p:pic>
        <p:nvPicPr>
          <p:cNvPr id="123" name="PP8H.jpg" descr="PP8H.jpg"/>
          <p:cNvPicPr>
            <a:picLocks noChangeAspect="1"/>
          </p:cNvPicPr>
          <p:nvPr/>
        </p:nvPicPr>
        <p:blipFill>
          <a:blip r:embed="rId8">
            <a:extLst/>
          </a:blip>
          <a:srcRect t="56" b="56"/>
          <a:stretch>
            <a:fillRect/>
          </a:stretch>
        </p:blipFill>
        <p:spPr>
          <a:xfrm>
            <a:off x="1527554" y="4728483"/>
            <a:ext cx="1413335" cy="1885515"/>
          </a:xfrm>
          <a:prstGeom prst="rect">
            <a:avLst/>
          </a:prstGeom>
          <a:ln w="3175">
            <a:solidFill>
              <a:srgbClr val="000000"/>
            </a:solidFill>
          </a:ln>
        </p:spPr>
      </p:pic>
      <p:pic>
        <p:nvPicPr>
          <p:cNvPr id="124" name="PP8A.jpg" descr="PP8A.jpg"/>
          <p:cNvPicPr>
            <a:picLocks noChangeAspect="1"/>
          </p:cNvPicPr>
          <p:nvPr/>
        </p:nvPicPr>
        <p:blipFill>
          <a:blip r:embed="rId9">
            <a:extLst/>
          </a:blip>
          <a:srcRect l="61" r="61"/>
          <a:stretch>
            <a:fillRect/>
          </a:stretch>
        </p:blipFill>
        <p:spPr>
          <a:xfrm>
            <a:off x="7615539" y="4386934"/>
            <a:ext cx="1239446" cy="1642449"/>
          </a:xfrm>
          <a:prstGeom prst="rect">
            <a:avLst/>
          </a:prstGeom>
          <a:ln w="3175">
            <a:solidFill>
              <a:srgbClr val="000000"/>
            </a:solidFill>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KIVI-ledenservices"/>
          <p:cNvSpPr txBox="1">
            <a:spLocks noGrp="1"/>
          </p:cNvSpPr>
          <p:nvPr>
            <p:ph type="title"/>
          </p:nvPr>
        </p:nvSpPr>
        <p:spPr>
          <a:xfrm>
            <a:off x="457200" y="-24424"/>
            <a:ext cx="8229600" cy="1143004"/>
          </a:xfrm>
          <a:prstGeom prst="rect">
            <a:avLst/>
          </a:prstGeom>
        </p:spPr>
        <p:txBody>
          <a:bodyPr/>
          <a:lstStyle/>
          <a:p>
            <a:r>
              <a:t>KIVI member services</a:t>
            </a:r>
          </a:p>
        </p:txBody>
      </p:sp>
      <p:sp>
        <p:nvSpPr>
          <p:cNvPr id="127" name="Afgeronde rechthoek"/>
          <p:cNvSpPr/>
          <p:nvPr/>
        </p:nvSpPr>
        <p:spPr>
          <a:xfrm>
            <a:off x="488139" y="3941802"/>
            <a:ext cx="4905956" cy="1969793"/>
          </a:xfrm>
          <a:prstGeom prst="roundRect">
            <a:avLst>
              <a:gd name="adj" fmla="val 9671"/>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latin typeface="+mj-lt"/>
                <a:ea typeface="+mj-ea"/>
                <a:cs typeface="+mj-cs"/>
                <a:sym typeface="Helvetica"/>
              </a:defRPr>
            </a:pPr>
            <a:endParaRPr/>
          </a:p>
        </p:txBody>
      </p:sp>
      <p:sp>
        <p:nvSpPr>
          <p:cNvPr id="128" name="Verbinden Ingenieurs, industrie, academische wereld en overheid"/>
          <p:cNvSpPr txBox="1"/>
          <p:nvPr/>
        </p:nvSpPr>
        <p:spPr>
          <a:xfrm>
            <a:off x="479011" y="3784891"/>
            <a:ext cx="2927308" cy="12973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defTabSz="539494">
              <a:lnSpc>
                <a:spcPct val="80000"/>
              </a:lnSpc>
              <a:spcBef>
                <a:spcPts val="300"/>
              </a:spcBef>
              <a:defRPr sz="5500">
                <a:latin typeface="Arial Black"/>
                <a:ea typeface="Arial Black"/>
                <a:cs typeface="Arial Black"/>
                <a:sym typeface="Arial Black"/>
              </a:defRPr>
            </a:lvl1pPr>
          </a:lstStyle>
          <a:p>
            <a:r>
              <a:rPr dirty="0" smtClean="0"/>
              <a:t>10</a:t>
            </a:r>
            <a:r>
              <a:rPr lang="nl-NL" smtClean="0"/>
              <a:t>0</a:t>
            </a:r>
            <a:endParaRPr/>
          </a:p>
        </p:txBody>
      </p:sp>
      <p:sp>
        <p:nvSpPr>
          <p:cNvPr id="129" name="Verbinden Ingenieurs, industrie, academische wereld en overheid"/>
          <p:cNvSpPr txBox="1"/>
          <p:nvPr/>
        </p:nvSpPr>
        <p:spPr>
          <a:xfrm>
            <a:off x="569028" y="4653791"/>
            <a:ext cx="2274381" cy="409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defTabSz="905255">
              <a:lnSpc>
                <a:spcPct val="90000"/>
              </a:lnSpc>
              <a:spcBef>
                <a:spcPts val="500"/>
              </a:spcBef>
              <a:defRPr sz="1700" b="1">
                <a:solidFill>
                  <a:srgbClr val="50889B"/>
                </a:solidFill>
                <a:latin typeface="Times Roman"/>
                <a:ea typeface="Times Roman"/>
                <a:cs typeface="Times Roman"/>
                <a:sym typeface="Times Roman"/>
              </a:defRPr>
            </a:lvl1pPr>
          </a:lstStyle>
          <a:p>
            <a:r>
              <a:t>Engineer coaches</a:t>
            </a:r>
          </a:p>
        </p:txBody>
      </p:sp>
      <p:sp>
        <p:nvSpPr>
          <p:cNvPr id="130" name="Verbinden Ingenieurs, industrie, academische wereld en overheid"/>
          <p:cNvSpPr txBox="1"/>
          <p:nvPr/>
        </p:nvSpPr>
        <p:spPr>
          <a:xfrm>
            <a:off x="557800" y="5107456"/>
            <a:ext cx="2202129" cy="7795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spcBef>
                <a:spcPts val="600"/>
              </a:spcBef>
              <a:defRPr sz="1000">
                <a:solidFill>
                  <a:srgbClr val="000000">
                    <a:alpha val="50000"/>
                  </a:srgbClr>
                </a:solidFill>
                <a:latin typeface="Arial"/>
                <a:ea typeface="Arial"/>
                <a:cs typeface="Arial"/>
                <a:sym typeface="Arial"/>
              </a:defRPr>
            </a:lvl1pPr>
          </a:lstStyle>
          <a:p>
            <a:r>
              <a:t>Experienced engineers and mentors who offer advice and assistance to other members during every phase of their careers.</a:t>
            </a:r>
          </a:p>
        </p:txBody>
      </p:sp>
      <p:pic>
        <p:nvPicPr>
          <p:cNvPr id="131" name="image23.jpeg" descr="image23.jpeg"/>
          <p:cNvPicPr>
            <a:picLocks noChangeAspect="1"/>
          </p:cNvPicPr>
          <p:nvPr/>
        </p:nvPicPr>
        <p:blipFill>
          <a:blip r:embed="rId2">
            <a:extLst/>
          </a:blip>
          <a:srcRect t="2793" b="2795"/>
          <a:stretch>
            <a:fillRect/>
          </a:stretch>
        </p:blipFill>
        <p:spPr>
          <a:xfrm>
            <a:off x="2794135" y="4094686"/>
            <a:ext cx="2497948" cy="1664001"/>
          </a:xfrm>
          <a:prstGeom prst="rect">
            <a:avLst/>
          </a:prstGeom>
          <a:ln w="12700">
            <a:miter lim="400000"/>
          </a:ln>
        </p:spPr>
      </p:pic>
      <p:sp>
        <p:nvSpPr>
          <p:cNvPr id="132" name="Afgeronde rechthoek"/>
          <p:cNvSpPr/>
          <p:nvPr/>
        </p:nvSpPr>
        <p:spPr>
          <a:xfrm>
            <a:off x="5623588" y="3941802"/>
            <a:ext cx="2148893" cy="1969793"/>
          </a:xfrm>
          <a:prstGeom prst="roundRect">
            <a:avLst>
              <a:gd name="adj" fmla="val 9671"/>
            </a:avLst>
          </a:prstGeom>
          <a:solidFill>
            <a:srgbClr val="FFFFFF"/>
          </a:solidFill>
          <a:ln w="12700">
            <a:miter lim="400000"/>
          </a:ln>
          <a:effectLst>
            <a:outerShdw blurRad="38100" dist="23000" dir="5400000" rotWithShape="0">
              <a:srgbClr val="000000">
                <a:alpha val="35000"/>
              </a:srgbClr>
            </a:outerShdw>
          </a:effectLst>
        </p:spPr>
        <p:txBody>
          <a:bodyPr lIns="45718" tIns="45718" rIns="45718" bIns="45718" anchor="ctr"/>
          <a:lstStyle/>
          <a:p>
            <a:pPr defTabSz="457200">
              <a:defRPr sz="1200">
                <a:latin typeface="+mj-lt"/>
                <a:ea typeface="+mj-ea"/>
                <a:cs typeface="+mj-cs"/>
                <a:sym typeface="Helvetica"/>
              </a:defRPr>
            </a:pPr>
            <a:endParaRPr/>
          </a:p>
        </p:txBody>
      </p:sp>
      <p:sp>
        <p:nvSpPr>
          <p:cNvPr id="133" name="Verbinden Ingenieurs, industrie, academische wereld en overheid"/>
          <p:cNvSpPr txBox="1"/>
          <p:nvPr/>
        </p:nvSpPr>
        <p:spPr>
          <a:xfrm>
            <a:off x="5623588" y="3746748"/>
            <a:ext cx="2092463" cy="1223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defTabSz="539494">
              <a:lnSpc>
                <a:spcPct val="80000"/>
              </a:lnSpc>
              <a:spcBef>
                <a:spcPts val="300"/>
              </a:spcBef>
              <a:defRPr sz="5500">
                <a:solidFill>
                  <a:srgbClr val="50889B"/>
                </a:solidFill>
                <a:latin typeface="Arial Black"/>
                <a:ea typeface="Arial Black"/>
                <a:cs typeface="Arial Black"/>
                <a:sym typeface="Arial Black"/>
              </a:defRPr>
            </a:lvl1pPr>
          </a:lstStyle>
          <a:p>
            <a:r>
              <a:t>55</a:t>
            </a:r>
          </a:p>
        </p:txBody>
      </p:sp>
      <p:sp>
        <p:nvSpPr>
          <p:cNvPr id="134" name="Verbinden Ingenieurs, industrie, academische wereld en overheid"/>
          <p:cNvSpPr txBox="1"/>
          <p:nvPr/>
        </p:nvSpPr>
        <p:spPr>
          <a:xfrm>
            <a:off x="5693250" y="5120737"/>
            <a:ext cx="2148894" cy="10729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spcBef>
                <a:spcPts val="600"/>
              </a:spcBef>
              <a:defRPr sz="1000">
                <a:solidFill>
                  <a:srgbClr val="000000">
                    <a:alpha val="50000"/>
                  </a:srgbClr>
                </a:solidFill>
                <a:latin typeface="Arial"/>
                <a:ea typeface="Arial"/>
                <a:cs typeface="Arial"/>
                <a:sym typeface="Arial"/>
              </a:defRPr>
            </a:lvl1pPr>
          </a:lstStyle>
          <a:p>
            <a:r>
              <a:t>Discounts  on over 55 magazines and publications such as Frame, Bits&amp;Chips and Ocean Energy &amp; Resources.</a:t>
            </a:r>
          </a:p>
        </p:txBody>
      </p:sp>
      <p:sp>
        <p:nvSpPr>
          <p:cNvPr id="135" name="Verbinden Ingenieurs, industrie, academische wereld en overheid"/>
          <p:cNvSpPr txBox="1"/>
          <p:nvPr/>
        </p:nvSpPr>
        <p:spPr>
          <a:xfrm>
            <a:off x="5704478" y="4602017"/>
            <a:ext cx="2683948" cy="5065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6200" tIns="76200" rIns="76200" bIns="76200">
            <a:normAutofit/>
          </a:bodyPr>
          <a:lstStyle>
            <a:lvl1pPr>
              <a:spcBef>
                <a:spcPts val="600"/>
              </a:spcBef>
              <a:defRPr b="1">
                <a:latin typeface="Times Roman"/>
                <a:ea typeface="Times Roman"/>
                <a:cs typeface="Times Roman"/>
                <a:sym typeface="Times Roman"/>
              </a:defRPr>
            </a:lvl1pPr>
          </a:lstStyle>
          <a:p>
            <a:r>
              <a:t>Magazines</a:t>
            </a:r>
          </a:p>
        </p:txBody>
      </p:sp>
      <p:sp>
        <p:nvSpPr>
          <p:cNvPr id="136" name="Korting op meer dan 55 vakbladen"/>
          <p:cNvSpPr txBox="1"/>
          <p:nvPr/>
        </p:nvSpPr>
        <p:spPr>
          <a:xfrm>
            <a:off x="360059" y="1955717"/>
            <a:ext cx="3865545"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Discounts on over 50 professional magazines</a:t>
            </a:r>
          </a:p>
        </p:txBody>
      </p:sp>
      <p:sp>
        <p:nvSpPr>
          <p:cNvPr id="137" name="Ruim 100 ingenieurscoaches"/>
          <p:cNvSpPr txBox="1"/>
          <p:nvPr/>
        </p:nvSpPr>
        <p:spPr>
          <a:xfrm>
            <a:off x="662102" y="2730131"/>
            <a:ext cx="2830892" cy="307337"/>
          </a:xfrm>
          <a:prstGeom prst="rect">
            <a:avLst/>
          </a:prstGeom>
          <a:solidFill>
            <a:srgbClr val="071D37"/>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More than 100 engineer coaches</a:t>
            </a:r>
          </a:p>
        </p:txBody>
      </p:sp>
      <p:sp>
        <p:nvSpPr>
          <p:cNvPr id="138" name="Korting op juridische ondersteuning"/>
          <p:cNvSpPr txBox="1"/>
          <p:nvPr/>
        </p:nvSpPr>
        <p:spPr>
          <a:xfrm>
            <a:off x="1392804" y="2331965"/>
            <a:ext cx="2683949"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80000"/>
              </a:lnSpc>
              <a:defRPr sz="1200">
                <a:solidFill>
                  <a:srgbClr val="FFFFFF"/>
                </a:solidFill>
                <a:latin typeface="Arial Black"/>
                <a:ea typeface="Arial Black"/>
                <a:cs typeface="Arial Black"/>
                <a:sym typeface="Arial Black"/>
              </a:defRPr>
            </a:lvl1pPr>
          </a:lstStyle>
          <a:p>
            <a:r>
              <a:t>Discount on legal assistance</a:t>
            </a:r>
          </a:p>
        </p:txBody>
      </p:sp>
      <p:sp>
        <p:nvSpPr>
          <p:cNvPr id="139" name="KIVI Academy (i.s.m. Cisco)"/>
          <p:cNvSpPr txBox="1"/>
          <p:nvPr/>
        </p:nvSpPr>
        <p:spPr>
          <a:xfrm>
            <a:off x="794034" y="3102428"/>
            <a:ext cx="3561638" cy="307337"/>
          </a:xfrm>
          <a:prstGeom prst="rect">
            <a:avLst/>
          </a:prstGeom>
          <a:solidFill>
            <a:srgbClr val="7C7E8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ctr">
              <a:lnSpc>
                <a:spcPct val="80000"/>
              </a:lnSpc>
              <a:defRPr sz="1200">
                <a:solidFill>
                  <a:srgbClr val="FFFFFF"/>
                </a:solidFill>
                <a:latin typeface="Arial Black"/>
                <a:ea typeface="Arial Black"/>
                <a:cs typeface="Arial Black"/>
                <a:sym typeface="Arial Black"/>
              </a:defRPr>
            </a:lvl1pPr>
          </a:lstStyle>
          <a:p>
            <a:r>
              <a:t>KIVI Academy (in partnership with Cisco)</a:t>
            </a:r>
          </a:p>
        </p:txBody>
      </p:sp>
    </p:spTree>
  </p:cSld>
  <p:clrMapOvr>
    <a:masterClrMapping/>
  </p:clrMapOvr>
  <p:transition spd="med"/>
</p:sld>
</file>

<file path=ppt/theme/theme1.xml><?xml version="1.0" encoding="utf-8"?>
<a:theme xmlns:a="http://schemas.openxmlformats.org/drawingml/2006/main" name="Nieuwe KIVI-powerpoint">
  <a:themeElements>
    <a:clrScheme name="Nieuwe KIVI-powerpoin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Nieuwe KIVI-powerpoint">
      <a:majorFont>
        <a:latin typeface="Helvetica"/>
        <a:ea typeface="Helvetica"/>
        <a:cs typeface="Helvetica"/>
      </a:majorFont>
      <a:minorFont>
        <a:latin typeface="Calibri"/>
        <a:ea typeface="Calibri"/>
        <a:cs typeface="Calibri"/>
      </a:minorFont>
    </a:fontScheme>
    <a:fmtScheme name="Nieuwe KIVI-powerpoi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ieuwe KIVI-powerpoint">
  <a:themeElements>
    <a:clrScheme name="Nieuwe KIVI-powerpoin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Nieuwe KIVI-powerpoint">
      <a:majorFont>
        <a:latin typeface="Helvetica"/>
        <a:ea typeface="Helvetica"/>
        <a:cs typeface="Helvetica"/>
      </a:majorFont>
      <a:minorFont>
        <a:latin typeface="Calibri"/>
        <a:ea typeface="Calibri"/>
        <a:cs typeface="Calibri"/>
      </a:minorFont>
    </a:fontScheme>
    <a:fmtScheme name="Nieuwe KIVI-powerpoi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840</Words>
  <Application>Microsoft Office PowerPoint</Application>
  <PresentationFormat>Diavoorstelling (4:3)</PresentationFormat>
  <Paragraphs>146</Paragraphs>
  <Slides>19</Slides>
  <Notes>2</Notes>
  <HiddenSlides>0</HiddenSlides>
  <MMClips>0</MMClips>
  <ScaleCrop>false</ScaleCrop>
  <HeadingPairs>
    <vt:vector size="4" baseType="variant">
      <vt:variant>
        <vt:lpstr>Thema</vt:lpstr>
      </vt:variant>
      <vt:variant>
        <vt:i4>1</vt:i4>
      </vt:variant>
      <vt:variant>
        <vt:lpstr>Diatitels</vt:lpstr>
      </vt:variant>
      <vt:variant>
        <vt:i4>19</vt:i4>
      </vt:variant>
    </vt:vector>
  </HeadingPairs>
  <TitlesOfParts>
    <vt:vector size="20" baseType="lpstr">
      <vt:lpstr>Nieuwe KIVI-powerpoint</vt:lpstr>
      <vt:lpstr>PowerPoint-presentatie</vt:lpstr>
      <vt:lpstr>Can you imagine a world without engineers?</vt:lpstr>
      <vt:lpstr>About KIVI</vt:lpstr>
      <vt:lpstr>Our mission</vt:lpstr>
      <vt:lpstr>Our added value</vt:lpstr>
      <vt:lpstr>Membership benefits for engineers</vt:lpstr>
      <vt:lpstr>Reliable information and news from your area of expertise</vt:lpstr>
      <vt:lpstr>De Ingenieur</vt:lpstr>
      <vt:lpstr>KIVI member services</vt:lpstr>
      <vt:lpstr>Activities</vt:lpstr>
      <vt:lpstr>Activities</vt:lpstr>
      <vt:lpstr>Social projects relating to technology</vt:lpstr>
      <vt:lpstr>Expand your network and share your knowledge!</vt:lpstr>
      <vt:lpstr>Professional and personal development</vt:lpstr>
      <vt:lpstr>Professional registrations</vt:lpstr>
      <vt:lpstr>International competencies framework</vt:lpstr>
      <vt:lpstr>Online Professional Development Tool</vt:lpstr>
      <vt:lpstr>Online Professional Development Tool</vt:lpstr>
      <vt:lpstr>Join KIVI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Gaby Wullink</dc:creator>
  <cp:lastModifiedBy>Gaby Wullink</cp:lastModifiedBy>
  <cp:revision>1</cp:revision>
  <dcterms:modified xsi:type="dcterms:W3CDTF">2021-02-08T13:38:07Z</dcterms:modified>
</cp:coreProperties>
</file>