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27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5" name="Shape 3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5595219"/>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dia">
    <p:bg>
      <p:bgPr>
        <a:solidFill>
          <a:srgbClr val="FFFFFF"/>
        </a:solidFill>
        <a:effectLst/>
      </p:bgPr>
    </p:bg>
    <p:spTree>
      <p:nvGrpSpPr>
        <p:cNvPr id="1" name=""/>
        <p:cNvGrpSpPr/>
        <p:nvPr/>
      </p:nvGrpSpPr>
      <p:grpSpPr>
        <a:xfrm>
          <a:off x="0" y="0"/>
          <a:ext cx="0" cy="0"/>
          <a:chOff x="0" y="0"/>
          <a:chExt cx="0" cy="0"/>
        </a:xfrm>
      </p:grpSpPr>
      <p:sp>
        <p:nvSpPr>
          <p:cNvPr id="1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kst">
    <p:spTree>
      <p:nvGrpSpPr>
        <p:cNvPr id="1" name=""/>
        <p:cNvGrpSpPr/>
        <p:nvPr/>
      </p:nvGrpSpPr>
      <p:grpSpPr>
        <a:xfrm>
          <a:off x="0" y="0"/>
          <a:ext cx="0" cy="0"/>
          <a:chOff x="0" y="0"/>
          <a:chExt cx="0" cy="0"/>
        </a:xfrm>
      </p:grpSpPr>
      <p:sp>
        <p:nvSpPr>
          <p:cNvPr id="19"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ee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Titel"/>
          <p:cNvSpPr txBox="1">
            <a:spLocks noGrp="1"/>
          </p:cNvSpPr>
          <p:nvPr>
            <p:ph type="title" hasCustomPrompt="1"/>
          </p:nvPr>
        </p:nvSpPr>
        <p:spPr>
          <a:xfrm>
            <a:off x="457200" y="-24424"/>
            <a:ext cx="8229600" cy="1143004"/>
          </a:xfrm>
          <a:prstGeom prst="rect">
            <a:avLst/>
          </a:prstGeom>
        </p:spPr>
        <p:txBody>
          <a:bodyPr/>
          <a:lstStyle/>
          <a:p>
            <a:r>
              <a:t>Titel</a:t>
            </a:r>
          </a:p>
        </p:txBody>
      </p:sp>
      <p:sp>
        <p:nvSpPr>
          <p:cNvPr id="2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itel"/>
          <p:cNvSpPr txBox="1"/>
          <p:nvPr/>
        </p:nvSpPr>
        <p:spPr>
          <a:xfrm>
            <a:off x="457200" y="-24424"/>
            <a:ext cx="8229600" cy="1143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2800" b="1">
                <a:solidFill>
                  <a:srgbClr val="535353"/>
                </a:solidFill>
                <a:latin typeface="Arial"/>
                <a:ea typeface="Arial"/>
                <a:cs typeface="Arial"/>
                <a:sym typeface="Arial"/>
              </a:defRPr>
            </a:lvl1pPr>
          </a:lstStyle>
          <a:p>
            <a:r>
              <a:t>Titel</a:t>
            </a:r>
          </a:p>
        </p:txBody>
      </p:sp>
      <p:sp>
        <p:nvSpPr>
          <p:cNvPr id="3" name="Hoofdtekst - niveau één…"/>
          <p:cNvSpPr txBox="1">
            <a:spLocks noGrp="1"/>
          </p:cNvSpPr>
          <p:nvPr>
            <p:ph type="body" idx="1"/>
          </p:nvPr>
        </p:nvSpPr>
        <p:spPr>
          <a:xfrm>
            <a:off x="457200" y="1361868"/>
            <a:ext cx="8229600" cy="4925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Titeltekst"/>
          <p:cNvSpPr txBox="1">
            <a:spLocks noGrp="1"/>
          </p:cNvSpPr>
          <p:nvPr>
            <p:ph type="title"/>
          </p:nvPr>
        </p:nvSpPr>
        <p:spPr>
          <a:xfrm>
            <a:off x="1370012" y="1371600"/>
            <a:ext cx="7315201" cy="465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Titeltekst</a:t>
            </a:r>
          </a:p>
        </p:txBody>
      </p:sp>
      <p:sp>
        <p:nvSpPr>
          <p:cNvPr id="5" name="Dianummer"/>
          <p:cNvSpPr txBox="1">
            <a:spLocks noGrp="1"/>
          </p:cNvSpPr>
          <p:nvPr>
            <p:ph type="sldNum" sz="quarter" idx="2"/>
          </p:nvPr>
        </p:nvSpPr>
        <p:spPr>
          <a:xfrm>
            <a:off x="6294583" y="6232199"/>
            <a:ext cx="258621" cy="248302"/>
          </a:xfrm>
          <a:prstGeom prst="rect">
            <a:avLst/>
          </a:prstGeom>
          <a:ln w="12700">
            <a:miter lim="400000"/>
          </a:ln>
        </p:spPr>
        <p:txBody>
          <a:bodyPr wrap="none" lIns="45718" tIns="45718" rIns="45718" bIns="45718" anchor="ctr">
            <a:spAutoFit/>
          </a:bodyPr>
          <a:lstStyle>
            <a:lvl1pPr algn="r">
              <a:defRPr sz="1200">
                <a:latin typeface="+mj-lt"/>
                <a:ea typeface="+mj-ea"/>
                <a:cs typeface="+mj-cs"/>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9pPr>
    </p:titleStyle>
    <p:bodyStyle>
      <a:lvl1pPr marL="342899" marR="0" indent="-342899"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1pPr>
      <a:lvl2pPr marL="783769" marR="0" indent="-326569"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2pPr>
      <a:lvl3pPr marL="1219200" marR="0" indent="-304800"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3pPr>
      <a:lvl4pPr marL="1737359" marR="0" indent="-365758"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4pPr>
      <a:lvl5pPr marL="2194559" marR="0" indent="-365759"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5pPr>
      <a:lvl6pPr marL="2503166" marR="0" indent="-217166"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6pPr>
      <a:lvl7pPr marL="2960366" marR="0" indent="-217166"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7pPr>
      <a:lvl8pPr marL="3417570" marR="0" indent="-217166"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8pPr>
      <a:lvl9pPr marL="3874770" marR="0" indent="-217170"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5" Type="http://schemas.openxmlformats.org/officeDocument/2006/relationships/hyperlink" Target="mailto:info@kivi.nl" TargetMode="External"/><Relationship Id="rId4" Type="http://schemas.openxmlformats.org/officeDocument/2006/relationships/hyperlink" Target="http://www.kivi.n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hyperlink" Target="https://www.kivi.nl/afdelingen/extra-afdelingen" TargetMode="External"/><Relationship Id="rId3" Type="http://schemas.openxmlformats.org/officeDocument/2006/relationships/image" Target="../media/image12.jpeg"/><Relationship Id="rId7" Type="http://schemas.openxmlformats.org/officeDocument/2006/relationships/hyperlink" Target="https://www.kivi.nl/afdelingen/regionale-afdelingen" TargetMode="External"/><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hyperlink" Target="https://www.kivi.nl/afdelingen/vakafdelingen" TargetMode="External"/><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hyperlink" Target="https://www.kivi.nl/afdelingen/kringe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7" name="PP1.jpg" descr="PP1.jpg"/>
          <p:cNvPicPr>
            <a:picLocks noChangeAspect="1"/>
          </p:cNvPicPr>
          <p:nvPr/>
        </p:nvPicPr>
        <p:blipFill>
          <a:blip r:embed="rId3">
            <a:extLst/>
          </a:blip>
          <a:srcRect b="120"/>
          <a:stretch>
            <a:fillRect/>
          </a:stretch>
        </p:blipFill>
        <p:spPr>
          <a:xfrm>
            <a:off x="-132722" y="-228286"/>
            <a:ext cx="9460873" cy="6315642"/>
          </a:xfrm>
          <a:prstGeom prst="rect">
            <a:avLst/>
          </a:prstGeom>
          <a:ln w="12700">
            <a:miter lim="400000"/>
          </a:ln>
        </p:spPr>
      </p:pic>
      <p:sp>
        <p:nvSpPr>
          <p:cNvPr id="38" name="Verbinden Ingenieurs, industrie, academische wereld en overheid"/>
          <p:cNvSpPr txBox="1"/>
          <p:nvPr/>
        </p:nvSpPr>
        <p:spPr>
          <a:xfrm>
            <a:off x="739718" y="3719636"/>
            <a:ext cx="8246203" cy="76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p>
            <a:pPr>
              <a:spcBef>
                <a:spcPts val="600"/>
              </a:spcBef>
              <a:defRPr sz="3000">
                <a:solidFill>
                  <a:srgbClr val="FFFFFF"/>
                </a:solidFill>
                <a:latin typeface="Arial Black"/>
                <a:ea typeface="Arial Black"/>
                <a:cs typeface="Arial Black"/>
                <a:sym typeface="Arial Black"/>
              </a:defRPr>
            </a:pPr>
            <a:r>
              <a:t>Koninklijk Instituut Van</a:t>
            </a:r>
            <a:r>
              <a:rPr>
                <a:solidFill>
                  <a:srgbClr val="000000"/>
                </a:solidFill>
              </a:rPr>
              <a:t> </a:t>
            </a:r>
            <a:r>
              <a:t>Ingenieurs</a:t>
            </a:r>
          </a:p>
        </p:txBody>
      </p:sp>
      <p:sp>
        <p:nvSpPr>
          <p:cNvPr id="39" name="Verbinden Ingenieurs, industrie, academische wereld en overheid"/>
          <p:cNvSpPr txBox="1"/>
          <p:nvPr/>
        </p:nvSpPr>
        <p:spPr>
          <a:xfrm>
            <a:off x="4365059" y="4078673"/>
            <a:ext cx="4594596" cy="665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3000" b="1">
                <a:solidFill>
                  <a:srgbClr val="50889B"/>
                </a:solidFill>
                <a:latin typeface="Times Roman"/>
                <a:ea typeface="Times Roman"/>
                <a:cs typeface="Times Roman"/>
                <a:sym typeface="Times Roman"/>
              </a:defRPr>
            </a:lvl1pPr>
          </a:lstStyle>
          <a:p>
            <a:r>
              <a:t>Engineering Society</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fgeronde rechthoek"/>
          <p:cNvSpPr/>
          <p:nvPr/>
        </p:nvSpPr>
        <p:spPr>
          <a:xfrm>
            <a:off x="3645065" y="3879658"/>
            <a:ext cx="5057567" cy="1710086"/>
          </a:xfrm>
          <a:prstGeom prst="roundRect">
            <a:avLst>
              <a:gd name="adj" fmla="val 11140"/>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140" name="Activiteiten"/>
          <p:cNvSpPr txBox="1">
            <a:spLocks noGrp="1"/>
          </p:cNvSpPr>
          <p:nvPr>
            <p:ph type="title"/>
          </p:nvPr>
        </p:nvSpPr>
        <p:spPr>
          <a:xfrm>
            <a:off x="457200" y="-24424"/>
            <a:ext cx="8229600" cy="1143004"/>
          </a:xfrm>
          <a:prstGeom prst="rect">
            <a:avLst/>
          </a:prstGeom>
        </p:spPr>
        <p:txBody>
          <a:bodyPr/>
          <a:lstStyle/>
          <a:p>
            <a:r>
              <a:t>Activiteiten</a:t>
            </a:r>
          </a:p>
        </p:txBody>
      </p:sp>
      <p:sp>
        <p:nvSpPr>
          <p:cNvPr id="141" name="Afgeronde rechthoek"/>
          <p:cNvSpPr/>
          <p:nvPr/>
        </p:nvSpPr>
        <p:spPr>
          <a:xfrm>
            <a:off x="510607" y="1446492"/>
            <a:ext cx="4616328" cy="1710085"/>
          </a:xfrm>
          <a:prstGeom prst="roundRect">
            <a:avLst>
              <a:gd name="adj" fmla="val 11140"/>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142" name="Verbinden Ingenieurs, industrie, academische wereld en overheid"/>
          <p:cNvSpPr txBox="1"/>
          <p:nvPr/>
        </p:nvSpPr>
        <p:spPr>
          <a:xfrm>
            <a:off x="933446" y="1247493"/>
            <a:ext cx="3623030" cy="1355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722376">
              <a:lnSpc>
                <a:spcPct val="80000"/>
              </a:lnSpc>
              <a:spcBef>
                <a:spcPts val="400"/>
              </a:spcBef>
              <a:defRPr sz="6500">
                <a:latin typeface="Arial Black"/>
                <a:ea typeface="Arial Black"/>
                <a:cs typeface="Arial Black"/>
                <a:sym typeface="Arial Black"/>
              </a:defRPr>
            </a:lvl1pPr>
          </a:lstStyle>
          <a:p>
            <a:r>
              <a:t>400</a:t>
            </a:r>
          </a:p>
        </p:txBody>
      </p:sp>
      <p:sp>
        <p:nvSpPr>
          <p:cNvPr id="143" name="Verbinden Ingenieurs, industrie, academische wereld en overheid"/>
          <p:cNvSpPr txBox="1"/>
          <p:nvPr/>
        </p:nvSpPr>
        <p:spPr>
          <a:xfrm>
            <a:off x="960445" y="2144203"/>
            <a:ext cx="2487188" cy="565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2500" b="1">
                <a:solidFill>
                  <a:srgbClr val="50889B"/>
                </a:solidFill>
                <a:latin typeface="Times Roman"/>
                <a:ea typeface="Times Roman"/>
                <a:cs typeface="Times Roman"/>
                <a:sym typeface="Times Roman"/>
              </a:defRPr>
            </a:lvl1pPr>
          </a:lstStyle>
          <a:p>
            <a:r>
              <a:t>Activiteiten</a:t>
            </a:r>
          </a:p>
        </p:txBody>
      </p:sp>
      <p:sp>
        <p:nvSpPr>
          <p:cNvPr id="144" name="Verbinden Ingenieurs, industrie, academische wereld en overheid"/>
          <p:cNvSpPr txBox="1"/>
          <p:nvPr/>
        </p:nvSpPr>
        <p:spPr>
          <a:xfrm>
            <a:off x="1413074" y="2436509"/>
            <a:ext cx="1239836" cy="545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a:spcBef>
                <a:spcPts val="600"/>
              </a:spcBef>
              <a:defRPr sz="2000">
                <a:solidFill>
                  <a:srgbClr val="7C7E7F"/>
                </a:solidFill>
                <a:latin typeface="Arial Black"/>
                <a:ea typeface="Arial Black"/>
                <a:cs typeface="Arial Black"/>
                <a:sym typeface="Arial Black"/>
              </a:defRPr>
            </a:lvl1pPr>
          </a:lstStyle>
          <a:p>
            <a:r>
              <a:t>per jaar</a:t>
            </a:r>
          </a:p>
        </p:txBody>
      </p:sp>
      <p:sp>
        <p:nvSpPr>
          <p:cNvPr id="145" name="Verbinden Ingenieurs, industrie, academische wereld en overheid"/>
          <p:cNvSpPr txBox="1"/>
          <p:nvPr/>
        </p:nvSpPr>
        <p:spPr>
          <a:xfrm>
            <a:off x="3713264" y="4117085"/>
            <a:ext cx="2487188" cy="545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a:spcBef>
                <a:spcPts val="600"/>
              </a:spcBef>
              <a:defRPr sz="2500" b="1">
                <a:solidFill>
                  <a:srgbClr val="50889B"/>
                </a:solidFill>
                <a:latin typeface="Times Roman"/>
                <a:ea typeface="Times Roman"/>
                <a:cs typeface="Times Roman"/>
                <a:sym typeface="Times Roman"/>
              </a:defRPr>
            </a:lvl1pPr>
          </a:lstStyle>
          <a:p>
            <a:r>
              <a:t>Continue</a:t>
            </a:r>
          </a:p>
        </p:txBody>
      </p:sp>
      <p:sp>
        <p:nvSpPr>
          <p:cNvPr id="146" name="Verbinden Ingenieurs, industrie, academische wereld en overheid"/>
          <p:cNvSpPr txBox="1"/>
          <p:nvPr/>
        </p:nvSpPr>
        <p:spPr>
          <a:xfrm>
            <a:off x="3615599" y="4390268"/>
            <a:ext cx="2610245" cy="574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defTabSz="877822">
              <a:spcBef>
                <a:spcPts val="500"/>
              </a:spcBef>
              <a:defRPr sz="2400">
                <a:latin typeface="Arial Black"/>
                <a:ea typeface="Arial Black"/>
                <a:cs typeface="Arial Black"/>
                <a:sym typeface="Arial Black"/>
              </a:defRPr>
            </a:lvl1pPr>
          </a:lstStyle>
          <a:p>
            <a:r>
              <a:t>professionele</a:t>
            </a:r>
          </a:p>
        </p:txBody>
      </p:sp>
      <p:sp>
        <p:nvSpPr>
          <p:cNvPr id="147" name="Verbinden Ingenieurs, industrie, academische wereld en overheid"/>
          <p:cNvSpPr txBox="1"/>
          <p:nvPr/>
        </p:nvSpPr>
        <p:spPr>
          <a:xfrm>
            <a:off x="3265909" y="4667196"/>
            <a:ext cx="2934536" cy="643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a:spcBef>
                <a:spcPts val="600"/>
              </a:spcBef>
              <a:defRPr sz="2500">
                <a:solidFill>
                  <a:srgbClr val="7C7E7F"/>
                </a:solidFill>
                <a:latin typeface="Arial Black"/>
                <a:ea typeface="Arial Black"/>
                <a:cs typeface="Arial Black"/>
                <a:sym typeface="Arial Black"/>
              </a:defRPr>
            </a:lvl1pPr>
          </a:lstStyle>
          <a:p>
            <a:r>
              <a:t>ontwikkeling</a:t>
            </a:r>
          </a:p>
        </p:txBody>
      </p:sp>
      <p:pic>
        <p:nvPicPr>
          <p:cNvPr id="148" name="PP10A.jpg" descr="PP10A.jpg"/>
          <p:cNvPicPr>
            <a:picLocks noChangeAspect="1"/>
          </p:cNvPicPr>
          <p:nvPr/>
        </p:nvPicPr>
        <p:blipFill>
          <a:blip r:embed="rId2">
            <a:extLst/>
          </a:blip>
          <a:srcRect b="253"/>
          <a:stretch>
            <a:fillRect/>
          </a:stretch>
        </p:blipFill>
        <p:spPr>
          <a:xfrm>
            <a:off x="2755949" y="1548857"/>
            <a:ext cx="2260009" cy="1505494"/>
          </a:xfrm>
          <a:prstGeom prst="rect">
            <a:avLst/>
          </a:prstGeom>
          <a:ln w="12700">
            <a:miter lim="400000"/>
          </a:ln>
        </p:spPr>
      </p:pic>
      <p:pic>
        <p:nvPicPr>
          <p:cNvPr id="149" name="KIVI_Jaarcongres_2020_CMYK.ai" descr="KIVI_Jaarcongres_2020_CMYK.ai"/>
          <p:cNvPicPr>
            <a:picLocks noChangeAspect="1"/>
          </p:cNvPicPr>
          <p:nvPr/>
        </p:nvPicPr>
        <p:blipFill>
          <a:blip r:embed="rId3">
            <a:extLst/>
          </a:blip>
          <a:stretch>
            <a:fillRect/>
          </a:stretch>
        </p:blipFill>
        <p:spPr>
          <a:xfrm>
            <a:off x="5491989" y="1215853"/>
            <a:ext cx="1940897" cy="1940893"/>
          </a:xfrm>
          <a:prstGeom prst="rect">
            <a:avLst/>
          </a:prstGeom>
          <a:ln w="12700">
            <a:miter lim="400000"/>
          </a:ln>
        </p:spPr>
      </p:pic>
      <p:pic>
        <p:nvPicPr>
          <p:cNvPr id="150" name="PP16.jpg" descr="PP16.jpg"/>
          <p:cNvPicPr>
            <a:picLocks noChangeAspect="1"/>
          </p:cNvPicPr>
          <p:nvPr/>
        </p:nvPicPr>
        <p:blipFill>
          <a:blip r:embed="rId4">
            <a:extLst/>
          </a:blip>
          <a:srcRect l="3410" r="3410"/>
          <a:stretch>
            <a:fillRect/>
          </a:stretch>
        </p:blipFill>
        <p:spPr>
          <a:xfrm>
            <a:off x="6303483" y="3982025"/>
            <a:ext cx="2260008" cy="1505497"/>
          </a:xfrm>
          <a:prstGeom prst="rect">
            <a:avLst/>
          </a:prstGeom>
          <a:ln w="12700">
            <a:miter lim="400000"/>
          </a:ln>
        </p:spPr>
      </p:pic>
      <p:sp>
        <p:nvSpPr>
          <p:cNvPr id="151" name="Verbinden ingenieurs, industrie, academische wereld en overheid"/>
          <p:cNvSpPr txBox="1"/>
          <p:nvPr/>
        </p:nvSpPr>
        <p:spPr>
          <a:xfrm>
            <a:off x="1704365" y="3355776"/>
            <a:ext cx="555072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Verbinden ingenieurs, industrie, academische wereld en overheid</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ctiviteiten"/>
          <p:cNvSpPr txBox="1">
            <a:spLocks noGrp="1"/>
          </p:cNvSpPr>
          <p:nvPr>
            <p:ph type="title"/>
          </p:nvPr>
        </p:nvSpPr>
        <p:spPr>
          <a:xfrm>
            <a:off x="457200" y="-24424"/>
            <a:ext cx="8229600" cy="1143004"/>
          </a:xfrm>
          <a:prstGeom prst="rect">
            <a:avLst/>
          </a:prstGeom>
        </p:spPr>
        <p:txBody>
          <a:bodyPr/>
          <a:lstStyle/>
          <a:p>
            <a:r>
              <a:t>Activiteiten</a:t>
            </a:r>
          </a:p>
        </p:txBody>
      </p:sp>
      <p:pic>
        <p:nvPicPr>
          <p:cNvPr id="154" name="PP11.jpg" descr="PP11.jpg"/>
          <p:cNvPicPr>
            <a:picLocks noChangeAspect="1"/>
          </p:cNvPicPr>
          <p:nvPr/>
        </p:nvPicPr>
        <p:blipFill>
          <a:blip r:embed="rId2">
            <a:extLst/>
          </a:blip>
          <a:srcRect t="10486" r="1" b="10485"/>
          <a:stretch>
            <a:fillRect/>
          </a:stretch>
        </p:blipFill>
        <p:spPr>
          <a:xfrm>
            <a:off x="-540081" y="1079490"/>
            <a:ext cx="9499601" cy="5008167"/>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155" name="Lezingen"/>
          <p:cNvSpPr txBox="1"/>
          <p:nvPr/>
        </p:nvSpPr>
        <p:spPr>
          <a:xfrm>
            <a:off x="3363571" y="1732845"/>
            <a:ext cx="859795" cy="307337"/>
          </a:xfrm>
          <a:prstGeom prst="rect">
            <a:avLst/>
          </a:prstGeom>
          <a:solidFill>
            <a:srgbClr val="001E3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493712">
              <a:lnSpc>
                <a:spcPct val="80000"/>
              </a:lnSpc>
              <a:defRPr sz="1200">
                <a:solidFill>
                  <a:srgbClr val="FFFFFF"/>
                </a:solidFill>
                <a:latin typeface="Arial Black"/>
                <a:ea typeface="Arial Black"/>
                <a:cs typeface="Arial Black"/>
                <a:sym typeface="Arial Black"/>
              </a:defRPr>
            </a:lvl1pPr>
          </a:lstStyle>
          <a:p>
            <a:r>
              <a:t>Lezingen</a:t>
            </a:r>
          </a:p>
        </p:txBody>
      </p:sp>
      <p:sp>
        <p:nvSpPr>
          <p:cNvPr id="156" name="Webinars"/>
          <p:cNvSpPr txBox="1"/>
          <p:nvPr/>
        </p:nvSpPr>
        <p:spPr>
          <a:xfrm>
            <a:off x="4502987" y="2586152"/>
            <a:ext cx="928258"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Webinars</a:t>
            </a:r>
          </a:p>
        </p:txBody>
      </p:sp>
      <p:sp>
        <p:nvSpPr>
          <p:cNvPr id="157" name="Evenementen"/>
          <p:cNvSpPr txBox="1"/>
          <p:nvPr/>
        </p:nvSpPr>
        <p:spPr>
          <a:xfrm>
            <a:off x="3888745" y="3686133"/>
            <a:ext cx="1366511"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Evenementen</a:t>
            </a:r>
          </a:p>
        </p:txBody>
      </p:sp>
      <p:sp>
        <p:nvSpPr>
          <p:cNvPr id="158" name="Prins Friso Ingenieursprijs"/>
          <p:cNvSpPr txBox="1"/>
          <p:nvPr/>
        </p:nvSpPr>
        <p:spPr>
          <a:xfrm>
            <a:off x="4262825" y="4025262"/>
            <a:ext cx="2323426"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Prins Friso Ingenieursprijs</a:t>
            </a:r>
          </a:p>
        </p:txBody>
      </p:sp>
      <p:sp>
        <p:nvSpPr>
          <p:cNvPr id="159" name="KIVI Jaarcongres"/>
          <p:cNvSpPr txBox="1"/>
          <p:nvPr/>
        </p:nvSpPr>
        <p:spPr>
          <a:xfrm>
            <a:off x="4257245" y="4361060"/>
            <a:ext cx="1628064"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KIVI Jaarcongres</a:t>
            </a:r>
          </a:p>
        </p:txBody>
      </p:sp>
      <p:sp>
        <p:nvSpPr>
          <p:cNvPr id="160" name="On- en offline netwerken"/>
          <p:cNvSpPr txBox="1"/>
          <p:nvPr/>
        </p:nvSpPr>
        <p:spPr>
          <a:xfrm>
            <a:off x="4009271" y="2171942"/>
            <a:ext cx="2224419"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071D37"/>
                </a:solidFill>
                <a:latin typeface="Arial Black"/>
                <a:ea typeface="Arial Black"/>
                <a:cs typeface="Arial Black"/>
                <a:sym typeface="Arial Black"/>
              </a:defRPr>
            </a:lvl1pPr>
          </a:lstStyle>
          <a:p>
            <a:r>
              <a:t>On- en offline netwerken</a:t>
            </a:r>
          </a:p>
        </p:txBody>
      </p:sp>
      <p:sp>
        <p:nvSpPr>
          <p:cNvPr id="161" name="Rondetafel gesprekken"/>
          <p:cNvSpPr txBox="1"/>
          <p:nvPr/>
        </p:nvSpPr>
        <p:spPr>
          <a:xfrm>
            <a:off x="2758365" y="3011205"/>
            <a:ext cx="2070206"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071D37"/>
                </a:solidFill>
                <a:latin typeface="Arial Black"/>
                <a:ea typeface="Arial Black"/>
                <a:cs typeface="Arial Black"/>
                <a:sym typeface="Arial Black"/>
              </a:defRPr>
            </a:lvl1pPr>
          </a:lstStyle>
          <a:p>
            <a:r>
              <a:t>Rondetafel gesprekken</a:t>
            </a:r>
          </a:p>
        </p:txBody>
      </p:sp>
      <p:sp>
        <p:nvSpPr>
          <p:cNvPr id="162" name="Excursies"/>
          <p:cNvSpPr txBox="1"/>
          <p:nvPr/>
        </p:nvSpPr>
        <p:spPr>
          <a:xfrm>
            <a:off x="2859129" y="4739730"/>
            <a:ext cx="928257"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071D37"/>
                </a:solidFill>
                <a:latin typeface="Arial Black"/>
                <a:ea typeface="Arial Black"/>
                <a:cs typeface="Arial Black"/>
                <a:sym typeface="Arial Black"/>
              </a:defRPr>
            </a:lvl1pPr>
          </a:lstStyle>
          <a:p>
            <a:r>
              <a:t>Excursies</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29.jpeg" descr="image29.jpeg"/>
          <p:cNvPicPr>
            <a:picLocks noChangeAspect="1"/>
          </p:cNvPicPr>
          <p:nvPr/>
        </p:nvPicPr>
        <p:blipFill>
          <a:blip r:embed="rId2">
            <a:extLst/>
          </a:blip>
          <a:srcRect t="10660" b="10660"/>
          <a:stretch>
            <a:fillRect/>
          </a:stretch>
        </p:blipFill>
        <p:spPr>
          <a:xfrm>
            <a:off x="-409858" y="1148138"/>
            <a:ext cx="9369426" cy="4939508"/>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49" y="0"/>
                  <a:pt x="0" y="1611"/>
                  <a:pt x="0" y="3599"/>
                </a:cubicBezTo>
                <a:lnTo>
                  <a:pt x="0" y="17999"/>
                </a:lnTo>
                <a:cubicBezTo>
                  <a:pt x="0" y="19987"/>
                  <a:pt x="849" y="21600"/>
                  <a:pt x="1898" y="21600"/>
                </a:cubicBezTo>
                <a:lnTo>
                  <a:pt x="19702" y="21600"/>
                </a:lnTo>
                <a:cubicBezTo>
                  <a:pt x="20751" y="21600"/>
                  <a:pt x="21600" y="19987"/>
                  <a:pt x="21600" y="17999"/>
                </a:cubicBezTo>
                <a:lnTo>
                  <a:pt x="21600" y="3599"/>
                </a:lnTo>
                <a:cubicBezTo>
                  <a:pt x="21600" y="1611"/>
                  <a:pt x="20751" y="0"/>
                  <a:pt x="19702" y="0"/>
                </a:cubicBezTo>
                <a:lnTo>
                  <a:pt x="1898" y="0"/>
                </a:lnTo>
                <a:close/>
              </a:path>
            </a:pathLst>
          </a:custGeom>
          <a:ln w="12700">
            <a:miter lim="400000"/>
          </a:ln>
        </p:spPr>
      </p:pic>
      <p:sp>
        <p:nvSpPr>
          <p:cNvPr id="165" name="Technisch maatschappelijke projecten"/>
          <p:cNvSpPr txBox="1">
            <a:spLocks noGrp="1"/>
          </p:cNvSpPr>
          <p:nvPr>
            <p:ph type="title"/>
          </p:nvPr>
        </p:nvSpPr>
        <p:spPr>
          <a:xfrm>
            <a:off x="457200" y="-24424"/>
            <a:ext cx="8229600" cy="1143004"/>
          </a:xfrm>
          <a:prstGeom prst="rect">
            <a:avLst/>
          </a:prstGeom>
        </p:spPr>
        <p:txBody>
          <a:bodyPr/>
          <a:lstStyle/>
          <a:p>
            <a:r>
              <a:t>Technisch maatschappelijke projecten</a:t>
            </a:r>
          </a:p>
        </p:txBody>
      </p:sp>
      <p:sp>
        <p:nvSpPr>
          <p:cNvPr id="166" name="Afgeronde rechthoek"/>
          <p:cNvSpPr/>
          <p:nvPr/>
        </p:nvSpPr>
        <p:spPr>
          <a:xfrm>
            <a:off x="271276" y="2468210"/>
            <a:ext cx="2809409" cy="2430260"/>
          </a:xfrm>
          <a:prstGeom prst="roundRect">
            <a:avLst>
              <a:gd name="adj" fmla="val 783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pic>
        <p:nvPicPr>
          <p:cNvPr id="167" name="image29.jpeg" descr="image29.jpeg"/>
          <p:cNvPicPr>
            <a:picLocks noChangeAspect="1"/>
          </p:cNvPicPr>
          <p:nvPr/>
        </p:nvPicPr>
        <p:blipFill>
          <a:blip r:embed="rId2">
            <a:extLst/>
          </a:blip>
          <a:srcRect t="290" b="291"/>
          <a:stretch>
            <a:fillRect/>
          </a:stretch>
        </p:blipFill>
        <p:spPr>
          <a:xfrm>
            <a:off x="440704" y="3086565"/>
            <a:ext cx="2470555" cy="1645751"/>
          </a:xfrm>
          <a:prstGeom prst="rect">
            <a:avLst/>
          </a:prstGeom>
          <a:ln w="12700">
            <a:miter lim="400000"/>
          </a:ln>
        </p:spPr>
      </p:pic>
      <p:sp>
        <p:nvSpPr>
          <p:cNvPr id="168" name="Verbinden Ingenieurs, industrie, academische wereld en overheid"/>
          <p:cNvSpPr txBox="1"/>
          <p:nvPr/>
        </p:nvSpPr>
        <p:spPr>
          <a:xfrm>
            <a:off x="358769" y="2478177"/>
            <a:ext cx="3268249" cy="409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700" b="1">
                <a:latin typeface="Times Roman"/>
                <a:ea typeface="Times Roman"/>
                <a:cs typeface="Times Roman"/>
                <a:sym typeface="Times Roman"/>
              </a:defRPr>
            </a:lvl1pPr>
          </a:lstStyle>
          <a:p>
            <a:r>
              <a:t>Future Society Project:</a:t>
            </a:r>
          </a:p>
        </p:txBody>
      </p:sp>
      <p:sp>
        <p:nvSpPr>
          <p:cNvPr id="169" name="Verbinden Ingenieurs, industrie, academische wereld en overheid"/>
          <p:cNvSpPr txBox="1"/>
          <p:nvPr/>
        </p:nvSpPr>
        <p:spPr>
          <a:xfrm>
            <a:off x="376136" y="2748083"/>
            <a:ext cx="2809408" cy="347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300" b="1">
                <a:solidFill>
                  <a:srgbClr val="7C7E7F"/>
                </a:solidFill>
                <a:latin typeface="Arial"/>
                <a:ea typeface="Arial"/>
                <a:cs typeface="Arial"/>
                <a:sym typeface="Arial"/>
              </a:defRPr>
            </a:lvl1pPr>
          </a:lstStyle>
          <a:p>
            <a:r>
              <a:t>KIVI Klimaatrapport</a:t>
            </a:r>
          </a:p>
        </p:txBody>
      </p:sp>
      <p:sp>
        <p:nvSpPr>
          <p:cNvPr id="170" name="Afgeronde rechthoek"/>
          <p:cNvSpPr/>
          <p:nvPr/>
        </p:nvSpPr>
        <p:spPr>
          <a:xfrm>
            <a:off x="6058761" y="2468210"/>
            <a:ext cx="2809410" cy="2430260"/>
          </a:xfrm>
          <a:prstGeom prst="roundRect">
            <a:avLst>
              <a:gd name="adj" fmla="val 783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pic>
        <p:nvPicPr>
          <p:cNvPr id="171" name="PP10D.jpg" descr="PP10D.jpg"/>
          <p:cNvPicPr>
            <a:picLocks noChangeAspect="1"/>
          </p:cNvPicPr>
          <p:nvPr/>
        </p:nvPicPr>
        <p:blipFill>
          <a:blip r:embed="rId3">
            <a:extLst/>
          </a:blip>
          <a:srcRect t="101" b="102"/>
          <a:stretch>
            <a:fillRect/>
          </a:stretch>
        </p:blipFill>
        <p:spPr>
          <a:xfrm>
            <a:off x="6228188" y="3086566"/>
            <a:ext cx="2470552" cy="1645751"/>
          </a:xfrm>
          <a:prstGeom prst="rect">
            <a:avLst/>
          </a:prstGeom>
          <a:ln w="12700">
            <a:miter lim="400000"/>
          </a:ln>
        </p:spPr>
      </p:pic>
      <p:sp>
        <p:nvSpPr>
          <p:cNvPr id="172" name="Verbinden Ingenieurs, industrie, academische wereld en overheid"/>
          <p:cNvSpPr txBox="1"/>
          <p:nvPr/>
        </p:nvSpPr>
        <p:spPr>
          <a:xfrm>
            <a:off x="6146253" y="2478177"/>
            <a:ext cx="3268253" cy="409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700" b="1">
                <a:latin typeface="Times Roman"/>
                <a:ea typeface="Times Roman"/>
                <a:cs typeface="Times Roman"/>
                <a:sym typeface="Times Roman"/>
              </a:defRPr>
            </a:lvl1pPr>
          </a:lstStyle>
          <a:p>
            <a:r>
              <a:t>Future Society Project:</a:t>
            </a:r>
          </a:p>
        </p:txBody>
      </p:sp>
      <p:sp>
        <p:nvSpPr>
          <p:cNvPr id="173" name="Verbinden Ingenieurs, industrie, academische wereld en overheid"/>
          <p:cNvSpPr txBox="1"/>
          <p:nvPr/>
        </p:nvSpPr>
        <p:spPr>
          <a:xfrm>
            <a:off x="6163619" y="2748083"/>
            <a:ext cx="2809411" cy="347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300" b="1">
                <a:solidFill>
                  <a:srgbClr val="7C7E7F"/>
                </a:solidFill>
                <a:latin typeface="Arial"/>
                <a:ea typeface="Arial"/>
                <a:cs typeface="Arial"/>
                <a:sym typeface="Arial"/>
              </a:defRPr>
            </a:lvl1pPr>
          </a:lstStyle>
          <a:p>
            <a:r>
              <a:t>Circulaire Educatie Deal</a:t>
            </a:r>
          </a:p>
        </p:txBody>
      </p:sp>
      <p:sp>
        <p:nvSpPr>
          <p:cNvPr id="174" name="Afgeronde rechthoek"/>
          <p:cNvSpPr/>
          <p:nvPr/>
        </p:nvSpPr>
        <p:spPr>
          <a:xfrm>
            <a:off x="3174630" y="1131581"/>
            <a:ext cx="2809410" cy="2430260"/>
          </a:xfrm>
          <a:prstGeom prst="roundRect">
            <a:avLst>
              <a:gd name="adj" fmla="val 783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pic>
        <p:nvPicPr>
          <p:cNvPr id="175" name="image31.jpeg" descr="image31.jpeg"/>
          <p:cNvPicPr>
            <a:picLocks noChangeAspect="1"/>
          </p:cNvPicPr>
          <p:nvPr/>
        </p:nvPicPr>
        <p:blipFill>
          <a:blip r:embed="rId4">
            <a:extLst/>
          </a:blip>
          <a:srcRect l="86" r="88"/>
          <a:stretch>
            <a:fillRect/>
          </a:stretch>
        </p:blipFill>
        <p:spPr>
          <a:xfrm>
            <a:off x="3344033" y="1749941"/>
            <a:ext cx="2470552" cy="1645750"/>
          </a:xfrm>
          <a:prstGeom prst="rect">
            <a:avLst/>
          </a:prstGeom>
          <a:ln w="12700">
            <a:miter lim="400000"/>
          </a:ln>
        </p:spPr>
      </p:pic>
      <p:sp>
        <p:nvSpPr>
          <p:cNvPr id="176" name="Verbinden Ingenieurs, industrie, academische wereld en overheid"/>
          <p:cNvSpPr txBox="1"/>
          <p:nvPr/>
        </p:nvSpPr>
        <p:spPr>
          <a:xfrm>
            <a:off x="3262119" y="1141546"/>
            <a:ext cx="3268253" cy="409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700" b="1">
                <a:latin typeface="Times Roman"/>
                <a:ea typeface="Times Roman"/>
                <a:cs typeface="Times Roman"/>
                <a:sym typeface="Times Roman"/>
              </a:defRPr>
            </a:lvl1pPr>
          </a:lstStyle>
          <a:p>
            <a:r>
              <a:t>Future Society Project:</a:t>
            </a:r>
          </a:p>
        </p:txBody>
      </p:sp>
      <p:sp>
        <p:nvSpPr>
          <p:cNvPr id="177" name="Verbinden Ingenieurs, industrie, academische wereld en overheid"/>
          <p:cNvSpPr txBox="1"/>
          <p:nvPr/>
        </p:nvSpPr>
        <p:spPr>
          <a:xfrm>
            <a:off x="3279485" y="1411455"/>
            <a:ext cx="2809412" cy="347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300" b="1">
                <a:solidFill>
                  <a:srgbClr val="7C7E7F"/>
                </a:solidFill>
                <a:latin typeface="Arial"/>
                <a:ea typeface="Arial"/>
                <a:cs typeface="Arial"/>
                <a:sym typeface="Arial"/>
              </a:defRPr>
            </a:lvl1pPr>
          </a:lstStyle>
          <a:p>
            <a:r>
              <a:t>Plastic Verpakkingen</a:t>
            </a:r>
          </a:p>
        </p:txBody>
      </p:sp>
      <p:sp>
        <p:nvSpPr>
          <p:cNvPr id="178" name="Afgeronde rechthoek"/>
          <p:cNvSpPr/>
          <p:nvPr/>
        </p:nvSpPr>
        <p:spPr>
          <a:xfrm>
            <a:off x="3174630" y="3664617"/>
            <a:ext cx="2809410" cy="2240154"/>
          </a:xfrm>
          <a:prstGeom prst="roundRect">
            <a:avLst>
              <a:gd name="adj" fmla="val 8504"/>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pic>
        <p:nvPicPr>
          <p:cNvPr id="179" name="image32.jpeg" descr="image32.jpeg"/>
          <p:cNvPicPr>
            <a:picLocks noChangeAspect="1"/>
          </p:cNvPicPr>
          <p:nvPr/>
        </p:nvPicPr>
        <p:blipFill>
          <a:blip r:embed="rId5">
            <a:extLst/>
          </a:blip>
          <a:srcRect t="101" b="102"/>
          <a:stretch>
            <a:fillRect/>
          </a:stretch>
        </p:blipFill>
        <p:spPr>
          <a:xfrm>
            <a:off x="3344057" y="4096703"/>
            <a:ext cx="2470554" cy="1645750"/>
          </a:xfrm>
          <a:prstGeom prst="rect">
            <a:avLst/>
          </a:prstGeom>
          <a:ln w="12700">
            <a:miter lim="400000"/>
          </a:ln>
        </p:spPr>
      </p:pic>
      <p:sp>
        <p:nvSpPr>
          <p:cNvPr id="180" name="Verbinden Ingenieurs, industrie, academische wereld en overheid"/>
          <p:cNvSpPr txBox="1"/>
          <p:nvPr/>
        </p:nvSpPr>
        <p:spPr>
          <a:xfrm>
            <a:off x="3279485" y="3758224"/>
            <a:ext cx="2809412" cy="347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300" b="1">
                <a:solidFill>
                  <a:srgbClr val="7C7E7F"/>
                </a:solidFill>
                <a:latin typeface="Arial"/>
                <a:ea typeface="Arial"/>
                <a:cs typeface="Arial"/>
                <a:sym typeface="Arial"/>
              </a:defRPr>
            </a:lvl1pPr>
          </a:lstStyle>
          <a:p>
            <a:r>
              <a:t>Hulp bij coronacrisis</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P13.jpg" descr="PP13.jpg"/>
          <p:cNvPicPr>
            <a:picLocks noChangeAspect="1"/>
          </p:cNvPicPr>
          <p:nvPr/>
        </p:nvPicPr>
        <p:blipFill>
          <a:blip r:embed="rId2">
            <a:extLst/>
          </a:blip>
          <a:srcRect b="21054"/>
          <a:stretch>
            <a:fillRect/>
          </a:stretch>
        </p:blipFill>
        <p:spPr>
          <a:xfrm>
            <a:off x="-494157" y="1025912"/>
            <a:ext cx="9499601" cy="5008167"/>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183" name="Vergroot je netwerk en deel je kennis!"/>
          <p:cNvSpPr txBox="1">
            <a:spLocks noGrp="1"/>
          </p:cNvSpPr>
          <p:nvPr>
            <p:ph type="title"/>
          </p:nvPr>
        </p:nvSpPr>
        <p:spPr>
          <a:xfrm>
            <a:off x="457200" y="-13336"/>
            <a:ext cx="8229600" cy="1143004"/>
          </a:xfrm>
          <a:prstGeom prst="rect">
            <a:avLst/>
          </a:prstGeom>
        </p:spPr>
        <p:txBody>
          <a:bodyPr/>
          <a:lstStyle/>
          <a:p>
            <a:r>
              <a:t>Vergroot je netwerk en deel je kennis!</a:t>
            </a:r>
          </a:p>
        </p:txBody>
      </p:sp>
      <p:sp>
        <p:nvSpPr>
          <p:cNvPr id="184" name="Het Koninklijk Instituut Van Ingenieurs (KIVI)  is de Beroepsvereniging voor ingenieurs  in Nederland…"/>
          <p:cNvSpPr txBox="1"/>
          <p:nvPr/>
        </p:nvSpPr>
        <p:spPr>
          <a:xfrm>
            <a:off x="2662676" y="1189938"/>
            <a:ext cx="3503689" cy="1143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defTabSz="685800">
              <a:lnSpc>
                <a:spcPct val="120000"/>
              </a:lnSpc>
              <a:spcBef>
                <a:spcPts val="300"/>
              </a:spcBef>
              <a:defRPr sz="1200" b="1">
                <a:solidFill>
                  <a:srgbClr val="002F5F"/>
                </a:solidFill>
                <a:latin typeface="Arial"/>
                <a:ea typeface="Arial"/>
                <a:cs typeface="Arial"/>
                <a:sym typeface="Arial"/>
              </a:defRPr>
            </a:lvl1pPr>
          </a:lstStyle>
          <a:p>
            <a:r>
              <a:t>Kom in contact met vakgenoten, ingenieurs van alle disciplines, Young Professionals &amp; Captains of Industry, Hoger onderwijs, Onderzoeksinstituten, Bedrijfsleven, etc.</a:t>
            </a:r>
          </a:p>
        </p:txBody>
      </p:sp>
      <p:sp>
        <p:nvSpPr>
          <p:cNvPr id="185" name="Via je afdeling(en) en communities"/>
          <p:cNvSpPr txBox="1"/>
          <p:nvPr/>
        </p:nvSpPr>
        <p:spPr>
          <a:xfrm>
            <a:off x="1052820" y="2506727"/>
            <a:ext cx="3002788"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Via je afdeling(en) en communities</a:t>
            </a:r>
          </a:p>
        </p:txBody>
      </p:sp>
      <p:sp>
        <p:nvSpPr>
          <p:cNvPr id="186" name="Via evenementen"/>
          <p:cNvSpPr txBox="1"/>
          <p:nvPr/>
        </p:nvSpPr>
        <p:spPr>
          <a:xfrm>
            <a:off x="1080123" y="3468301"/>
            <a:ext cx="1546803"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Via evenementen</a:t>
            </a:r>
          </a:p>
        </p:txBody>
      </p:sp>
      <p:sp>
        <p:nvSpPr>
          <p:cNvPr id="187" name="Via projectgroepen voor maatschappelijke vraagstukken"/>
          <p:cNvSpPr txBox="1"/>
          <p:nvPr/>
        </p:nvSpPr>
        <p:spPr>
          <a:xfrm>
            <a:off x="1073433" y="4438594"/>
            <a:ext cx="4826230"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Via projectgroepen voor maatschappelijke vraagstukken</a:t>
            </a:r>
          </a:p>
        </p:txBody>
      </p:sp>
      <p:sp>
        <p:nvSpPr>
          <p:cNvPr id="188" name="Via coaching"/>
          <p:cNvSpPr txBox="1"/>
          <p:nvPr/>
        </p:nvSpPr>
        <p:spPr>
          <a:xfrm>
            <a:off x="1108988" y="5398346"/>
            <a:ext cx="1188053"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Via coaching</a:t>
            </a:r>
          </a:p>
        </p:txBody>
      </p:sp>
      <p:sp>
        <p:nvSpPr>
          <p:cNvPr id="189" name="Via trainingen"/>
          <p:cNvSpPr txBox="1"/>
          <p:nvPr/>
        </p:nvSpPr>
        <p:spPr>
          <a:xfrm>
            <a:off x="1320496" y="3003281"/>
            <a:ext cx="1277647"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Via trainingen</a:t>
            </a:r>
          </a:p>
        </p:txBody>
      </p:sp>
      <p:sp>
        <p:nvSpPr>
          <p:cNvPr id="190" name="Via bijeenkomsten en excursies"/>
          <p:cNvSpPr txBox="1"/>
          <p:nvPr/>
        </p:nvSpPr>
        <p:spPr>
          <a:xfrm>
            <a:off x="1319417" y="3939383"/>
            <a:ext cx="2766003"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Via bijeenkomsten en excursies</a:t>
            </a:r>
          </a:p>
        </p:txBody>
      </p:sp>
      <p:sp>
        <p:nvSpPr>
          <p:cNvPr id="191" name="Via activiteiten in het (hoger) onderwijs"/>
          <p:cNvSpPr txBox="1"/>
          <p:nvPr/>
        </p:nvSpPr>
        <p:spPr>
          <a:xfrm>
            <a:off x="1338707" y="4918471"/>
            <a:ext cx="3417051"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Via activiteiten in het (hoger) onderwijs</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P14.jpg" descr="PP14.jpg"/>
          <p:cNvPicPr>
            <a:picLocks noChangeAspect="1"/>
          </p:cNvPicPr>
          <p:nvPr/>
        </p:nvPicPr>
        <p:blipFill>
          <a:blip r:embed="rId2">
            <a:extLst/>
          </a:blip>
          <a:srcRect t="1280" b="19774"/>
          <a:stretch>
            <a:fillRect/>
          </a:stretch>
        </p:blipFill>
        <p:spPr>
          <a:xfrm>
            <a:off x="-540080" y="1079490"/>
            <a:ext cx="9499600" cy="5008167"/>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194" name="Professionele en persoonlijke ontwikkeling"/>
          <p:cNvSpPr txBox="1">
            <a:spLocks noGrp="1"/>
          </p:cNvSpPr>
          <p:nvPr>
            <p:ph type="title"/>
          </p:nvPr>
        </p:nvSpPr>
        <p:spPr>
          <a:xfrm>
            <a:off x="457200" y="-24424"/>
            <a:ext cx="8229600" cy="1143004"/>
          </a:xfrm>
          <a:prstGeom prst="rect">
            <a:avLst/>
          </a:prstGeom>
        </p:spPr>
        <p:txBody>
          <a:bodyPr/>
          <a:lstStyle/>
          <a:p>
            <a:r>
              <a:t>Professionele en persoonlijke ontwikkeling</a:t>
            </a:r>
          </a:p>
        </p:txBody>
      </p:sp>
      <p:grpSp>
        <p:nvGrpSpPr>
          <p:cNvPr id="197" name="Verbinden Ingenieurs, industrie, academische wereld en overheid"/>
          <p:cNvGrpSpPr/>
          <p:nvPr/>
        </p:nvGrpSpPr>
        <p:grpSpPr>
          <a:xfrm>
            <a:off x="5619637" y="4243336"/>
            <a:ext cx="2843417" cy="1038715"/>
            <a:chOff x="0" y="-1"/>
            <a:chExt cx="2843416" cy="1038714"/>
          </a:xfrm>
        </p:grpSpPr>
        <p:sp>
          <p:nvSpPr>
            <p:cNvPr id="195" name="Rechthoek"/>
            <p:cNvSpPr/>
            <p:nvPr/>
          </p:nvSpPr>
          <p:spPr>
            <a:xfrm>
              <a:off x="-1" y="-2"/>
              <a:ext cx="2843417" cy="1038715"/>
            </a:xfrm>
            <a:prstGeom prst="rect">
              <a:avLst/>
            </a:prstGeom>
            <a:solidFill>
              <a:srgbClr val="FFFFFF"/>
            </a:solidFill>
            <a:ln w="12700" cap="flat">
              <a:noFill/>
              <a:miter lim="400000"/>
            </a:ln>
            <a:effectLst/>
          </p:spPr>
          <p:txBody>
            <a:bodyPr wrap="square" lIns="45718" tIns="45718" rIns="45718" bIns="45718" numCol="1" anchor="t">
              <a:noAutofit/>
            </a:bodyPr>
            <a:lstStyle/>
            <a:p>
              <a:pPr>
                <a:spcBef>
                  <a:spcPts val="300"/>
                </a:spcBef>
                <a:defRPr sz="1000">
                  <a:solidFill>
                    <a:srgbClr val="002F5F"/>
                  </a:solidFill>
                  <a:latin typeface="Univers 55 Roman"/>
                  <a:ea typeface="Univers 55 Roman"/>
                  <a:cs typeface="Univers 55 Roman"/>
                  <a:sym typeface="Univers 55 Roman"/>
                </a:defRPr>
              </a:pPr>
              <a:endParaRPr/>
            </a:p>
          </p:txBody>
        </p:sp>
        <p:sp>
          <p:nvSpPr>
            <p:cNvPr id="196" name="In de huidige tijd van snelle technologische ontwikkelingen, innovaties en transformaties is professionele wendbaarheid essentieel. Er is een noodzaak ontstaan voor een bredere, competentie gerichte ontwikkeling. Wij ontwikkelden een competentieraamwerk "/>
            <p:cNvSpPr txBox="1"/>
            <p:nvPr/>
          </p:nvSpPr>
          <p:spPr>
            <a:xfrm>
              <a:off x="-1" y="-2"/>
              <a:ext cx="2843417" cy="10387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lvl="1">
                <a:lnSpc>
                  <a:spcPct val="90000"/>
                </a:lnSpc>
                <a:spcBef>
                  <a:spcPts val="300"/>
                </a:spcBef>
                <a:defRPr sz="900" b="1">
                  <a:solidFill>
                    <a:srgbClr val="002F5F"/>
                  </a:solidFill>
                  <a:latin typeface="Arial"/>
                  <a:ea typeface="Arial"/>
                  <a:cs typeface="Arial"/>
                  <a:sym typeface="Arial"/>
                </a:defRPr>
              </a:pPr>
              <a:r>
                <a:t>In de huidige tijd van snelle technologische ontwikkelingen, innovaties en transformaties is professionele wendbaarheid essentieel. Er is </a:t>
              </a:r>
              <a:br/>
              <a:r>
                <a:t>een noodzaak ontstaan voor een bredere, competentie gerichte ontwikkeling. Wij ontwikkelden een competentieraamwerk dat hiervoor handvatten biedt.</a:t>
              </a:r>
            </a:p>
          </p:txBody>
        </p:sp>
      </p:grpSp>
      <p:sp>
        <p:nvSpPr>
          <p:cNvPr id="198" name="Vrij toegang tot coaches en sparringpartners die je loopbaan verder helpen"/>
          <p:cNvSpPr txBox="1"/>
          <p:nvPr/>
        </p:nvSpPr>
        <p:spPr>
          <a:xfrm>
            <a:off x="988492" y="1501668"/>
            <a:ext cx="2385288" cy="69595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FFFFFF"/>
                </a:solidFill>
                <a:latin typeface="Arial Black"/>
                <a:ea typeface="Arial Black"/>
                <a:cs typeface="Arial Black"/>
                <a:sym typeface="Arial Black"/>
              </a:defRPr>
            </a:lvl1pPr>
          </a:lstStyle>
          <a:p>
            <a:r>
              <a:t>Vrij toegang tot coaches en sparringpartners die je loopbaan verder helpen</a:t>
            </a:r>
          </a:p>
        </p:txBody>
      </p:sp>
      <p:sp>
        <p:nvSpPr>
          <p:cNvPr id="199" name="Competentiegerichte ontwikkeling"/>
          <p:cNvSpPr txBox="1"/>
          <p:nvPr/>
        </p:nvSpPr>
        <p:spPr>
          <a:xfrm>
            <a:off x="3535136" y="4243337"/>
            <a:ext cx="1959417" cy="50164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FFFFFF"/>
                </a:solidFill>
                <a:latin typeface="Arial Black"/>
                <a:ea typeface="Arial Black"/>
                <a:cs typeface="Arial Black"/>
                <a:sym typeface="Arial Black"/>
              </a:defRPr>
            </a:lvl1pPr>
          </a:lstStyle>
          <a:p>
            <a:r>
              <a:t>Competentiegerichte ontwikkeling</a:t>
            </a:r>
          </a:p>
        </p:txBody>
      </p:sp>
      <p:sp>
        <p:nvSpPr>
          <p:cNvPr id="200" name="KIVI Academy (met online cursussen)"/>
          <p:cNvSpPr txBox="1"/>
          <p:nvPr/>
        </p:nvSpPr>
        <p:spPr>
          <a:xfrm>
            <a:off x="1259345" y="4918114"/>
            <a:ext cx="3369423"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KIVI Academy (met online cursussen)</a:t>
            </a:r>
          </a:p>
        </p:txBody>
      </p:sp>
      <p:sp>
        <p:nvSpPr>
          <p:cNvPr id="201" name="Betrouwbare vakinformatie en nieuws"/>
          <p:cNvSpPr txBox="1"/>
          <p:nvPr/>
        </p:nvSpPr>
        <p:spPr>
          <a:xfrm>
            <a:off x="2117962" y="2527289"/>
            <a:ext cx="4183516"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Professionele registratie (OPD Tool, Chartership)</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Afgeronde rechthoek"/>
          <p:cNvSpPr/>
          <p:nvPr/>
        </p:nvSpPr>
        <p:spPr>
          <a:xfrm>
            <a:off x="2544022" y="2972906"/>
            <a:ext cx="1792305" cy="2966955"/>
          </a:xfrm>
          <a:prstGeom prst="roundRect">
            <a:avLst>
              <a:gd name="adj" fmla="val 1062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204" name="Professionele registratie"/>
          <p:cNvSpPr txBox="1">
            <a:spLocks noGrp="1"/>
          </p:cNvSpPr>
          <p:nvPr>
            <p:ph type="title"/>
          </p:nvPr>
        </p:nvSpPr>
        <p:spPr>
          <a:xfrm>
            <a:off x="457200" y="45217"/>
            <a:ext cx="8229600" cy="1143004"/>
          </a:xfrm>
          <a:prstGeom prst="rect">
            <a:avLst/>
          </a:prstGeom>
        </p:spPr>
        <p:txBody>
          <a:bodyPr/>
          <a:lstStyle/>
          <a:p>
            <a:r>
              <a:t>Professionele registratie</a:t>
            </a:r>
          </a:p>
        </p:txBody>
      </p:sp>
      <p:sp>
        <p:nvSpPr>
          <p:cNvPr id="205" name="Afgeronde rechthoek"/>
          <p:cNvSpPr/>
          <p:nvPr/>
        </p:nvSpPr>
        <p:spPr>
          <a:xfrm>
            <a:off x="482127" y="2972906"/>
            <a:ext cx="1792305" cy="2966955"/>
          </a:xfrm>
          <a:prstGeom prst="roundRect">
            <a:avLst>
              <a:gd name="adj" fmla="val 1062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206" name="Verbinden Ingenieurs, industrie, academische wereld en overheid"/>
          <p:cNvSpPr txBox="1"/>
          <p:nvPr/>
        </p:nvSpPr>
        <p:spPr>
          <a:xfrm>
            <a:off x="686046" y="4626574"/>
            <a:ext cx="1384466" cy="484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90000"/>
              </a:lnSpc>
              <a:spcBef>
                <a:spcPts val="600"/>
              </a:spcBef>
              <a:defRPr sz="1100" b="1">
                <a:solidFill>
                  <a:srgbClr val="50889B"/>
                </a:solidFill>
                <a:latin typeface="Times Roman"/>
                <a:ea typeface="Times Roman"/>
                <a:cs typeface="Times Roman"/>
                <a:sym typeface="Times Roman"/>
              </a:defRPr>
            </a:lvl1pPr>
          </a:lstStyle>
          <a:p>
            <a:r>
              <a:t>Chartered Engineer (CEng)</a:t>
            </a:r>
          </a:p>
        </p:txBody>
      </p:sp>
      <p:sp>
        <p:nvSpPr>
          <p:cNvPr id="207" name="Verbinden Ingenieurs, industrie, academische wereld en overheid"/>
          <p:cNvSpPr txBox="1"/>
          <p:nvPr/>
        </p:nvSpPr>
        <p:spPr>
          <a:xfrm>
            <a:off x="766337" y="5126571"/>
            <a:ext cx="1223885" cy="818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90000"/>
              </a:lnSpc>
              <a:spcBef>
                <a:spcPts val="600"/>
              </a:spcBef>
              <a:defRPr sz="1100">
                <a:solidFill>
                  <a:srgbClr val="000000">
                    <a:alpha val="50000"/>
                  </a:srgbClr>
                </a:solidFill>
                <a:latin typeface="Arial"/>
                <a:ea typeface="Arial"/>
                <a:cs typeface="Arial"/>
                <a:sym typeface="Arial"/>
              </a:defRPr>
            </a:lvl1pPr>
          </a:lstStyle>
          <a:p>
            <a:r>
              <a:t>Chartered Engineer is wo/master niveau</a:t>
            </a:r>
          </a:p>
        </p:txBody>
      </p:sp>
      <p:sp>
        <p:nvSpPr>
          <p:cNvPr id="208" name="Verbinden Ingenieurs, industrie, academische wereld en overheid"/>
          <p:cNvSpPr txBox="1"/>
          <p:nvPr/>
        </p:nvSpPr>
        <p:spPr>
          <a:xfrm>
            <a:off x="467544" y="908720"/>
            <a:ext cx="3780896" cy="402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905255">
              <a:spcBef>
                <a:spcPts val="500"/>
              </a:spcBef>
              <a:defRPr sz="1500" b="1">
                <a:solidFill>
                  <a:srgbClr val="50889B"/>
                </a:solidFill>
                <a:latin typeface="Times Roman"/>
                <a:ea typeface="Times Roman"/>
                <a:cs typeface="Times Roman"/>
                <a:sym typeface="Times Roman"/>
              </a:defRPr>
            </a:lvl1pPr>
          </a:lstStyle>
          <a:p>
            <a:r>
              <a:t>KIVI biedt twee professionele titels:</a:t>
            </a:r>
          </a:p>
        </p:txBody>
      </p:sp>
      <p:sp>
        <p:nvSpPr>
          <p:cNvPr id="209" name="Verbinden Ingenieurs, industrie, academische wereld en overheid"/>
          <p:cNvSpPr txBox="1"/>
          <p:nvPr/>
        </p:nvSpPr>
        <p:spPr>
          <a:xfrm>
            <a:off x="2496230" y="4626574"/>
            <a:ext cx="1887822" cy="484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90000"/>
              </a:lnSpc>
              <a:spcBef>
                <a:spcPts val="600"/>
              </a:spcBef>
              <a:defRPr sz="1100" b="1">
                <a:solidFill>
                  <a:srgbClr val="50889B"/>
                </a:solidFill>
                <a:latin typeface="Times Roman"/>
                <a:ea typeface="Times Roman"/>
                <a:cs typeface="Times Roman"/>
                <a:sym typeface="Times Roman"/>
              </a:defRPr>
            </a:lvl1pPr>
          </a:lstStyle>
          <a:p>
            <a:r>
              <a:t>Incorporated Engineer (IEng)</a:t>
            </a:r>
          </a:p>
        </p:txBody>
      </p:sp>
      <p:sp>
        <p:nvSpPr>
          <p:cNvPr id="210" name="Verbinden Ingenieurs, industrie, academische wereld en overheid"/>
          <p:cNvSpPr txBox="1"/>
          <p:nvPr/>
        </p:nvSpPr>
        <p:spPr>
          <a:xfrm>
            <a:off x="2904400" y="5126571"/>
            <a:ext cx="1223883" cy="818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90000"/>
              </a:lnSpc>
              <a:spcBef>
                <a:spcPts val="600"/>
              </a:spcBef>
              <a:defRPr sz="1100">
                <a:solidFill>
                  <a:srgbClr val="000000">
                    <a:alpha val="50000"/>
                  </a:srgbClr>
                </a:solidFill>
                <a:latin typeface="Arial"/>
                <a:ea typeface="Arial"/>
                <a:cs typeface="Arial"/>
                <a:sym typeface="Arial"/>
              </a:defRPr>
            </a:lvl1pPr>
          </a:lstStyle>
          <a:p>
            <a:r>
              <a:t>Incorporated Engineer is hbo/bachelor niveau</a:t>
            </a:r>
          </a:p>
        </p:txBody>
      </p:sp>
      <p:sp>
        <p:nvSpPr>
          <p:cNvPr id="211" name="Het Koninklijk Instituut Van Ingenieurs (KIVI)  is de Beroepsvereniging voor ingenieurs  in Nederland…"/>
          <p:cNvSpPr txBox="1"/>
          <p:nvPr/>
        </p:nvSpPr>
        <p:spPr>
          <a:xfrm>
            <a:off x="4605916" y="3456973"/>
            <a:ext cx="4464480" cy="2564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108000"/>
              </a:lnSpc>
              <a:spcBef>
                <a:spcPts val="500"/>
              </a:spcBef>
              <a:defRPr sz="1900">
                <a:solidFill>
                  <a:srgbClr val="002F5F"/>
                </a:solidFill>
                <a:latin typeface="Arial"/>
                <a:ea typeface="Arial"/>
                <a:cs typeface="Arial"/>
                <a:sym typeface="Arial"/>
              </a:defRPr>
            </a:pPr>
            <a:r>
              <a:t>Ingenieurs (hbo en wo) hebben toegang tot het incorporated en chartered traject van professionele en competentieontwikkeling.</a:t>
            </a:r>
          </a:p>
          <a:p>
            <a:pPr>
              <a:lnSpc>
                <a:spcPct val="108000"/>
              </a:lnSpc>
              <a:spcBef>
                <a:spcPts val="500"/>
              </a:spcBef>
              <a:defRPr sz="1900">
                <a:solidFill>
                  <a:srgbClr val="002F5F"/>
                </a:solidFill>
                <a:latin typeface="Arial"/>
                <a:ea typeface="Arial"/>
                <a:cs typeface="Arial"/>
                <a:sym typeface="Arial"/>
              </a:defRPr>
            </a:pPr>
            <a:r>
              <a:t>Behaal een </a:t>
            </a:r>
            <a:r>
              <a:rPr b="1"/>
              <a:t>internationaal erkende kwalificatie</a:t>
            </a:r>
            <a:r>
              <a:t> met een verplichting tot </a:t>
            </a:r>
            <a:r>
              <a:rPr b="1"/>
              <a:t>continue professionele ontwikkeling</a:t>
            </a:r>
          </a:p>
        </p:txBody>
      </p:sp>
      <p:pic>
        <p:nvPicPr>
          <p:cNvPr id="212" name="IEng-Logo.png" descr="IEng-Logo.png"/>
          <p:cNvPicPr>
            <a:picLocks noChangeAspect="1"/>
          </p:cNvPicPr>
          <p:nvPr/>
        </p:nvPicPr>
        <p:blipFill>
          <a:blip r:embed="rId2">
            <a:extLst/>
          </a:blip>
          <a:stretch>
            <a:fillRect/>
          </a:stretch>
        </p:blipFill>
        <p:spPr>
          <a:xfrm>
            <a:off x="2669445" y="3018432"/>
            <a:ext cx="1541460" cy="1541464"/>
          </a:xfrm>
          <a:prstGeom prst="rect">
            <a:avLst/>
          </a:prstGeom>
          <a:ln w="12700">
            <a:miter lim="400000"/>
          </a:ln>
        </p:spPr>
      </p:pic>
      <p:pic>
        <p:nvPicPr>
          <p:cNvPr id="213" name="CEng-Logo.png" descr="CEng-Logo.png"/>
          <p:cNvPicPr>
            <a:picLocks noChangeAspect="1"/>
          </p:cNvPicPr>
          <p:nvPr/>
        </p:nvPicPr>
        <p:blipFill>
          <a:blip r:embed="rId3">
            <a:extLst/>
          </a:blip>
          <a:stretch>
            <a:fillRect/>
          </a:stretch>
        </p:blipFill>
        <p:spPr>
          <a:xfrm>
            <a:off x="613621" y="3018462"/>
            <a:ext cx="1541408" cy="1541407"/>
          </a:xfrm>
          <a:prstGeom prst="rect">
            <a:avLst/>
          </a:prstGeom>
          <a:ln w="12700">
            <a:miter lim="400000"/>
          </a:ln>
        </p:spPr>
      </p:pic>
      <p:pic>
        <p:nvPicPr>
          <p:cNvPr id="214" name="Picture 2" descr="Picture 2"/>
          <p:cNvPicPr>
            <a:picLocks noChangeAspect="1"/>
          </p:cNvPicPr>
          <p:nvPr/>
        </p:nvPicPr>
        <p:blipFill>
          <a:blip r:embed="rId4">
            <a:extLst/>
          </a:blip>
          <a:stretch>
            <a:fillRect/>
          </a:stretch>
        </p:blipFill>
        <p:spPr>
          <a:xfrm>
            <a:off x="532283" y="1295028"/>
            <a:ext cx="2095501" cy="14859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P18.jpg" descr="PP18.jpg"/>
          <p:cNvPicPr>
            <a:picLocks noChangeAspect="1"/>
          </p:cNvPicPr>
          <p:nvPr/>
        </p:nvPicPr>
        <p:blipFill>
          <a:blip r:embed="rId2">
            <a:extLst/>
          </a:blip>
          <a:srcRect t="6968" r="1" b="10681"/>
          <a:stretch>
            <a:fillRect/>
          </a:stretch>
        </p:blipFill>
        <p:spPr>
          <a:xfrm>
            <a:off x="-540081" y="1079490"/>
            <a:ext cx="9499601" cy="5008167"/>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217" name="Internationaal raamwerk competenties"/>
          <p:cNvSpPr txBox="1">
            <a:spLocks noGrp="1"/>
          </p:cNvSpPr>
          <p:nvPr>
            <p:ph type="title"/>
          </p:nvPr>
        </p:nvSpPr>
        <p:spPr>
          <a:xfrm>
            <a:off x="457200" y="-24424"/>
            <a:ext cx="8229600" cy="1143004"/>
          </a:xfrm>
          <a:prstGeom prst="rect">
            <a:avLst/>
          </a:prstGeom>
        </p:spPr>
        <p:txBody>
          <a:bodyPr/>
          <a:lstStyle/>
          <a:p>
            <a:r>
              <a:t>Internationaal raamwerk competenties</a:t>
            </a:r>
          </a:p>
        </p:txBody>
      </p:sp>
      <p:sp>
        <p:nvSpPr>
          <p:cNvPr id="218" name="Afgeronde rechthoek"/>
          <p:cNvSpPr/>
          <p:nvPr/>
        </p:nvSpPr>
        <p:spPr>
          <a:xfrm>
            <a:off x="443168" y="3803291"/>
            <a:ext cx="1510842" cy="2003179"/>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219" name="Verbinden Ingenieurs, industrie, academische wereld en overheid"/>
          <p:cNvSpPr txBox="1"/>
          <p:nvPr/>
        </p:nvSpPr>
        <p:spPr>
          <a:xfrm>
            <a:off x="444599" y="4197960"/>
            <a:ext cx="1510846" cy="3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Competentie</a:t>
            </a:r>
          </a:p>
        </p:txBody>
      </p:sp>
      <p:sp>
        <p:nvSpPr>
          <p:cNvPr id="220" name="Verbinden Ingenieurs, industrie, academische wereld en overheid"/>
          <p:cNvSpPr txBox="1"/>
          <p:nvPr/>
        </p:nvSpPr>
        <p:spPr>
          <a:xfrm>
            <a:off x="541144" y="4977865"/>
            <a:ext cx="1314894" cy="696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spcBef>
                <a:spcPts val="600"/>
              </a:spcBef>
              <a:defRPr sz="900">
                <a:solidFill>
                  <a:srgbClr val="000000">
                    <a:alpha val="50000"/>
                  </a:srgbClr>
                </a:solidFill>
                <a:latin typeface="Arial"/>
                <a:ea typeface="Arial"/>
                <a:cs typeface="Arial"/>
                <a:sym typeface="Arial"/>
              </a:defRPr>
            </a:lvl1pPr>
          </a:lstStyle>
          <a:p>
            <a:r>
              <a:t>Kennis van en inzicht in engineering</a:t>
            </a:r>
          </a:p>
        </p:txBody>
      </p:sp>
      <p:pic>
        <p:nvPicPr>
          <p:cNvPr id="221" name="Compentence-A-circle.png" descr="Compentence-A-circle.png"/>
          <p:cNvPicPr>
            <a:picLocks noChangeAspect="1"/>
          </p:cNvPicPr>
          <p:nvPr/>
        </p:nvPicPr>
        <p:blipFill>
          <a:blip r:embed="rId3">
            <a:extLst/>
          </a:blip>
          <a:stretch>
            <a:fillRect/>
          </a:stretch>
        </p:blipFill>
        <p:spPr>
          <a:xfrm>
            <a:off x="695253" y="3191671"/>
            <a:ext cx="1006673" cy="1006678"/>
          </a:xfrm>
          <a:prstGeom prst="rect">
            <a:avLst/>
          </a:prstGeom>
          <a:ln w="12700">
            <a:miter lim="400000"/>
          </a:ln>
        </p:spPr>
      </p:pic>
      <p:sp>
        <p:nvSpPr>
          <p:cNvPr id="222" name="Verbinden Ingenieurs, industrie, academische wereld en overheid"/>
          <p:cNvSpPr txBox="1"/>
          <p:nvPr/>
        </p:nvSpPr>
        <p:spPr>
          <a:xfrm>
            <a:off x="857979" y="4456326"/>
            <a:ext cx="684089" cy="59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A</a:t>
            </a:r>
          </a:p>
        </p:txBody>
      </p:sp>
      <p:sp>
        <p:nvSpPr>
          <p:cNvPr id="223" name="Afgeronde rechthoek"/>
          <p:cNvSpPr/>
          <p:nvPr/>
        </p:nvSpPr>
        <p:spPr>
          <a:xfrm>
            <a:off x="2094782" y="3803291"/>
            <a:ext cx="1510846" cy="2003179"/>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224" name="Verbinden Ingenieurs, industrie, academische wereld en overheid"/>
          <p:cNvSpPr txBox="1"/>
          <p:nvPr/>
        </p:nvSpPr>
        <p:spPr>
          <a:xfrm>
            <a:off x="2123049" y="4977865"/>
            <a:ext cx="1457181" cy="812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90000"/>
              </a:lnSpc>
              <a:spcBef>
                <a:spcPts val="600"/>
              </a:spcBef>
              <a:defRPr sz="900">
                <a:solidFill>
                  <a:srgbClr val="000000">
                    <a:alpha val="50000"/>
                  </a:srgbClr>
                </a:solidFill>
                <a:latin typeface="Arial"/>
                <a:ea typeface="Arial"/>
                <a:cs typeface="Arial"/>
                <a:sym typeface="Arial"/>
              </a:defRPr>
            </a:lvl1pPr>
          </a:lstStyle>
          <a:p>
            <a:r>
              <a:t>Het ontwerpen, ontwikkelen en creëren van innovatieve producten, systemen, processen of diensten</a:t>
            </a:r>
          </a:p>
        </p:txBody>
      </p:sp>
      <p:pic>
        <p:nvPicPr>
          <p:cNvPr id="225" name="Compentence-B-circle.png" descr="Compentence-B-circle.png"/>
          <p:cNvPicPr>
            <a:picLocks noChangeAspect="1"/>
          </p:cNvPicPr>
          <p:nvPr/>
        </p:nvPicPr>
        <p:blipFill>
          <a:blip r:embed="rId4">
            <a:extLst/>
          </a:blip>
          <a:stretch>
            <a:fillRect/>
          </a:stretch>
        </p:blipFill>
        <p:spPr>
          <a:xfrm>
            <a:off x="2346867" y="3191671"/>
            <a:ext cx="1006676" cy="1006678"/>
          </a:xfrm>
          <a:prstGeom prst="rect">
            <a:avLst/>
          </a:prstGeom>
          <a:ln w="12700">
            <a:miter lim="400000"/>
          </a:ln>
        </p:spPr>
      </p:pic>
      <p:sp>
        <p:nvSpPr>
          <p:cNvPr id="226" name="Verbinden Ingenieurs, industrie, academische wereld en overheid"/>
          <p:cNvSpPr txBox="1"/>
          <p:nvPr/>
        </p:nvSpPr>
        <p:spPr>
          <a:xfrm>
            <a:off x="2509595" y="4456326"/>
            <a:ext cx="684089" cy="59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B</a:t>
            </a:r>
          </a:p>
        </p:txBody>
      </p:sp>
      <p:sp>
        <p:nvSpPr>
          <p:cNvPr id="227" name="Afgeronde rechthoek"/>
          <p:cNvSpPr/>
          <p:nvPr/>
        </p:nvSpPr>
        <p:spPr>
          <a:xfrm>
            <a:off x="3721000" y="3803291"/>
            <a:ext cx="1510842" cy="2003179"/>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228" name="Verbinden Ingenieurs, industrie, academische wereld en overheid"/>
          <p:cNvSpPr txBox="1"/>
          <p:nvPr/>
        </p:nvSpPr>
        <p:spPr>
          <a:xfrm>
            <a:off x="3818975" y="4977865"/>
            <a:ext cx="1314893" cy="696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spcBef>
                <a:spcPts val="600"/>
              </a:spcBef>
              <a:defRPr sz="900">
                <a:solidFill>
                  <a:srgbClr val="000000">
                    <a:alpha val="50000"/>
                  </a:srgbClr>
                </a:solidFill>
                <a:latin typeface="Arial"/>
                <a:ea typeface="Arial"/>
                <a:cs typeface="Arial"/>
                <a:sym typeface="Arial"/>
              </a:defRPr>
            </a:lvl1pPr>
          </a:lstStyle>
          <a:p>
            <a:r>
              <a:t>Leiderschap, verantwoordelijkheid en management</a:t>
            </a:r>
          </a:p>
        </p:txBody>
      </p:sp>
      <p:pic>
        <p:nvPicPr>
          <p:cNvPr id="229" name="mf-icon-v2.png" descr="mf-icon-v2.png"/>
          <p:cNvPicPr>
            <a:picLocks noChangeAspect="1"/>
          </p:cNvPicPr>
          <p:nvPr/>
        </p:nvPicPr>
        <p:blipFill>
          <a:blip r:embed="rId5">
            <a:extLst/>
          </a:blip>
          <a:srcRect t="51" b="50"/>
          <a:stretch>
            <a:fillRect/>
          </a:stretch>
        </p:blipFill>
        <p:spPr>
          <a:xfrm>
            <a:off x="3973085" y="3191671"/>
            <a:ext cx="1006673" cy="1006678"/>
          </a:xfrm>
          <a:prstGeom prst="rect">
            <a:avLst/>
          </a:prstGeom>
          <a:ln w="12700">
            <a:miter lim="400000"/>
          </a:ln>
        </p:spPr>
      </p:pic>
      <p:sp>
        <p:nvSpPr>
          <p:cNvPr id="230" name="Verbinden Ingenieurs, industrie, academische wereld en overheid"/>
          <p:cNvSpPr txBox="1"/>
          <p:nvPr/>
        </p:nvSpPr>
        <p:spPr>
          <a:xfrm>
            <a:off x="4135811" y="4456326"/>
            <a:ext cx="684089" cy="59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C</a:t>
            </a:r>
          </a:p>
        </p:txBody>
      </p:sp>
      <p:sp>
        <p:nvSpPr>
          <p:cNvPr id="231" name="Afgeronde rechthoek"/>
          <p:cNvSpPr/>
          <p:nvPr/>
        </p:nvSpPr>
        <p:spPr>
          <a:xfrm>
            <a:off x="5347215" y="3803291"/>
            <a:ext cx="1510846" cy="2003179"/>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232" name="Verbinden Ingenieurs, industrie, academische wereld en overheid"/>
          <p:cNvSpPr txBox="1"/>
          <p:nvPr/>
        </p:nvSpPr>
        <p:spPr>
          <a:xfrm>
            <a:off x="5445192" y="4977865"/>
            <a:ext cx="1314893" cy="1240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spcBef>
                <a:spcPts val="600"/>
              </a:spcBef>
              <a:defRPr sz="900">
                <a:solidFill>
                  <a:srgbClr val="000000">
                    <a:alpha val="50000"/>
                  </a:srgbClr>
                </a:solidFill>
                <a:latin typeface="Arial"/>
                <a:ea typeface="Arial"/>
                <a:cs typeface="Arial"/>
                <a:sym typeface="Arial"/>
              </a:defRPr>
            </a:lvl1pPr>
          </a:lstStyle>
          <a:p>
            <a:r>
              <a:t>Stakeholders, communicatieve en interpersoonlijke vaardigheden, teamwerk</a:t>
            </a:r>
          </a:p>
        </p:txBody>
      </p:sp>
      <p:pic>
        <p:nvPicPr>
          <p:cNvPr id="233" name="Compentence-D-circle.png" descr="Compentence-D-circle.png"/>
          <p:cNvPicPr>
            <a:picLocks noChangeAspect="1"/>
          </p:cNvPicPr>
          <p:nvPr/>
        </p:nvPicPr>
        <p:blipFill>
          <a:blip r:embed="rId6">
            <a:extLst/>
          </a:blip>
          <a:stretch>
            <a:fillRect/>
          </a:stretch>
        </p:blipFill>
        <p:spPr>
          <a:xfrm>
            <a:off x="5599300" y="3191671"/>
            <a:ext cx="1006678" cy="1006678"/>
          </a:xfrm>
          <a:prstGeom prst="rect">
            <a:avLst/>
          </a:prstGeom>
          <a:ln w="12700">
            <a:miter lim="400000"/>
          </a:ln>
        </p:spPr>
      </p:pic>
      <p:sp>
        <p:nvSpPr>
          <p:cNvPr id="234" name="Verbinden Ingenieurs, industrie, academische wereld en overheid"/>
          <p:cNvSpPr txBox="1"/>
          <p:nvPr/>
        </p:nvSpPr>
        <p:spPr>
          <a:xfrm>
            <a:off x="5762025" y="4456326"/>
            <a:ext cx="684089" cy="59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D</a:t>
            </a:r>
          </a:p>
        </p:txBody>
      </p:sp>
      <p:sp>
        <p:nvSpPr>
          <p:cNvPr id="235" name="Afgeronde rechthoek"/>
          <p:cNvSpPr/>
          <p:nvPr/>
        </p:nvSpPr>
        <p:spPr>
          <a:xfrm>
            <a:off x="6974864" y="3803291"/>
            <a:ext cx="1510847" cy="2003179"/>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236" name="Verbinden Ingenieurs, industrie, academische wereld en overheid"/>
          <p:cNvSpPr txBox="1"/>
          <p:nvPr/>
        </p:nvSpPr>
        <p:spPr>
          <a:xfrm>
            <a:off x="7072841" y="4977865"/>
            <a:ext cx="1314893" cy="696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spcBef>
                <a:spcPts val="600"/>
              </a:spcBef>
              <a:defRPr sz="900">
                <a:solidFill>
                  <a:srgbClr val="000000">
                    <a:alpha val="50000"/>
                  </a:srgbClr>
                </a:solidFill>
                <a:latin typeface="Arial"/>
                <a:ea typeface="Arial"/>
                <a:cs typeface="Arial"/>
                <a:sym typeface="Arial"/>
              </a:defRPr>
            </a:lvl1pPr>
          </a:lstStyle>
          <a:p>
            <a:r>
              <a:t>Professioneel commitment</a:t>
            </a:r>
          </a:p>
        </p:txBody>
      </p:sp>
      <p:pic>
        <p:nvPicPr>
          <p:cNvPr id="237" name="ethics-icon_v3.png" descr="ethics-icon_v3.png"/>
          <p:cNvPicPr>
            <a:picLocks noChangeAspect="1"/>
          </p:cNvPicPr>
          <p:nvPr/>
        </p:nvPicPr>
        <p:blipFill>
          <a:blip r:embed="rId7">
            <a:extLst/>
          </a:blip>
          <a:stretch>
            <a:fillRect/>
          </a:stretch>
        </p:blipFill>
        <p:spPr>
          <a:xfrm>
            <a:off x="7226948" y="3191671"/>
            <a:ext cx="1006676" cy="1006678"/>
          </a:xfrm>
          <a:prstGeom prst="rect">
            <a:avLst/>
          </a:prstGeom>
          <a:ln w="12700">
            <a:miter lim="400000"/>
          </a:ln>
        </p:spPr>
      </p:pic>
      <p:sp>
        <p:nvSpPr>
          <p:cNvPr id="238" name="Verbinden Ingenieurs, industrie, academische wereld en overheid"/>
          <p:cNvSpPr txBox="1"/>
          <p:nvPr/>
        </p:nvSpPr>
        <p:spPr>
          <a:xfrm>
            <a:off x="7389676" y="4456326"/>
            <a:ext cx="684088" cy="59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E</a:t>
            </a:r>
          </a:p>
        </p:txBody>
      </p:sp>
      <p:sp>
        <p:nvSpPr>
          <p:cNvPr id="239" name="Verbinden Ingenieurs, industrie, academische wereld en overheid"/>
          <p:cNvSpPr txBox="1"/>
          <p:nvPr/>
        </p:nvSpPr>
        <p:spPr>
          <a:xfrm>
            <a:off x="2077621" y="4197960"/>
            <a:ext cx="1510846" cy="3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Competentie</a:t>
            </a:r>
          </a:p>
        </p:txBody>
      </p:sp>
      <p:sp>
        <p:nvSpPr>
          <p:cNvPr id="240" name="Verbinden Ingenieurs, industrie, academische wereld en overheid"/>
          <p:cNvSpPr txBox="1"/>
          <p:nvPr/>
        </p:nvSpPr>
        <p:spPr>
          <a:xfrm>
            <a:off x="3712300" y="4197960"/>
            <a:ext cx="1510845" cy="3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Competentie</a:t>
            </a:r>
          </a:p>
        </p:txBody>
      </p:sp>
      <p:sp>
        <p:nvSpPr>
          <p:cNvPr id="241" name="Verbinden Ingenieurs, industrie, academische wereld en overheid"/>
          <p:cNvSpPr txBox="1"/>
          <p:nvPr/>
        </p:nvSpPr>
        <p:spPr>
          <a:xfrm>
            <a:off x="5339234" y="4197960"/>
            <a:ext cx="1510845" cy="3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Competentie</a:t>
            </a:r>
          </a:p>
        </p:txBody>
      </p:sp>
      <p:sp>
        <p:nvSpPr>
          <p:cNvPr id="242" name="Verbinden Ingenieurs, industrie, academische wereld en overheid"/>
          <p:cNvSpPr txBox="1"/>
          <p:nvPr/>
        </p:nvSpPr>
        <p:spPr>
          <a:xfrm>
            <a:off x="6981669" y="4197960"/>
            <a:ext cx="1510845" cy="3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Competentie</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opd computer.jpg" descr="opd computer.jpg"/>
          <p:cNvPicPr>
            <a:picLocks noChangeAspect="1"/>
          </p:cNvPicPr>
          <p:nvPr/>
        </p:nvPicPr>
        <p:blipFill>
          <a:blip r:embed="rId2">
            <a:extLst/>
          </a:blip>
          <a:srcRect t="5967" b="5967"/>
          <a:stretch>
            <a:fillRect/>
          </a:stretch>
        </p:blipFill>
        <p:spPr>
          <a:xfrm>
            <a:off x="2264921" y="1527171"/>
            <a:ext cx="4792022" cy="3193889"/>
          </a:xfrm>
          <a:prstGeom prst="rect">
            <a:avLst/>
          </a:prstGeom>
          <a:ln w="12700">
            <a:miter lim="400000"/>
          </a:ln>
        </p:spPr>
      </p:pic>
      <p:sp>
        <p:nvSpPr>
          <p:cNvPr id="245" name="Professionele registratie"/>
          <p:cNvSpPr txBox="1">
            <a:spLocks noGrp="1"/>
          </p:cNvSpPr>
          <p:nvPr>
            <p:ph type="title"/>
          </p:nvPr>
        </p:nvSpPr>
        <p:spPr>
          <a:xfrm>
            <a:off x="457200" y="-24424"/>
            <a:ext cx="8229600" cy="1143004"/>
          </a:xfrm>
          <a:prstGeom prst="rect">
            <a:avLst/>
          </a:prstGeom>
        </p:spPr>
        <p:txBody>
          <a:bodyPr/>
          <a:lstStyle/>
          <a:p>
            <a:r>
              <a:t>Online Professional Development Tool</a:t>
            </a:r>
          </a:p>
        </p:txBody>
      </p:sp>
      <p:sp>
        <p:nvSpPr>
          <p:cNvPr id="246" name="Deelnemers kunnen hier direct mee aan de slag!"/>
          <p:cNvSpPr txBox="1"/>
          <p:nvPr/>
        </p:nvSpPr>
        <p:spPr>
          <a:xfrm>
            <a:off x="1079792" y="4910261"/>
            <a:ext cx="414370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Deelnemers kunnen hier direct mee aan de slag!</a:t>
            </a:r>
          </a:p>
        </p:txBody>
      </p:sp>
      <p:sp>
        <p:nvSpPr>
          <p:cNvPr id="247" name="KIVI ondersteund kandidaten in het proces en stelt desgewenst mentoren beschikbaar"/>
          <p:cNvSpPr txBox="1"/>
          <p:nvPr/>
        </p:nvSpPr>
        <p:spPr>
          <a:xfrm>
            <a:off x="983669" y="5751048"/>
            <a:ext cx="7354373"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KIVI ondersteund kandidaten in het proces en stelt desgewenst mentoren beschikbaar</a:t>
            </a:r>
          </a:p>
        </p:txBody>
      </p:sp>
      <p:sp>
        <p:nvSpPr>
          <p:cNvPr id="248" name="Het portfolio legt de basis voor het chartership traject"/>
          <p:cNvSpPr txBox="1"/>
          <p:nvPr/>
        </p:nvSpPr>
        <p:spPr>
          <a:xfrm>
            <a:off x="2340163" y="5334422"/>
            <a:ext cx="4641385"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Het portfolio legt de basis voor het chartership traject</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opd2.jpg" descr="opd2.jpg"/>
          <p:cNvPicPr>
            <a:picLocks noChangeAspect="1"/>
          </p:cNvPicPr>
          <p:nvPr/>
        </p:nvPicPr>
        <p:blipFill>
          <a:blip r:embed="rId2">
            <a:extLst/>
          </a:blip>
          <a:srcRect t="3537" b="3552"/>
          <a:stretch>
            <a:fillRect/>
          </a:stretch>
        </p:blipFill>
        <p:spPr>
          <a:xfrm>
            <a:off x="1484598" y="2703765"/>
            <a:ext cx="3159411" cy="1665289"/>
          </a:xfrm>
          <a:custGeom>
            <a:avLst/>
            <a:gdLst/>
            <a:ahLst/>
            <a:cxnLst>
              <a:cxn ang="0">
                <a:pos x="wd2" y="hd2"/>
              </a:cxn>
              <a:cxn ang="5400000">
                <a:pos x="wd2" y="hd2"/>
              </a:cxn>
              <a:cxn ang="10800000">
                <a:pos x="wd2" y="hd2"/>
              </a:cxn>
              <a:cxn ang="16200000">
                <a:pos x="wd2" y="hd2"/>
              </a:cxn>
            </a:cxnLst>
            <a:rect l="0" t="0" r="r" b="b"/>
            <a:pathLst>
              <a:path w="21600" h="21600" extrusionOk="0">
                <a:moveTo>
                  <a:pt x="1899" y="0"/>
                </a:moveTo>
                <a:cubicBezTo>
                  <a:pt x="850" y="0"/>
                  <a:pt x="0" y="1614"/>
                  <a:pt x="0" y="3603"/>
                </a:cubicBezTo>
                <a:lnTo>
                  <a:pt x="0" y="18007"/>
                </a:lnTo>
                <a:cubicBezTo>
                  <a:pt x="0" y="19995"/>
                  <a:pt x="850" y="21600"/>
                  <a:pt x="1899" y="21600"/>
                </a:cubicBezTo>
                <a:lnTo>
                  <a:pt x="19698" y="21600"/>
                </a:lnTo>
                <a:cubicBezTo>
                  <a:pt x="20743" y="21600"/>
                  <a:pt x="21600" y="19995"/>
                  <a:pt x="21600" y="18007"/>
                </a:cubicBezTo>
                <a:lnTo>
                  <a:pt x="21600" y="3603"/>
                </a:lnTo>
                <a:cubicBezTo>
                  <a:pt x="21600" y="1614"/>
                  <a:pt x="20743" y="0"/>
                  <a:pt x="19698" y="0"/>
                </a:cubicBezTo>
                <a:lnTo>
                  <a:pt x="1899" y="0"/>
                </a:lnTo>
                <a:close/>
              </a:path>
            </a:pathLst>
          </a:custGeom>
          <a:ln w="12700">
            <a:miter lim="400000"/>
          </a:ln>
        </p:spPr>
      </p:pic>
      <p:pic>
        <p:nvPicPr>
          <p:cNvPr id="251" name="opd8.jpg" descr="opd8.jpg"/>
          <p:cNvPicPr>
            <a:picLocks noChangeAspect="1"/>
          </p:cNvPicPr>
          <p:nvPr/>
        </p:nvPicPr>
        <p:blipFill>
          <a:blip r:embed="rId3">
            <a:extLst/>
          </a:blip>
          <a:srcRect t="3178" b="3183"/>
          <a:stretch>
            <a:fillRect/>
          </a:stretch>
        </p:blipFill>
        <p:spPr>
          <a:xfrm>
            <a:off x="5445733" y="4468967"/>
            <a:ext cx="3217796" cy="1696245"/>
          </a:xfrm>
          <a:custGeom>
            <a:avLst/>
            <a:gdLst/>
            <a:ahLst/>
            <a:cxnLst>
              <a:cxn ang="0">
                <a:pos x="wd2" y="hd2"/>
              </a:cxn>
              <a:cxn ang="5400000">
                <a:pos x="wd2" y="hd2"/>
              </a:cxn>
              <a:cxn ang="10800000">
                <a:pos x="wd2" y="hd2"/>
              </a:cxn>
              <a:cxn ang="16200000">
                <a:pos x="wd2" y="hd2"/>
              </a:cxn>
            </a:cxnLst>
            <a:rect l="0" t="0" r="r" b="b"/>
            <a:pathLst>
              <a:path w="21600" h="21600" extrusionOk="0">
                <a:moveTo>
                  <a:pt x="1899" y="0"/>
                </a:moveTo>
                <a:cubicBezTo>
                  <a:pt x="851" y="0"/>
                  <a:pt x="0" y="1615"/>
                  <a:pt x="0" y="3603"/>
                </a:cubicBezTo>
                <a:lnTo>
                  <a:pt x="0" y="17997"/>
                </a:lnTo>
                <a:cubicBezTo>
                  <a:pt x="0" y="19985"/>
                  <a:pt x="851" y="21600"/>
                  <a:pt x="1899" y="21600"/>
                </a:cubicBezTo>
                <a:lnTo>
                  <a:pt x="19693" y="21600"/>
                </a:lnTo>
                <a:cubicBezTo>
                  <a:pt x="20741" y="21600"/>
                  <a:pt x="21600" y="19985"/>
                  <a:pt x="21600" y="17997"/>
                </a:cubicBezTo>
                <a:lnTo>
                  <a:pt x="21600" y="3603"/>
                </a:lnTo>
                <a:cubicBezTo>
                  <a:pt x="21600" y="1615"/>
                  <a:pt x="20741" y="0"/>
                  <a:pt x="19693" y="0"/>
                </a:cubicBezTo>
                <a:lnTo>
                  <a:pt x="1899" y="0"/>
                </a:lnTo>
                <a:close/>
              </a:path>
            </a:pathLst>
          </a:custGeom>
          <a:ln w="12700">
            <a:miter lim="400000"/>
          </a:ln>
        </p:spPr>
      </p:pic>
      <p:sp>
        <p:nvSpPr>
          <p:cNvPr id="252" name="Online Professional Development Tool"/>
          <p:cNvSpPr txBox="1">
            <a:spLocks noGrp="1"/>
          </p:cNvSpPr>
          <p:nvPr>
            <p:ph type="title"/>
          </p:nvPr>
        </p:nvSpPr>
        <p:spPr>
          <a:xfrm>
            <a:off x="457200" y="-24424"/>
            <a:ext cx="8229600" cy="1143004"/>
          </a:xfrm>
          <a:prstGeom prst="rect">
            <a:avLst/>
          </a:prstGeom>
        </p:spPr>
        <p:txBody>
          <a:bodyPr/>
          <a:lstStyle/>
          <a:p>
            <a:r>
              <a:t>Online Professional Development Tool</a:t>
            </a:r>
          </a:p>
        </p:txBody>
      </p:sp>
      <p:pic>
        <p:nvPicPr>
          <p:cNvPr id="253" name="opd1.jpg" descr="opd1.jpg"/>
          <p:cNvPicPr>
            <a:picLocks noChangeAspect="1"/>
          </p:cNvPicPr>
          <p:nvPr/>
        </p:nvPicPr>
        <p:blipFill>
          <a:blip r:embed="rId4">
            <a:extLst/>
          </a:blip>
          <a:srcRect t="3398" r="3" b="3383"/>
          <a:stretch>
            <a:fillRect/>
          </a:stretch>
        </p:blipFill>
        <p:spPr>
          <a:xfrm>
            <a:off x="4120953" y="1009679"/>
            <a:ext cx="3043238" cy="1604566"/>
          </a:xfrm>
          <a:custGeom>
            <a:avLst/>
            <a:gdLst/>
            <a:ahLst/>
            <a:cxnLst>
              <a:cxn ang="0">
                <a:pos x="wd2" y="hd2"/>
              </a:cxn>
              <a:cxn ang="5400000">
                <a:pos x="wd2" y="hd2"/>
              </a:cxn>
              <a:cxn ang="10800000">
                <a:pos x="wd2" y="hd2"/>
              </a:cxn>
              <a:cxn ang="16200000">
                <a:pos x="wd2" y="hd2"/>
              </a:cxn>
            </a:cxnLst>
            <a:rect l="0" t="0" r="r" b="b"/>
            <a:pathLst>
              <a:path w="21600" h="21600" extrusionOk="0">
                <a:moveTo>
                  <a:pt x="1896" y="0"/>
                </a:moveTo>
                <a:cubicBezTo>
                  <a:pt x="852" y="0"/>
                  <a:pt x="0" y="1613"/>
                  <a:pt x="0" y="3601"/>
                </a:cubicBezTo>
                <a:lnTo>
                  <a:pt x="0" y="17994"/>
                </a:lnTo>
                <a:cubicBezTo>
                  <a:pt x="0" y="19982"/>
                  <a:pt x="852" y="21600"/>
                  <a:pt x="1896" y="21600"/>
                </a:cubicBezTo>
                <a:lnTo>
                  <a:pt x="19701" y="21600"/>
                </a:lnTo>
                <a:cubicBezTo>
                  <a:pt x="20745" y="21600"/>
                  <a:pt x="21600" y="19982"/>
                  <a:pt x="21600" y="17994"/>
                </a:cubicBezTo>
                <a:lnTo>
                  <a:pt x="21600" y="3601"/>
                </a:lnTo>
                <a:cubicBezTo>
                  <a:pt x="21600" y="1613"/>
                  <a:pt x="20745" y="0"/>
                  <a:pt x="19701" y="0"/>
                </a:cubicBezTo>
                <a:lnTo>
                  <a:pt x="1896" y="0"/>
                </a:lnTo>
                <a:close/>
              </a:path>
            </a:pathLst>
          </a:custGeom>
          <a:ln w="12700">
            <a:miter lim="400000"/>
          </a:ln>
        </p:spPr>
      </p:pic>
      <p:pic>
        <p:nvPicPr>
          <p:cNvPr id="254" name="opd5.jpg" descr="opd5.jpg"/>
          <p:cNvPicPr>
            <a:picLocks noChangeAspect="1"/>
          </p:cNvPicPr>
          <p:nvPr/>
        </p:nvPicPr>
        <p:blipFill>
          <a:blip r:embed="rId5">
            <a:extLst/>
          </a:blip>
          <a:srcRect t="3243" b="3244"/>
          <a:stretch>
            <a:fillRect/>
          </a:stretch>
        </p:blipFill>
        <p:spPr>
          <a:xfrm>
            <a:off x="4762803" y="2686247"/>
            <a:ext cx="3193574" cy="1683544"/>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0" y="21600"/>
                </a:lnTo>
                <a:cubicBezTo>
                  <a:pt x="20748" y="21600"/>
                  <a:pt x="21600" y="19989"/>
                  <a:pt x="21600" y="18000"/>
                </a:cubicBezTo>
                <a:lnTo>
                  <a:pt x="21600" y="3600"/>
                </a:lnTo>
                <a:cubicBezTo>
                  <a:pt x="21600" y="1611"/>
                  <a:pt x="20748" y="0"/>
                  <a:pt x="19700" y="0"/>
                </a:cubicBezTo>
                <a:lnTo>
                  <a:pt x="1898" y="0"/>
                </a:lnTo>
                <a:close/>
              </a:path>
            </a:pathLst>
          </a:custGeom>
          <a:ln w="12700">
            <a:miter lim="400000"/>
          </a:ln>
        </p:spPr>
      </p:pic>
      <p:pic>
        <p:nvPicPr>
          <p:cNvPr id="255" name="opd4.jpg" descr="opd4.jpg"/>
          <p:cNvPicPr>
            <a:picLocks noChangeAspect="1"/>
          </p:cNvPicPr>
          <p:nvPr/>
        </p:nvPicPr>
        <p:blipFill>
          <a:blip r:embed="rId6">
            <a:extLst/>
          </a:blip>
          <a:srcRect t="3028" b="3032"/>
          <a:stretch>
            <a:fillRect/>
          </a:stretch>
        </p:blipFill>
        <p:spPr>
          <a:xfrm>
            <a:off x="906253" y="980727"/>
            <a:ext cx="3098782" cy="1633539"/>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6"/>
                  <a:pt x="0" y="3605"/>
                </a:cubicBezTo>
                <a:lnTo>
                  <a:pt x="0" y="18005"/>
                </a:lnTo>
                <a:cubicBezTo>
                  <a:pt x="0" y="19993"/>
                  <a:pt x="850" y="21600"/>
                  <a:pt x="1898" y="21600"/>
                </a:cubicBezTo>
                <a:lnTo>
                  <a:pt x="19702" y="21600"/>
                </a:lnTo>
                <a:cubicBezTo>
                  <a:pt x="20750" y="21600"/>
                  <a:pt x="21600" y="19993"/>
                  <a:pt x="21600" y="18005"/>
                </a:cubicBezTo>
                <a:lnTo>
                  <a:pt x="21600" y="3605"/>
                </a:lnTo>
                <a:cubicBezTo>
                  <a:pt x="21600" y="1616"/>
                  <a:pt x="20750" y="0"/>
                  <a:pt x="19702" y="0"/>
                </a:cubicBezTo>
                <a:lnTo>
                  <a:pt x="1898" y="0"/>
                </a:lnTo>
                <a:close/>
              </a:path>
            </a:pathLst>
          </a:custGeom>
          <a:ln w="12700">
            <a:miter lim="400000"/>
          </a:ln>
        </p:spPr>
      </p:pic>
      <p:pic>
        <p:nvPicPr>
          <p:cNvPr id="256" name="opd6.jpg" descr="opd6.jpg"/>
          <p:cNvPicPr>
            <a:picLocks noChangeAspect="1"/>
          </p:cNvPicPr>
          <p:nvPr/>
        </p:nvPicPr>
        <p:blipFill>
          <a:blip r:embed="rId7">
            <a:extLst/>
          </a:blip>
          <a:srcRect t="2141" r="8" b="2145"/>
          <a:stretch>
            <a:fillRect/>
          </a:stretch>
        </p:blipFill>
        <p:spPr>
          <a:xfrm>
            <a:off x="2123727" y="4451225"/>
            <a:ext cx="3217467" cy="1696245"/>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cubicBezTo>
                  <a:pt x="852" y="0"/>
                  <a:pt x="0" y="1615"/>
                  <a:pt x="0" y="3603"/>
                </a:cubicBezTo>
                <a:lnTo>
                  <a:pt x="0" y="17997"/>
                </a:lnTo>
                <a:cubicBezTo>
                  <a:pt x="0" y="19985"/>
                  <a:pt x="852" y="21600"/>
                  <a:pt x="1900" y="21600"/>
                </a:cubicBezTo>
                <a:lnTo>
                  <a:pt x="19706" y="21600"/>
                </a:lnTo>
                <a:cubicBezTo>
                  <a:pt x="20754" y="21600"/>
                  <a:pt x="21600" y="19985"/>
                  <a:pt x="21600" y="17997"/>
                </a:cubicBezTo>
                <a:lnTo>
                  <a:pt x="21600" y="3603"/>
                </a:lnTo>
                <a:cubicBezTo>
                  <a:pt x="21600" y="1615"/>
                  <a:pt x="20754" y="0"/>
                  <a:pt x="19706" y="0"/>
                </a:cubicBezTo>
                <a:lnTo>
                  <a:pt x="1900" y="0"/>
                </a:lnTo>
                <a:close/>
              </a:path>
            </a:pathLst>
          </a:cu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P20A.jpg" descr="PP20A.jpg"/>
          <p:cNvPicPr>
            <a:picLocks noChangeAspect="1"/>
          </p:cNvPicPr>
          <p:nvPr/>
        </p:nvPicPr>
        <p:blipFill>
          <a:blip r:embed="rId2">
            <a:extLst/>
          </a:blip>
          <a:srcRect l="21" r="18287" b="16516"/>
          <a:stretch>
            <a:fillRect/>
          </a:stretch>
        </p:blipFill>
        <p:spPr>
          <a:xfrm>
            <a:off x="0" y="778932"/>
            <a:ext cx="9144000" cy="6079068"/>
          </a:xfrm>
          <a:prstGeom prst="rect">
            <a:avLst/>
          </a:prstGeom>
          <a:ln w="12700">
            <a:miter lim="400000"/>
          </a:ln>
        </p:spPr>
      </p:pic>
      <p:sp>
        <p:nvSpPr>
          <p:cNvPr id="259" name="Join KIVI"/>
          <p:cNvSpPr txBox="1">
            <a:spLocks noGrp="1"/>
          </p:cNvSpPr>
          <p:nvPr>
            <p:ph type="title"/>
          </p:nvPr>
        </p:nvSpPr>
        <p:spPr>
          <a:xfrm>
            <a:off x="457200" y="-24424"/>
            <a:ext cx="8229600" cy="1143004"/>
          </a:xfrm>
          <a:prstGeom prst="rect">
            <a:avLst/>
          </a:prstGeom>
        </p:spPr>
        <p:txBody>
          <a:bodyPr/>
          <a:lstStyle/>
          <a:p>
            <a:r>
              <a:t>Join KIVI</a:t>
            </a:r>
          </a:p>
        </p:txBody>
      </p:sp>
      <p:sp>
        <p:nvSpPr>
          <p:cNvPr id="260" name="Als KIVI willen we dat je de ruimte krijgt voor je vak en je loopbaan. Daarom bieden we je een ruim pakket aan dat het bijhouden van vakinformatie en nieuwtjes een stuk eenvoudiger maakt. Tegelijk kun je op KIVI rekenen voor persoonlijke coaching en loop"/>
          <p:cNvSpPr txBox="1">
            <a:spLocks noGrp="1"/>
          </p:cNvSpPr>
          <p:nvPr>
            <p:ph type="body" sz="quarter" idx="4294967295"/>
          </p:nvPr>
        </p:nvSpPr>
        <p:spPr>
          <a:xfrm>
            <a:off x="4473552" y="1251287"/>
            <a:ext cx="3928952" cy="2567179"/>
          </a:xfrm>
          <a:prstGeom prst="rect">
            <a:avLst/>
          </a:prstGeom>
          <a:solidFill>
            <a:srgbClr val="FFFFFF">
              <a:alpha val="55903"/>
            </a:srgbClr>
          </a:solidFill>
        </p:spPr>
        <p:txBody>
          <a:bodyPr/>
          <a:lstStyle>
            <a:lvl1pPr marL="0" indent="0">
              <a:lnSpc>
                <a:spcPct val="81000"/>
              </a:lnSpc>
              <a:spcBef>
                <a:spcPts val="600"/>
              </a:spcBef>
              <a:buSzTx/>
              <a:buNone/>
              <a:defRPr sz="1800">
                <a:solidFill>
                  <a:srgbClr val="000000"/>
                </a:solidFill>
              </a:defRPr>
            </a:lvl1pPr>
          </a:lstStyle>
          <a:p>
            <a:r>
              <a:t>Bij KIVI willen we dat je de ruimte krijgt voor je vak en je loopbaan. Daarom bieden we je een ruim pakket aan dat het bijhouden van vakinformatie en nieuwtjes een stuk eenvoudiger maakt. Tegelijk kun je op KIVI rekenen voor persoonlijke coaching en loopbaanondersteuning en bieden we je de kans om bij te dragen aan technisch maatschappelijke/politieke thema’s.</a:t>
            </a:r>
          </a:p>
        </p:txBody>
      </p:sp>
      <p:pic>
        <p:nvPicPr>
          <p:cNvPr id="261" name="Picture 2" descr="Picture 2"/>
          <p:cNvPicPr>
            <a:picLocks noChangeAspect="1"/>
          </p:cNvPicPr>
          <p:nvPr/>
        </p:nvPicPr>
        <p:blipFill>
          <a:blip r:embed="rId3">
            <a:extLst/>
          </a:blip>
          <a:stretch>
            <a:fillRect/>
          </a:stretch>
        </p:blipFill>
        <p:spPr>
          <a:xfrm>
            <a:off x="5583890" y="4869160"/>
            <a:ext cx="1652406" cy="1652408"/>
          </a:xfrm>
          <a:prstGeom prst="rect">
            <a:avLst/>
          </a:prstGeom>
          <a:ln w="12700">
            <a:miter lim="400000"/>
          </a:ln>
        </p:spPr>
      </p:pic>
      <p:sp>
        <p:nvSpPr>
          <p:cNvPr id="262" name="Rechthoek 1"/>
          <p:cNvSpPr txBox="1"/>
          <p:nvPr/>
        </p:nvSpPr>
        <p:spPr>
          <a:xfrm>
            <a:off x="4041655" y="6381327"/>
            <a:ext cx="5165146" cy="271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a:solidFill>
                  <a:srgbClr val="526980"/>
                </a:solidFill>
                <a:latin typeface="Helvetica Neue LT Pro 95 Black"/>
                <a:ea typeface="Helvetica Neue LT Pro 95 Black"/>
                <a:cs typeface="Helvetica Neue LT Pro 95 Black"/>
                <a:sym typeface="Helvetica Neue LT Pro 95 Black"/>
              </a:defRPr>
            </a:pPr>
            <a:r>
              <a:t>Kijk op </a:t>
            </a:r>
            <a:r>
              <a:rPr u="sng">
                <a:solidFill>
                  <a:srgbClr val="0000FF"/>
                </a:solidFill>
                <a:uFill>
                  <a:solidFill>
                    <a:srgbClr val="0000FF"/>
                  </a:solidFill>
                </a:uFill>
                <a:hlinkClick r:id="rId4"/>
              </a:rPr>
              <a:t>www.kivi.nl</a:t>
            </a:r>
            <a:r>
              <a:t> of stuur een mail naar </a:t>
            </a:r>
            <a:r>
              <a:rPr u="sng">
                <a:solidFill>
                  <a:srgbClr val="0000FF"/>
                </a:solidFill>
                <a:uFill>
                  <a:solidFill>
                    <a:srgbClr val="0000FF"/>
                  </a:solidFill>
                </a:uFill>
                <a:hlinkClick r:id="rId5"/>
              </a:rPr>
              <a:t>info@kivi.nl</a:t>
            </a:r>
          </a:p>
        </p:txBody>
      </p:sp>
      <p:sp>
        <p:nvSpPr>
          <p:cNvPr id="263" name="Rectangle 2"/>
          <p:cNvSpPr txBox="1"/>
          <p:nvPr/>
        </p:nvSpPr>
        <p:spPr>
          <a:xfrm>
            <a:off x="5652706" y="4674622"/>
            <a:ext cx="1473912"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600" b="1">
                <a:solidFill>
                  <a:srgbClr val="002F5F"/>
                </a:solidFill>
                <a:latin typeface="HelveticaNeueLTPro-Blk"/>
                <a:ea typeface="HelveticaNeueLTPro-Blk"/>
                <a:cs typeface="HelveticaNeueLTPro-Blk"/>
                <a:sym typeface="HelveticaNeueLTPro-Blk"/>
              </a:defRPr>
            </a:lvl1pPr>
          </a:lstStyle>
          <a:p>
            <a:r>
              <a:t>Word KIVI-lid</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an you imagine a world without engineers?"/>
          <p:cNvSpPr txBox="1">
            <a:spLocks noGrp="1"/>
          </p:cNvSpPr>
          <p:nvPr>
            <p:ph type="title"/>
          </p:nvPr>
        </p:nvSpPr>
        <p:spPr>
          <a:xfrm>
            <a:off x="457200" y="-24424"/>
            <a:ext cx="8229600" cy="1143004"/>
          </a:xfrm>
          <a:prstGeom prst="rect">
            <a:avLst/>
          </a:prstGeom>
        </p:spPr>
        <p:txBody>
          <a:bodyPr/>
          <a:lstStyle/>
          <a:p>
            <a:r>
              <a:t>Can you imagine a world without engineers?</a:t>
            </a:r>
          </a:p>
        </p:txBody>
      </p:sp>
      <p:pic>
        <p:nvPicPr>
          <p:cNvPr id="42" name="PP2.jpg" descr="PP2.jpg"/>
          <p:cNvPicPr>
            <a:picLocks noChangeAspect="1"/>
          </p:cNvPicPr>
          <p:nvPr/>
        </p:nvPicPr>
        <p:blipFill>
          <a:blip r:embed="rId2">
            <a:extLst/>
          </a:blip>
          <a:srcRect r="1" b="4454"/>
          <a:stretch>
            <a:fillRect/>
          </a:stretch>
        </p:blipFill>
        <p:spPr>
          <a:xfrm>
            <a:off x="-540081" y="1079493"/>
            <a:ext cx="9499601" cy="5008166"/>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er KIVI"/>
          <p:cNvSpPr txBox="1">
            <a:spLocks noGrp="1"/>
          </p:cNvSpPr>
          <p:nvPr>
            <p:ph type="title"/>
          </p:nvPr>
        </p:nvSpPr>
        <p:spPr>
          <a:xfrm>
            <a:off x="457200" y="-24424"/>
            <a:ext cx="8229600" cy="1143004"/>
          </a:xfrm>
          <a:prstGeom prst="rect">
            <a:avLst/>
          </a:prstGeom>
        </p:spPr>
        <p:txBody>
          <a:bodyPr/>
          <a:lstStyle/>
          <a:p>
            <a:r>
              <a:t>Over KIVI</a:t>
            </a:r>
          </a:p>
        </p:txBody>
      </p:sp>
      <p:pic>
        <p:nvPicPr>
          <p:cNvPr id="45" name="Afbeelding" descr="Afbeelding"/>
          <p:cNvPicPr>
            <a:picLocks noChangeAspect="1"/>
          </p:cNvPicPr>
          <p:nvPr/>
        </p:nvPicPr>
        <p:blipFill>
          <a:blip r:embed="rId2">
            <a:extLst/>
          </a:blip>
          <a:stretch>
            <a:fillRect/>
          </a:stretch>
        </p:blipFill>
        <p:spPr>
          <a:xfrm>
            <a:off x="289271" y="2659464"/>
            <a:ext cx="2337743" cy="2251601"/>
          </a:xfrm>
          <a:prstGeom prst="rect">
            <a:avLst/>
          </a:prstGeom>
          <a:ln w="12700">
            <a:miter lim="400000"/>
          </a:ln>
        </p:spPr>
      </p:pic>
      <p:sp>
        <p:nvSpPr>
          <p:cNvPr id="46" name="Het Koninklijk Instituut Van Ingenieurs (KIVI)  is de Beroepsvereniging voor ingenieurs  in Nederland…"/>
          <p:cNvSpPr txBox="1"/>
          <p:nvPr/>
        </p:nvSpPr>
        <p:spPr>
          <a:xfrm>
            <a:off x="2990592" y="1362586"/>
            <a:ext cx="5897695" cy="2181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120000"/>
              </a:lnSpc>
              <a:spcBef>
                <a:spcPts val="500"/>
              </a:spcBef>
              <a:defRPr sz="1900">
                <a:solidFill>
                  <a:srgbClr val="002F5F"/>
                </a:solidFill>
                <a:latin typeface="Arial"/>
                <a:ea typeface="Arial"/>
                <a:cs typeface="Arial"/>
                <a:sym typeface="Arial"/>
              </a:defRPr>
            </a:pPr>
            <a:r>
              <a:t>Het Koninklijk Instituut Van Ingenieurs (KIVI) is de beroepsvereniging voor ingenieurs in Nederland. Binnen KIVI zijn </a:t>
            </a:r>
            <a:r>
              <a:rPr b="1"/>
              <a:t>alle ingenieursdisciplines </a:t>
            </a:r>
            <a:r>
              <a:t>en</a:t>
            </a:r>
            <a:r>
              <a:rPr b="1"/>
              <a:t> </a:t>
            </a:r>
            <a:r>
              <a:t>ingenieurs in </a:t>
            </a:r>
            <a:r>
              <a:rPr b="1"/>
              <a:t>alle stadia van hun loopbaan </a:t>
            </a:r>
            <a:r>
              <a:t>vertegenwoordigd.</a:t>
            </a:r>
          </a:p>
        </p:txBody>
      </p:sp>
      <p:pic>
        <p:nvPicPr>
          <p:cNvPr id="47" name="Afbeelding" descr="Afbeelding"/>
          <p:cNvPicPr>
            <a:picLocks noChangeAspect="1"/>
          </p:cNvPicPr>
          <p:nvPr/>
        </p:nvPicPr>
        <p:blipFill>
          <a:blip r:embed="rId3">
            <a:extLst/>
          </a:blip>
          <a:stretch>
            <a:fillRect/>
          </a:stretch>
        </p:blipFill>
        <p:spPr>
          <a:xfrm>
            <a:off x="355706" y="1410676"/>
            <a:ext cx="2753749" cy="1087541"/>
          </a:xfrm>
          <a:prstGeom prst="rect">
            <a:avLst/>
          </a:prstGeom>
          <a:ln w="12700">
            <a:miter lim="400000"/>
          </a:ln>
        </p:spPr>
      </p:pic>
      <p:pic>
        <p:nvPicPr>
          <p:cNvPr id="48" name="Picture 2" descr="Picture 2"/>
          <p:cNvPicPr>
            <a:picLocks noChangeAspect="1"/>
          </p:cNvPicPr>
          <p:nvPr/>
        </p:nvPicPr>
        <p:blipFill>
          <a:blip r:embed="rId4">
            <a:extLst/>
          </a:blip>
          <a:srcRect b="7"/>
          <a:stretch>
            <a:fillRect/>
          </a:stretch>
        </p:blipFill>
        <p:spPr>
          <a:xfrm>
            <a:off x="3063037" y="3451003"/>
            <a:ext cx="3806726" cy="2537619"/>
          </a:xfrm>
          <a:custGeom>
            <a:avLst/>
            <a:gdLst/>
            <a:ahLst/>
            <a:cxnLst>
              <a:cxn ang="0">
                <a:pos x="wd2" y="hd2"/>
              </a:cxn>
              <a:cxn ang="5400000">
                <a:pos x="wd2" y="hd2"/>
              </a:cxn>
              <a:cxn ang="10800000">
                <a:pos x="wd2" y="hd2"/>
              </a:cxn>
              <a:cxn ang="16200000">
                <a:pos x="wd2" y="hd2"/>
              </a:cxn>
            </a:cxnLst>
            <a:rect l="0" t="0" r="r" b="b"/>
            <a:pathLst>
              <a:path w="21600" h="21600" extrusionOk="0">
                <a:moveTo>
                  <a:pt x="2401" y="0"/>
                </a:moveTo>
                <a:cubicBezTo>
                  <a:pt x="1075" y="0"/>
                  <a:pt x="0" y="1613"/>
                  <a:pt x="0" y="3601"/>
                </a:cubicBezTo>
                <a:lnTo>
                  <a:pt x="0" y="18002"/>
                </a:lnTo>
                <a:cubicBezTo>
                  <a:pt x="0" y="19991"/>
                  <a:pt x="1075" y="21600"/>
                  <a:pt x="2401" y="21600"/>
                </a:cubicBezTo>
                <a:lnTo>
                  <a:pt x="19199" y="21600"/>
                </a:lnTo>
                <a:cubicBezTo>
                  <a:pt x="20525" y="21600"/>
                  <a:pt x="21600" y="19991"/>
                  <a:pt x="21600" y="18002"/>
                </a:cubicBezTo>
                <a:lnTo>
                  <a:pt x="21600" y="3601"/>
                </a:lnTo>
                <a:cubicBezTo>
                  <a:pt x="21600" y="1613"/>
                  <a:pt x="20525" y="0"/>
                  <a:pt x="19199" y="0"/>
                </a:cubicBezTo>
                <a:lnTo>
                  <a:pt x="2401" y="0"/>
                </a:lnTo>
                <a:close/>
              </a:path>
            </a:pathLst>
          </a:custGeom>
          <a:ln w="12700">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nze missie"/>
          <p:cNvSpPr txBox="1">
            <a:spLocks noGrp="1"/>
          </p:cNvSpPr>
          <p:nvPr>
            <p:ph type="title"/>
          </p:nvPr>
        </p:nvSpPr>
        <p:spPr>
          <a:xfrm>
            <a:off x="457200" y="-24424"/>
            <a:ext cx="8229600" cy="1143004"/>
          </a:xfrm>
          <a:prstGeom prst="rect">
            <a:avLst/>
          </a:prstGeom>
        </p:spPr>
        <p:txBody>
          <a:bodyPr/>
          <a:lstStyle/>
          <a:p>
            <a:r>
              <a:t>Onze missie</a:t>
            </a:r>
          </a:p>
        </p:txBody>
      </p:sp>
      <p:pic>
        <p:nvPicPr>
          <p:cNvPr id="51" name="PP4.jpg" descr="PP4.jpg"/>
          <p:cNvPicPr>
            <a:picLocks noChangeAspect="1"/>
          </p:cNvPicPr>
          <p:nvPr/>
        </p:nvPicPr>
        <p:blipFill>
          <a:blip r:embed="rId2">
            <a:extLst/>
          </a:blip>
          <a:srcRect l="372" r="371"/>
          <a:stretch>
            <a:fillRect/>
          </a:stretch>
        </p:blipFill>
        <p:spPr>
          <a:xfrm>
            <a:off x="6344823" y="554382"/>
            <a:ext cx="2394140" cy="1799885"/>
          </a:xfrm>
          <a:prstGeom prst="rect">
            <a:avLst/>
          </a:prstGeom>
          <a:ln w="12700">
            <a:miter lim="400000"/>
          </a:ln>
        </p:spPr>
      </p:pic>
      <p:sp>
        <p:nvSpPr>
          <p:cNvPr id="52" name="Kennis van ingenieurs inzetten ten dienste van maatschappelijke vraagstukken"/>
          <p:cNvSpPr txBox="1"/>
          <p:nvPr/>
        </p:nvSpPr>
        <p:spPr>
          <a:xfrm>
            <a:off x="699049" y="3948200"/>
            <a:ext cx="672237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Kennis van ingenieurs inzetten ten dienste van maatschappelijke vraagstukken</a:t>
            </a:r>
          </a:p>
        </p:txBody>
      </p:sp>
      <p:sp>
        <p:nvSpPr>
          <p:cNvPr id="53" name="Verbindingen met onderzoek, onderwijs, de samenleving en elkaar"/>
          <p:cNvSpPr txBox="1"/>
          <p:nvPr/>
        </p:nvSpPr>
        <p:spPr>
          <a:xfrm>
            <a:off x="698087" y="3015226"/>
            <a:ext cx="5629010"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Verbindingen met onderzoek, onderwijs, de samenleving en elkaar</a:t>
            </a:r>
          </a:p>
        </p:txBody>
      </p:sp>
      <p:sp>
        <p:nvSpPr>
          <p:cNvPr id="54" name="Ondersteunen van ingenieurs in hun beroepsuitoefening"/>
          <p:cNvSpPr txBox="1"/>
          <p:nvPr/>
        </p:nvSpPr>
        <p:spPr>
          <a:xfrm>
            <a:off x="692427" y="2012118"/>
            <a:ext cx="4769080"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Ondersteunen van ingenieurs in hun beroepsuitoefening</a:t>
            </a:r>
          </a:p>
        </p:txBody>
      </p:sp>
      <p:sp>
        <p:nvSpPr>
          <p:cNvPr id="55" name="onderwijs, de overheid en buitenlandse partners"/>
          <p:cNvSpPr txBox="1"/>
          <p:nvPr/>
        </p:nvSpPr>
        <p:spPr>
          <a:xfrm>
            <a:off x="1528166" y="5225255"/>
            <a:ext cx="4128301"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onderwijs, de overheid en buitenlandse partners</a:t>
            </a:r>
          </a:p>
        </p:txBody>
      </p:sp>
      <p:sp>
        <p:nvSpPr>
          <p:cNvPr id="56" name="Samenwerking met bedrijfsleven, kennisinstellingen, het hoger"/>
          <p:cNvSpPr txBox="1"/>
          <p:nvPr/>
        </p:nvSpPr>
        <p:spPr>
          <a:xfrm>
            <a:off x="733089" y="4862381"/>
            <a:ext cx="5352487"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Samenwerking met bedrijfsleven, kennisinstellingen, het hoger</a:t>
            </a:r>
          </a:p>
        </p:txBody>
      </p:sp>
      <p:sp>
        <p:nvSpPr>
          <p:cNvPr id="57" name="Erkenning ingenieurswerk"/>
          <p:cNvSpPr txBox="1"/>
          <p:nvPr/>
        </p:nvSpPr>
        <p:spPr>
          <a:xfrm>
            <a:off x="917252" y="2526371"/>
            <a:ext cx="2283279"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Erkenning ingenieurswerk</a:t>
            </a:r>
          </a:p>
        </p:txBody>
      </p:sp>
      <p:sp>
        <p:nvSpPr>
          <p:cNvPr id="58" name="Kwaliteit van onderwijs en onderzoek waarborgen"/>
          <p:cNvSpPr txBox="1"/>
          <p:nvPr/>
        </p:nvSpPr>
        <p:spPr>
          <a:xfrm>
            <a:off x="908686" y="3475363"/>
            <a:ext cx="4285760"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Kwaliteit van onderwijs en onderzoek waarborgen</a:t>
            </a:r>
          </a:p>
        </p:txBody>
      </p:sp>
      <p:sp>
        <p:nvSpPr>
          <p:cNvPr id="59" name="Impact van technologie op de samenleving zichtbaar maken"/>
          <p:cNvSpPr txBox="1"/>
          <p:nvPr/>
        </p:nvSpPr>
        <p:spPr>
          <a:xfrm>
            <a:off x="960992" y="4424355"/>
            <a:ext cx="5103200"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Impact van technologie op de samenleving zichtbaar maken</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nze meerwaarde"/>
          <p:cNvSpPr txBox="1">
            <a:spLocks noGrp="1"/>
          </p:cNvSpPr>
          <p:nvPr>
            <p:ph type="title"/>
          </p:nvPr>
        </p:nvSpPr>
        <p:spPr>
          <a:xfrm>
            <a:off x="457200" y="-24424"/>
            <a:ext cx="8229600" cy="1143004"/>
          </a:xfrm>
          <a:prstGeom prst="rect">
            <a:avLst/>
          </a:prstGeom>
        </p:spPr>
        <p:txBody>
          <a:bodyPr/>
          <a:lstStyle/>
          <a:p>
            <a:r>
              <a:t>Onze meerwaarde</a:t>
            </a:r>
          </a:p>
        </p:txBody>
      </p:sp>
      <p:pic>
        <p:nvPicPr>
          <p:cNvPr id="62" name="PP5.jpg" descr="PP5.jpg"/>
          <p:cNvPicPr>
            <a:picLocks noChangeAspect="1"/>
          </p:cNvPicPr>
          <p:nvPr/>
        </p:nvPicPr>
        <p:blipFill>
          <a:blip r:embed="rId2">
            <a:extLst/>
          </a:blip>
          <a:srcRect l="8" r="10"/>
          <a:stretch>
            <a:fillRect/>
          </a:stretch>
        </p:blipFill>
        <p:spPr>
          <a:xfrm>
            <a:off x="-494153" y="1025913"/>
            <a:ext cx="9499601" cy="5008052"/>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63" name="Ingenieurs zowel"/>
          <p:cNvSpPr txBox="1"/>
          <p:nvPr/>
        </p:nvSpPr>
        <p:spPr>
          <a:xfrm>
            <a:off x="1238587" y="2113422"/>
            <a:ext cx="1516143"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Ingenieurs zowel</a:t>
            </a:r>
          </a:p>
        </p:txBody>
      </p:sp>
      <p:sp>
        <p:nvSpPr>
          <p:cNvPr id="64" name="vakinhoudelijk als"/>
          <p:cNvSpPr txBox="1"/>
          <p:nvPr/>
        </p:nvSpPr>
        <p:spPr>
          <a:xfrm>
            <a:off x="801434" y="2461116"/>
            <a:ext cx="1611394"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vakinhoudelijk als</a:t>
            </a:r>
          </a:p>
        </p:txBody>
      </p:sp>
      <p:sp>
        <p:nvSpPr>
          <p:cNvPr id="65" name="persoonlijk ontwikkelen"/>
          <p:cNvSpPr txBox="1"/>
          <p:nvPr/>
        </p:nvSpPr>
        <p:spPr>
          <a:xfrm>
            <a:off x="946177" y="2800406"/>
            <a:ext cx="2100963"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persoonlijk ontwikkelen</a:t>
            </a:r>
          </a:p>
        </p:txBody>
      </p:sp>
      <p:sp>
        <p:nvSpPr>
          <p:cNvPr id="66" name="Ontwikkelen en erkenning"/>
          <p:cNvSpPr txBox="1"/>
          <p:nvPr/>
        </p:nvSpPr>
        <p:spPr>
          <a:xfrm>
            <a:off x="5114133" y="2783169"/>
            <a:ext cx="2283501"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Ontwikkelen en erkenning</a:t>
            </a:r>
          </a:p>
        </p:txBody>
      </p:sp>
      <p:sp>
        <p:nvSpPr>
          <p:cNvPr id="67" name="van het ingenieursvak"/>
          <p:cNvSpPr txBox="1"/>
          <p:nvPr/>
        </p:nvSpPr>
        <p:spPr>
          <a:xfrm>
            <a:off x="4775396" y="3121586"/>
            <a:ext cx="1945438"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van het ingenieursvak</a:t>
            </a:r>
          </a:p>
        </p:txBody>
      </p:sp>
      <p:sp>
        <p:nvSpPr>
          <p:cNvPr id="68" name="Bedrijven ondersteunen"/>
          <p:cNvSpPr txBox="1"/>
          <p:nvPr/>
        </p:nvSpPr>
        <p:spPr>
          <a:xfrm>
            <a:off x="5066431" y="4415797"/>
            <a:ext cx="2085411"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Bedrijven ondersteunen</a:t>
            </a:r>
          </a:p>
        </p:txBody>
      </p:sp>
      <p:sp>
        <p:nvSpPr>
          <p:cNvPr id="69" name="in de ontwikkeling"/>
          <p:cNvSpPr txBox="1"/>
          <p:nvPr/>
        </p:nvSpPr>
        <p:spPr>
          <a:xfrm>
            <a:off x="4873790" y="4762806"/>
            <a:ext cx="1631560"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in de ontwikkeling</a:t>
            </a:r>
          </a:p>
        </p:txBody>
      </p:sp>
      <p:sp>
        <p:nvSpPr>
          <p:cNvPr id="70" name="van hun ingenieurs (en bedrijf)"/>
          <p:cNvSpPr txBox="1"/>
          <p:nvPr/>
        </p:nvSpPr>
        <p:spPr>
          <a:xfrm>
            <a:off x="5280688" y="5102099"/>
            <a:ext cx="2640019"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van hun ingenieurs (en bedrijf)</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P6.jpg" descr="PP6.jpg"/>
          <p:cNvPicPr>
            <a:picLocks noChangeAspect="1"/>
          </p:cNvPicPr>
          <p:nvPr/>
        </p:nvPicPr>
        <p:blipFill>
          <a:blip r:embed="rId2">
            <a:extLst/>
          </a:blip>
          <a:stretch>
            <a:fillRect/>
          </a:stretch>
        </p:blipFill>
        <p:spPr>
          <a:xfrm>
            <a:off x="-83260" y="1360948"/>
            <a:ext cx="4251424" cy="4819721"/>
          </a:xfrm>
          <a:prstGeom prst="rect">
            <a:avLst/>
          </a:prstGeom>
          <a:ln w="12700">
            <a:miter lim="400000"/>
          </a:ln>
        </p:spPr>
      </p:pic>
      <p:sp>
        <p:nvSpPr>
          <p:cNvPr id="73" name="Voordelen lidmaatschap voor ingenieurs"/>
          <p:cNvSpPr txBox="1">
            <a:spLocks noGrp="1"/>
          </p:cNvSpPr>
          <p:nvPr>
            <p:ph type="title"/>
          </p:nvPr>
        </p:nvSpPr>
        <p:spPr>
          <a:xfrm>
            <a:off x="457200" y="-24424"/>
            <a:ext cx="8229600" cy="1143004"/>
          </a:xfrm>
          <a:prstGeom prst="rect">
            <a:avLst/>
          </a:prstGeom>
        </p:spPr>
        <p:txBody>
          <a:bodyPr/>
          <a:lstStyle/>
          <a:p>
            <a:r>
              <a:t>Voordelen lidmaatschap voor ingenieurs</a:t>
            </a:r>
          </a:p>
        </p:txBody>
      </p:sp>
      <p:sp>
        <p:nvSpPr>
          <p:cNvPr id="74" name="De Ingenieur"/>
          <p:cNvSpPr txBox="1"/>
          <p:nvPr/>
        </p:nvSpPr>
        <p:spPr>
          <a:xfrm>
            <a:off x="3920711" y="2304339"/>
            <a:ext cx="1162751"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De Ingenieur</a:t>
            </a:r>
          </a:p>
        </p:txBody>
      </p:sp>
      <p:sp>
        <p:nvSpPr>
          <p:cNvPr id="75" name="Ledenservices"/>
          <p:cNvSpPr txBox="1"/>
          <p:nvPr/>
        </p:nvSpPr>
        <p:spPr>
          <a:xfrm>
            <a:off x="3251486" y="3040755"/>
            <a:ext cx="1323858"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Ledenservices</a:t>
            </a:r>
          </a:p>
        </p:txBody>
      </p:sp>
      <p:sp>
        <p:nvSpPr>
          <p:cNvPr id="76" name="Participatie in technisch maatschappelijke projecten"/>
          <p:cNvSpPr txBox="1"/>
          <p:nvPr/>
        </p:nvSpPr>
        <p:spPr>
          <a:xfrm>
            <a:off x="3017640" y="3792158"/>
            <a:ext cx="4523216"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Participatie in technisch maatschappelijke projecten</a:t>
            </a:r>
          </a:p>
        </p:txBody>
      </p:sp>
      <p:sp>
        <p:nvSpPr>
          <p:cNvPr id="77" name="Persoonlijke ontwikkeling"/>
          <p:cNvSpPr txBox="1"/>
          <p:nvPr/>
        </p:nvSpPr>
        <p:spPr>
          <a:xfrm>
            <a:off x="3991419" y="4531557"/>
            <a:ext cx="2252619"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Persoonlijke ontwikkeling</a:t>
            </a:r>
          </a:p>
        </p:txBody>
      </p:sp>
      <p:sp>
        <p:nvSpPr>
          <p:cNvPr id="78" name="Deelname aan activiteiten"/>
          <p:cNvSpPr txBox="1"/>
          <p:nvPr/>
        </p:nvSpPr>
        <p:spPr>
          <a:xfrm>
            <a:off x="3620632" y="5281245"/>
            <a:ext cx="2297194"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Deelname aan activiteiten</a:t>
            </a:r>
          </a:p>
        </p:txBody>
      </p:sp>
      <p:sp>
        <p:nvSpPr>
          <p:cNvPr id="79" name="Betrouwbare vakinformatie en nieuws"/>
          <p:cNvSpPr txBox="1"/>
          <p:nvPr/>
        </p:nvSpPr>
        <p:spPr>
          <a:xfrm>
            <a:off x="3635985" y="2671401"/>
            <a:ext cx="3286528"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Betrouwbare vakinformatie en nieuws</a:t>
            </a:r>
          </a:p>
        </p:txBody>
      </p:sp>
      <p:sp>
        <p:nvSpPr>
          <p:cNvPr id="80" name="Communities in het werkveld"/>
          <p:cNvSpPr txBox="1"/>
          <p:nvPr/>
        </p:nvSpPr>
        <p:spPr>
          <a:xfrm>
            <a:off x="3772347" y="3408390"/>
            <a:ext cx="2533459"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Communities in het werkveld</a:t>
            </a:r>
          </a:p>
        </p:txBody>
      </p:sp>
      <p:sp>
        <p:nvSpPr>
          <p:cNvPr id="81" name="Vergroot je netwerk"/>
          <p:cNvSpPr txBox="1"/>
          <p:nvPr/>
        </p:nvSpPr>
        <p:spPr>
          <a:xfrm>
            <a:off x="4875212" y="4147791"/>
            <a:ext cx="1776593"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Vergroot je netwerk</a:t>
            </a:r>
          </a:p>
        </p:txBody>
      </p:sp>
      <p:sp>
        <p:nvSpPr>
          <p:cNvPr id="82" name="Professionele registratie"/>
          <p:cNvSpPr txBox="1"/>
          <p:nvPr/>
        </p:nvSpPr>
        <p:spPr>
          <a:xfrm>
            <a:off x="4352504" y="4912914"/>
            <a:ext cx="216741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Professionele registratie</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Betrouwbare vakinformatie en nieuws uit je vakgebied"/>
          <p:cNvSpPr txBox="1">
            <a:spLocks noGrp="1"/>
          </p:cNvSpPr>
          <p:nvPr>
            <p:ph type="title"/>
          </p:nvPr>
        </p:nvSpPr>
        <p:spPr>
          <a:xfrm>
            <a:off x="457200" y="239778"/>
            <a:ext cx="8229600" cy="1143004"/>
          </a:xfrm>
          <a:prstGeom prst="rect">
            <a:avLst/>
          </a:prstGeom>
        </p:spPr>
        <p:txBody>
          <a:bodyPr/>
          <a:lstStyle/>
          <a:p>
            <a:r>
              <a:t>Betrouwbare vakinformatie en </a:t>
            </a:r>
            <a:br/>
            <a:r>
              <a:t>nieuws uit je vakgebied</a:t>
            </a:r>
          </a:p>
        </p:txBody>
      </p:sp>
      <p:sp>
        <p:nvSpPr>
          <p:cNvPr id="85" name="Afgeronde rechthoek"/>
          <p:cNvSpPr/>
          <p:nvPr/>
        </p:nvSpPr>
        <p:spPr>
          <a:xfrm>
            <a:off x="443168" y="2807798"/>
            <a:ext cx="1792305" cy="3275745"/>
          </a:xfrm>
          <a:prstGeom prst="roundRect">
            <a:avLst>
              <a:gd name="adj" fmla="val 1062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86" name="Verbinden Ingenieurs, industrie, academische wereld en overheid"/>
          <p:cNvSpPr txBox="1"/>
          <p:nvPr/>
        </p:nvSpPr>
        <p:spPr>
          <a:xfrm>
            <a:off x="480011" y="2636911"/>
            <a:ext cx="1128070" cy="131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539494">
              <a:lnSpc>
                <a:spcPct val="80000"/>
              </a:lnSpc>
              <a:spcBef>
                <a:spcPts val="300"/>
              </a:spcBef>
              <a:defRPr sz="5500">
                <a:latin typeface="Arial Black"/>
                <a:ea typeface="Arial Black"/>
                <a:cs typeface="Arial Black"/>
                <a:sym typeface="Arial Black"/>
              </a:defRPr>
            </a:lvl1pPr>
          </a:lstStyle>
          <a:p>
            <a:r>
              <a:t>38</a:t>
            </a:r>
          </a:p>
        </p:txBody>
      </p:sp>
      <p:sp>
        <p:nvSpPr>
          <p:cNvPr id="87" name="Verbinden Ingenieurs, industrie, academische wereld en overheid"/>
          <p:cNvSpPr txBox="1"/>
          <p:nvPr/>
        </p:nvSpPr>
        <p:spPr>
          <a:xfrm>
            <a:off x="463471" y="3453388"/>
            <a:ext cx="1650902" cy="402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905255">
              <a:spcBef>
                <a:spcPts val="500"/>
              </a:spcBef>
              <a:defRPr sz="1500" b="1">
                <a:solidFill>
                  <a:srgbClr val="50889B"/>
                </a:solidFill>
                <a:latin typeface="Times Roman"/>
                <a:ea typeface="Times Roman"/>
                <a:cs typeface="Times Roman"/>
                <a:sym typeface="Times Roman"/>
              </a:defRPr>
            </a:lvl1pPr>
          </a:lstStyle>
          <a:p>
            <a:r>
              <a:t>Vakafdelingen</a:t>
            </a:r>
          </a:p>
        </p:txBody>
      </p:sp>
      <p:sp>
        <p:nvSpPr>
          <p:cNvPr id="88" name="Verbinden Ingenieurs, industrie, academische wereld en overheid"/>
          <p:cNvSpPr txBox="1"/>
          <p:nvPr/>
        </p:nvSpPr>
        <p:spPr>
          <a:xfrm>
            <a:off x="528444" y="4006500"/>
            <a:ext cx="1621755" cy="1006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1000">
                <a:solidFill>
                  <a:srgbClr val="000000">
                    <a:alpha val="50000"/>
                  </a:srgbClr>
                </a:solidFill>
                <a:latin typeface="Arial"/>
                <a:ea typeface="Arial"/>
                <a:cs typeface="Arial"/>
                <a:sym typeface="Arial"/>
              </a:defRPr>
            </a:lvl1pPr>
          </a:lstStyle>
          <a:p>
            <a:r>
              <a:t>Vakafdelingen houden leden op de hoogte van de ontwikkelingen in het werkveld</a:t>
            </a:r>
          </a:p>
        </p:txBody>
      </p:sp>
      <p:pic>
        <p:nvPicPr>
          <p:cNvPr id="89" name="PP7A.jpg" descr="PP7A.jpg"/>
          <p:cNvPicPr>
            <a:picLocks noChangeAspect="1"/>
          </p:cNvPicPr>
          <p:nvPr/>
        </p:nvPicPr>
        <p:blipFill>
          <a:blip r:embed="rId2">
            <a:extLst/>
          </a:blip>
          <a:srcRect t="102" b="101"/>
          <a:stretch>
            <a:fillRect/>
          </a:stretch>
        </p:blipFill>
        <p:spPr>
          <a:xfrm>
            <a:off x="554616" y="4814894"/>
            <a:ext cx="1594809" cy="1062379"/>
          </a:xfrm>
          <a:prstGeom prst="rect">
            <a:avLst/>
          </a:prstGeom>
          <a:ln w="12700">
            <a:miter lim="400000"/>
          </a:ln>
        </p:spPr>
      </p:pic>
      <p:grpSp>
        <p:nvGrpSpPr>
          <p:cNvPr id="95" name="Groep 2"/>
          <p:cNvGrpSpPr/>
          <p:nvPr/>
        </p:nvGrpSpPr>
        <p:grpSpPr>
          <a:xfrm>
            <a:off x="2369341" y="2636911"/>
            <a:ext cx="1811901" cy="3446631"/>
            <a:chOff x="0" y="0"/>
            <a:chExt cx="1811900" cy="3446629"/>
          </a:xfrm>
        </p:grpSpPr>
        <p:sp>
          <p:nvSpPr>
            <p:cNvPr id="90" name="Afgeronde rechthoek"/>
            <p:cNvSpPr/>
            <p:nvPr/>
          </p:nvSpPr>
          <p:spPr>
            <a:xfrm>
              <a:off x="19587" y="170887"/>
              <a:ext cx="1792314" cy="3275743"/>
            </a:xfrm>
            <a:prstGeom prst="roundRect">
              <a:avLst>
                <a:gd name="adj" fmla="val 10629"/>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defTabSz="457200">
                <a:defRPr sz="1200"/>
              </a:pPr>
              <a:endParaRPr/>
            </a:p>
          </p:txBody>
        </p:sp>
        <p:sp>
          <p:nvSpPr>
            <p:cNvPr id="91" name="Verbinden Ingenieurs, industrie, academische wereld en overheid"/>
            <p:cNvSpPr txBox="1"/>
            <p:nvPr/>
          </p:nvSpPr>
          <p:spPr>
            <a:xfrm>
              <a:off x="0" y="-1"/>
              <a:ext cx="1134533" cy="1219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defTabSz="539494">
                <a:lnSpc>
                  <a:spcPct val="80000"/>
                </a:lnSpc>
                <a:spcBef>
                  <a:spcPts val="300"/>
                </a:spcBef>
                <a:defRPr sz="5500">
                  <a:solidFill>
                    <a:srgbClr val="50889B"/>
                  </a:solidFill>
                  <a:latin typeface="Arial Black"/>
                  <a:ea typeface="Arial Black"/>
                  <a:cs typeface="Arial Black"/>
                  <a:sym typeface="Arial Black"/>
                </a:defRPr>
              </a:lvl1pPr>
            </a:lstStyle>
            <a:p>
              <a:r>
                <a:t>12</a:t>
              </a:r>
            </a:p>
          </p:txBody>
        </p:sp>
        <p:sp>
          <p:nvSpPr>
            <p:cNvPr id="92" name="Verbinden Ingenieurs, industrie, academische wereld en overheid"/>
            <p:cNvSpPr txBox="1"/>
            <p:nvPr/>
          </p:nvSpPr>
          <p:spPr>
            <a:xfrm>
              <a:off x="52675" y="792088"/>
              <a:ext cx="1650903" cy="418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defTabSz="905255">
                <a:lnSpc>
                  <a:spcPct val="90000"/>
                </a:lnSpc>
                <a:spcBef>
                  <a:spcPts val="500"/>
                </a:spcBef>
                <a:defRPr sz="1700" b="1">
                  <a:latin typeface="Times Roman"/>
                  <a:ea typeface="Times Roman"/>
                  <a:cs typeface="Times Roman"/>
                  <a:sym typeface="Times Roman"/>
                </a:defRPr>
              </a:lvl1pPr>
            </a:lstStyle>
            <a:p>
              <a:r>
                <a:t>Regio’s</a:t>
              </a:r>
            </a:p>
          </p:txBody>
        </p:sp>
        <p:sp>
          <p:nvSpPr>
            <p:cNvPr id="93" name="Verbinden Ingenieurs, industrie, academische wereld en overheid"/>
            <p:cNvSpPr txBox="1"/>
            <p:nvPr/>
          </p:nvSpPr>
          <p:spPr>
            <a:xfrm>
              <a:off x="41848" y="1224135"/>
              <a:ext cx="1621757" cy="10287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a:spcBef>
                  <a:spcPts val="600"/>
                </a:spcBef>
                <a:defRPr sz="1000">
                  <a:solidFill>
                    <a:srgbClr val="000000">
                      <a:alpha val="50000"/>
                    </a:srgbClr>
                  </a:solidFill>
                  <a:latin typeface="Arial"/>
                  <a:ea typeface="Arial"/>
                  <a:cs typeface="Arial"/>
                  <a:sym typeface="Arial"/>
                </a:defRPr>
              </a:pPr>
              <a:r>
                <a:t>Regio’s zorgen ervoor</a:t>
              </a:r>
              <a:br/>
              <a:r>
                <a:t>dat leden in het hele</a:t>
              </a:r>
              <a:br/>
              <a:r>
                <a:t>land toegang hebben tot de mogelijkheden binnen KIVI</a:t>
              </a:r>
            </a:p>
          </p:txBody>
        </p:sp>
        <p:pic>
          <p:nvPicPr>
            <p:cNvPr id="94" name="PP7D.jpg" descr="PP7D.jpg"/>
            <p:cNvPicPr>
              <a:picLocks noChangeAspect="1"/>
            </p:cNvPicPr>
            <p:nvPr/>
          </p:nvPicPr>
          <p:blipFill>
            <a:blip r:embed="rId3">
              <a:extLst/>
            </a:blip>
            <a:srcRect l="87" r="85"/>
            <a:stretch>
              <a:fillRect/>
            </a:stretch>
          </p:blipFill>
          <p:spPr>
            <a:xfrm>
              <a:off x="118419" y="2154733"/>
              <a:ext cx="1594813" cy="1085628"/>
            </a:xfrm>
            <a:prstGeom prst="rect">
              <a:avLst/>
            </a:prstGeom>
            <a:ln w="12700" cap="flat">
              <a:noFill/>
              <a:miter lim="400000"/>
            </a:ln>
            <a:effectLst/>
          </p:spPr>
        </p:pic>
      </p:grpSp>
      <p:grpSp>
        <p:nvGrpSpPr>
          <p:cNvPr id="101" name="Groep 3"/>
          <p:cNvGrpSpPr/>
          <p:nvPr/>
        </p:nvGrpSpPr>
        <p:grpSpPr>
          <a:xfrm>
            <a:off x="6561159" y="2686503"/>
            <a:ext cx="1955590" cy="3397040"/>
            <a:chOff x="0" y="0"/>
            <a:chExt cx="1955589" cy="3397039"/>
          </a:xfrm>
        </p:grpSpPr>
        <p:sp>
          <p:nvSpPr>
            <p:cNvPr id="96" name="Afgeronde rechthoek"/>
            <p:cNvSpPr/>
            <p:nvPr/>
          </p:nvSpPr>
          <p:spPr>
            <a:xfrm>
              <a:off x="-1" y="121296"/>
              <a:ext cx="1862230" cy="3275744"/>
            </a:xfrm>
            <a:prstGeom prst="roundRect">
              <a:avLst>
                <a:gd name="adj" fmla="val 10230"/>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defTabSz="457200">
                <a:defRPr sz="1200"/>
              </a:pPr>
              <a:endParaRPr/>
            </a:p>
          </p:txBody>
        </p:sp>
        <p:sp>
          <p:nvSpPr>
            <p:cNvPr id="97" name="Verbinden Ingenieurs, industrie, academische wereld en overheid"/>
            <p:cNvSpPr txBox="1"/>
            <p:nvPr/>
          </p:nvSpPr>
          <p:spPr>
            <a:xfrm>
              <a:off x="31210" y="-1"/>
              <a:ext cx="1924379" cy="1386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defTabSz="539494">
                <a:lnSpc>
                  <a:spcPct val="80000"/>
                </a:lnSpc>
                <a:spcBef>
                  <a:spcPts val="300"/>
                </a:spcBef>
                <a:defRPr sz="5500">
                  <a:solidFill>
                    <a:srgbClr val="50889B"/>
                  </a:solidFill>
                  <a:latin typeface="Arial Black"/>
                  <a:ea typeface="Arial Black"/>
                  <a:cs typeface="Arial Black"/>
                  <a:sym typeface="Arial Black"/>
                </a:defRPr>
              </a:lvl1pPr>
            </a:lstStyle>
            <a:p>
              <a:r>
                <a:t>10</a:t>
              </a:r>
            </a:p>
          </p:txBody>
        </p:sp>
        <p:sp>
          <p:nvSpPr>
            <p:cNvPr id="98" name="Verbinden Ingenieurs, industrie, academische wereld en overheid"/>
            <p:cNvSpPr txBox="1"/>
            <p:nvPr/>
          </p:nvSpPr>
          <p:spPr>
            <a:xfrm>
              <a:off x="33084" y="845732"/>
              <a:ext cx="1650906" cy="4095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defTabSz="905255">
                <a:lnSpc>
                  <a:spcPct val="90000"/>
                </a:lnSpc>
                <a:spcBef>
                  <a:spcPts val="500"/>
                </a:spcBef>
                <a:defRPr sz="1700" b="1">
                  <a:latin typeface="Times Roman"/>
                  <a:ea typeface="Times Roman"/>
                  <a:cs typeface="Times Roman"/>
                  <a:sym typeface="Times Roman"/>
                </a:defRPr>
              </a:lvl1pPr>
            </a:lstStyle>
            <a:p>
              <a:r>
                <a:t>Kringen</a:t>
              </a:r>
            </a:p>
          </p:txBody>
        </p:sp>
        <p:sp>
          <p:nvSpPr>
            <p:cNvPr id="99" name="Verbinden Ingenieurs, industrie, academische wereld en overheid"/>
            <p:cNvSpPr txBox="1"/>
            <p:nvPr/>
          </p:nvSpPr>
          <p:spPr>
            <a:xfrm>
              <a:off x="34960" y="1246553"/>
              <a:ext cx="1792308" cy="10066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a:spcBef>
                  <a:spcPts val="600"/>
                </a:spcBef>
                <a:defRPr sz="1000">
                  <a:solidFill>
                    <a:srgbClr val="000000">
                      <a:alpha val="50000"/>
                    </a:srgbClr>
                  </a:solidFill>
                  <a:latin typeface="Univers 55 Roman"/>
                  <a:ea typeface="Univers 55 Roman"/>
                  <a:cs typeface="Univers 55 Roman"/>
                  <a:sym typeface="Univers 55 Roman"/>
                </a:defRPr>
              </a:pPr>
              <a:endParaRPr/>
            </a:p>
            <a:p>
              <a:pPr>
                <a:spcBef>
                  <a:spcPts val="600"/>
                </a:spcBef>
                <a:defRPr sz="1000">
                  <a:solidFill>
                    <a:srgbClr val="000000">
                      <a:alpha val="50000"/>
                    </a:srgbClr>
                  </a:solidFill>
                  <a:latin typeface="Arial"/>
                  <a:ea typeface="Arial"/>
                  <a:cs typeface="Arial"/>
                  <a:sym typeface="Arial"/>
                </a:defRPr>
              </a:pPr>
              <a:r>
                <a:t>Discussiegroepen met een focus op technische of sociale kwesties. </a:t>
              </a:r>
            </a:p>
          </p:txBody>
        </p:sp>
        <p:pic>
          <p:nvPicPr>
            <p:cNvPr id="100" name="PP7B.jpg" descr="PP7B.jpg"/>
            <p:cNvPicPr>
              <a:picLocks noChangeAspect="1"/>
            </p:cNvPicPr>
            <p:nvPr/>
          </p:nvPicPr>
          <p:blipFill>
            <a:blip r:embed="rId4">
              <a:extLst/>
            </a:blip>
            <a:srcRect t="102" b="101"/>
            <a:stretch>
              <a:fillRect/>
            </a:stretch>
          </p:blipFill>
          <p:spPr>
            <a:xfrm>
              <a:off x="133705" y="2128390"/>
              <a:ext cx="1594817" cy="1062380"/>
            </a:xfrm>
            <a:prstGeom prst="rect">
              <a:avLst/>
            </a:prstGeom>
            <a:ln w="12700" cap="flat">
              <a:noFill/>
              <a:miter lim="400000"/>
            </a:ln>
            <a:effectLst/>
          </p:spPr>
        </p:pic>
      </p:grpSp>
      <p:sp>
        <p:nvSpPr>
          <p:cNvPr id="102" name="Afgeronde rechthoek"/>
          <p:cNvSpPr/>
          <p:nvPr/>
        </p:nvSpPr>
        <p:spPr>
          <a:xfrm>
            <a:off x="4323019" y="2807798"/>
            <a:ext cx="2088992" cy="3275745"/>
          </a:xfrm>
          <a:prstGeom prst="roundRect">
            <a:avLst>
              <a:gd name="adj" fmla="val 911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103" name="Verbinden Ingenieurs, industrie, academische wereld en overheid"/>
          <p:cNvSpPr txBox="1"/>
          <p:nvPr/>
        </p:nvSpPr>
        <p:spPr>
          <a:xfrm>
            <a:off x="4343324" y="3428999"/>
            <a:ext cx="2066814" cy="66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p>
            <a:pPr defTabSz="905255">
              <a:spcBef>
                <a:spcPts val="500"/>
              </a:spcBef>
              <a:defRPr sz="1500" b="1">
                <a:solidFill>
                  <a:srgbClr val="50889B"/>
                </a:solidFill>
                <a:latin typeface="Times Roman"/>
                <a:ea typeface="Times Roman"/>
                <a:cs typeface="Times Roman"/>
                <a:sym typeface="Times Roman"/>
              </a:defRPr>
            </a:pPr>
            <a:r>
              <a:t>Studenten &amp; Young</a:t>
            </a:r>
            <a:br/>
            <a:r>
              <a:t>Professionals</a:t>
            </a:r>
          </a:p>
        </p:txBody>
      </p:sp>
      <p:sp>
        <p:nvSpPr>
          <p:cNvPr id="104" name="Verbinden Ingenieurs, industrie, academische wereld en overheid"/>
          <p:cNvSpPr txBox="1"/>
          <p:nvPr/>
        </p:nvSpPr>
        <p:spPr>
          <a:xfrm>
            <a:off x="4363325" y="4149080"/>
            <a:ext cx="2066815" cy="765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1000">
                <a:solidFill>
                  <a:srgbClr val="000000">
                    <a:alpha val="50000"/>
                  </a:srgbClr>
                </a:solidFill>
                <a:latin typeface="Arial"/>
                <a:ea typeface="Arial"/>
                <a:cs typeface="Arial"/>
                <a:sym typeface="Arial"/>
              </a:defRPr>
            </a:lvl1pPr>
          </a:lstStyle>
          <a:p>
            <a:r>
              <a:t>Multidisciplinaire secties met een focus op studenten en ingenieurs onder de 35 jaar</a:t>
            </a:r>
          </a:p>
        </p:txBody>
      </p:sp>
      <p:pic>
        <p:nvPicPr>
          <p:cNvPr id="105" name="PP7C.jpg" descr="PP7C.jpg"/>
          <p:cNvPicPr>
            <a:picLocks noChangeAspect="1"/>
          </p:cNvPicPr>
          <p:nvPr/>
        </p:nvPicPr>
        <p:blipFill>
          <a:blip r:embed="rId5">
            <a:extLst/>
          </a:blip>
          <a:srcRect t="102" b="101"/>
          <a:stretch>
            <a:fillRect/>
          </a:stretch>
        </p:blipFill>
        <p:spPr>
          <a:xfrm>
            <a:off x="4561364" y="4814894"/>
            <a:ext cx="1594812" cy="1062379"/>
          </a:xfrm>
          <a:prstGeom prst="rect">
            <a:avLst/>
          </a:prstGeom>
          <a:ln w="12700">
            <a:miter lim="400000"/>
          </a:ln>
        </p:spPr>
      </p:pic>
      <p:sp>
        <p:nvSpPr>
          <p:cNvPr id="106" name="Verbinden Ingenieurs, industrie, academische wereld en overheid"/>
          <p:cNvSpPr txBox="1"/>
          <p:nvPr/>
        </p:nvSpPr>
        <p:spPr>
          <a:xfrm>
            <a:off x="463029" y="1686247"/>
            <a:ext cx="4841837" cy="53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905255">
              <a:lnSpc>
                <a:spcPct val="90000"/>
              </a:lnSpc>
              <a:spcBef>
                <a:spcPts val="500"/>
              </a:spcBef>
              <a:defRPr sz="2000" b="1">
                <a:solidFill>
                  <a:srgbClr val="50889B"/>
                </a:solidFill>
                <a:latin typeface="Arial"/>
                <a:ea typeface="Arial"/>
                <a:cs typeface="Arial"/>
                <a:sym typeface="Arial"/>
              </a:defRPr>
            </a:lvl1pPr>
          </a:lstStyle>
          <a:p>
            <a:r>
              <a:t>Meer dan 50 afdelingen</a:t>
            </a:r>
          </a:p>
        </p:txBody>
      </p:sp>
      <p:sp>
        <p:nvSpPr>
          <p:cNvPr id="107" name="Verbinden Ingenieurs, industrie, academische wereld en overheid"/>
          <p:cNvSpPr txBox="1"/>
          <p:nvPr/>
        </p:nvSpPr>
        <p:spPr>
          <a:xfrm>
            <a:off x="4344639" y="2636911"/>
            <a:ext cx="1128068" cy="131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539494">
              <a:lnSpc>
                <a:spcPct val="80000"/>
              </a:lnSpc>
              <a:spcBef>
                <a:spcPts val="300"/>
              </a:spcBef>
              <a:defRPr sz="5500">
                <a:latin typeface="Arial Black"/>
                <a:ea typeface="Arial Black"/>
                <a:cs typeface="Arial Black"/>
                <a:sym typeface="Arial Black"/>
              </a:defRPr>
            </a:lvl1pPr>
          </a:lstStyle>
          <a:p>
            <a:r>
              <a:t>2</a:t>
            </a:r>
          </a:p>
        </p:txBody>
      </p:sp>
      <p:sp>
        <p:nvSpPr>
          <p:cNvPr id="108" name="Tekstvak 1"/>
          <p:cNvSpPr txBox="1"/>
          <p:nvPr/>
        </p:nvSpPr>
        <p:spPr>
          <a:xfrm>
            <a:off x="467544" y="5877271"/>
            <a:ext cx="1743013" cy="186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00" u="sng">
                <a:solidFill>
                  <a:srgbClr val="0000FF"/>
                </a:solidFill>
                <a:uFill>
                  <a:solidFill>
                    <a:srgbClr val="0000FF"/>
                  </a:solidFill>
                </a:uFill>
                <a:latin typeface="+mj-lt"/>
                <a:ea typeface="+mj-ea"/>
                <a:cs typeface="+mj-cs"/>
                <a:sym typeface="Calibri"/>
                <a:hlinkClick r:id="rId6"/>
              </a:defRPr>
            </a:lvl1pPr>
          </a:lstStyle>
          <a:p>
            <a:pPr>
              <a:defRPr u="none">
                <a:solidFill>
                  <a:srgbClr val="000000"/>
                </a:solidFill>
                <a:uFillTx/>
              </a:defRPr>
            </a:pPr>
            <a:r>
              <a:rPr u="sng">
                <a:solidFill>
                  <a:srgbClr val="0000FF"/>
                </a:solidFill>
                <a:uFill>
                  <a:solidFill>
                    <a:srgbClr val="0000FF"/>
                  </a:solidFill>
                </a:uFill>
                <a:hlinkClick r:id="rId6"/>
              </a:rPr>
              <a:t>https://www.kivi.nl/afdelingen/vakafdelingen</a:t>
            </a:r>
          </a:p>
        </p:txBody>
      </p:sp>
      <p:sp>
        <p:nvSpPr>
          <p:cNvPr id="109" name="Tekstvak 2"/>
          <p:cNvSpPr txBox="1"/>
          <p:nvPr/>
        </p:nvSpPr>
        <p:spPr>
          <a:xfrm>
            <a:off x="2418464" y="5887025"/>
            <a:ext cx="1718029" cy="176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 u="sng">
                <a:solidFill>
                  <a:srgbClr val="0000FF"/>
                </a:solidFill>
                <a:uFill>
                  <a:solidFill>
                    <a:srgbClr val="0000FF"/>
                  </a:solidFill>
                </a:uFill>
                <a:latin typeface="+mj-lt"/>
                <a:ea typeface="+mj-ea"/>
                <a:cs typeface="+mj-cs"/>
                <a:sym typeface="Calibri"/>
                <a:hlinkClick r:id="rId7"/>
              </a:defRPr>
            </a:lvl1pPr>
          </a:lstStyle>
          <a:p>
            <a:pPr>
              <a:defRPr u="none">
                <a:solidFill>
                  <a:srgbClr val="000000"/>
                </a:solidFill>
                <a:uFillTx/>
              </a:defRPr>
            </a:pPr>
            <a:r>
              <a:rPr u="sng">
                <a:solidFill>
                  <a:srgbClr val="0000FF"/>
                </a:solidFill>
                <a:uFill>
                  <a:solidFill>
                    <a:srgbClr val="0000FF"/>
                  </a:solidFill>
                </a:uFill>
                <a:hlinkClick r:id="rId7"/>
              </a:rPr>
              <a:t>https://www.kivi.nl/afdelingen/regionale-afdelingen</a:t>
            </a:r>
          </a:p>
        </p:txBody>
      </p:sp>
      <p:sp>
        <p:nvSpPr>
          <p:cNvPr id="110" name="Tekstvak 3"/>
          <p:cNvSpPr txBox="1"/>
          <p:nvPr/>
        </p:nvSpPr>
        <p:spPr>
          <a:xfrm>
            <a:off x="4547406" y="5887025"/>
            <a:ext cx="1584716" cy="176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 u="sng">
                <a:solidFill>
                  <a:srgbClr val="0000FF"/>
                </a:solidFill>
                <a:uFill>
                  <a:solidFill>
                    <a:srgbClr val="0000FF"/>
                  </a:solidFill>
                </a:uFill>
                <a:latin typeface="+mj-lt"/>
                <a:ea typeface="+mj-ea"/>
                <a:cs typeface="+mj-cs"/>
                <a:sym typeface="Calibri"/>
                <a:hlinkClick r:id="rId8"/>
              </a:defRPr>
            </a:lvl1pPr>
          </a:lstStyle>
          <a:p>
            <a:pPr>
              <a:defRPr u="none">
                <a:solidFill>
                  <a:srgbClr val="000000"/>
                </a:solidFill>
                <a:uFillTx/>
              </a:defRPr>
            </a:pPr>
            <a:r>
              <a:rPr u="sng">
                <a:solidFill>
                  <a:srgbClr val="0000FF"/>
                </a:solidFill>
                <a:uFill>
                  <a:solidFill>
                    <a:srgbClr val="0000FF"/>
                  </a:solidFill>
                </a:uFill>
                <a:hlinkClick r:id="rId8"/>
              </a:rPr>
              <a:t>https://www.kivi.nl/afdelingen/extra-afdelingen</a:t>
            </a:r>
          </a:p>
        </p:txBody>
      </p:sp>
      <p:sp>
        <p:nvSpPr>
          <p:cNvPr id="111" name="Tekstvak 4"/>
          <p:cNvSpPr txBox="1"/>
          <p:nvPr/>
        </p:nvSpPr>
        <p:spPr>
          <a:xfrm>
            <a:off x="6844155" y="5887025"/>
            <a:ext cx="1314184" cy="176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 u="sng">
                <a:solidFill>
                  <a:srgbClr val="0000FF"/>
                </a:solidFill>
                <a:uFill>
                  <a:solidFill>
                    <a:srgbClr val="0000FF"/>
                  </a:solidFill>
                </a:uFill>
                <a:latin typeface="+mj-lt"/>
                <a:ea typeface="+mj-ea"/>
                <a:cs typeface="+mj-cs"/>
                <a:sym typeface="Calibri"/>
                <a:hlinkClick r:id="rId9"/>
              </a:defRPr>
            </a:lvl1pPr>
          </a:lstStyle>
          <a:p>
            <a:pPr>
              <a:defRPr u="none">
                <a:solidFill>
                  <a:srgbClr val="000000"/>
                </a:solidFill>
                <a:uFillTx/>
              </a:defRPr>
            </a:pPr>
            <a:r>
              <a:rPr u="sng">
                <a:solidFill>
                  <a:srgbClr val="0000FF"/>
                </a:solidFill>
                <a:uFill>
                  <a:solidFill>
                    <a:srgbClr val="0000FF"/>
                  </a:solidFill>
                </a:uFill>
                <a:hlinkClick r:id="rId9"/>
              </a:rPr>
              <a:t>https://www.kivi.nl/afdelingen/kringen</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P8B.jpg" descr="PP8B.jpg"/>
          <p:cNvPicPr>
            <a:picLocks noChangeAspect="1"/>
          </p:cNvPicPr>
          <p:nvPr/>
        </p:nvPicPr>
        <p:blipFill>
          <a:blip r:embed="rId2">
            <a:extLst/>
          </a:blip>
          <a:srcRect l="42" r="42"/>
          <a:stretch>
            <a:fillRect/>
          </a:stretch>
        </p:blipFill>
        <p:spPr>
          <a:xfrm>
            <a:off x="6433303" y="3088782"/>
            <a:ext cx="1557379" cy="2065073"/>
          </a:xfrm>
          <a:prstGeom prst="rect">
            <a:avLst/>
          </a:prstGeom>
          <a:ln w="3175">
            <a:solidFill>
              <a:srgbClr val="000000"/>
            </a:solidFill>
          </a:ln>
        </p:spPr>
      </p:pic>
      <p:sp>
        <p:nvSpPr>
          <p:cNvPr id="114" name="De Ingenieur"/>
          <p:cNvSpPr txBox="1">
            <a:spLocks noGrp="1"/>
          </p:cNvSpPr>
          <p:nvPr>
            <p:ph type="title"/>
          </p:nvPr>
        </p:nvSpPr>
        <p:spPr>
          <a:xfrm>
            <a:off x="457200" y="-24424"/>
            <a:ext cx="8229600" cy="1143004"/>
          </a:xfrm>
          <a:prstGeom prst="rect">
            <a:avLst/>
          </a:prstGeom>
        </p:spPr>
        <p:txBody>
          <a:bodyPr/>
          <a:lstStyle/>
          <a:p>
            <a:r>
              <a:t>De Ingenieur</a:t>
            </a:r>
          </a:p>
        </p:txBody>
      </p:sp>
      <p:sp>
        <p:nvSpPr>
          <p:cNvPr id="115" name="Tech magazine en #1 online platform voor ingenieurs…"/>
          <p:cNvSpPr txBox="1">
            <a:spLocks noGrp="1"/>
          </p:cNvSpPr>
          <p:nvPr>
            <p:ph type="body" sz="quarter" idx="4294967295"/>
          </p:nvPr>
        </p:nvSpPr>
        <p:spPr>
          <a:xfrm>
            <a:off x="457199" y="1361868"/>
            <a:ext cx="8586142" cy="1292189"/>
          </a:xfrm>
          <a:prstGeom prst="rect">
            <a:avLst/>
          </a:prstGeom>
        </p:spPr>
        <p:txBody>
          <a:bodyPr/>
          <a:lstStyle/>
          <a:p>
            <a:pPr marL="0" indent="0">
              <a:spcBef>
                <a:spcPts val="500"/>
              </a:spcBef>
              <a:buSzTx/>
              <a:buNone/>
            </a:pPr>
            <a:r>
              <a:t>Tech magazine en #1 online platform voor ingenieurs</a:t>
            </a:r>
          </a:p>
          <a:p>
            <a:pPr marL="0" indent="0">
              <a:spcBef>
                <a:spcPts val="500"/>
              </a:spcBef>
              <a:buSzTx/>
              <a:buNone/>
            </a:pPr>
            <a:r>
              <a:t>Dagelijks nieuws, wekelijks nieuwsbrief en maandelijks online magazine</a:t>
            </a:r>
          </a:p>
          <a:p>
            <a:pPr marL="0" indent="0">
              <a:spcBef>
                <a:spcPts val="500"/>
              </a:spcBef>
              <a:buSzTx/>
              <a:buNone/>
            </a:pPr>
            <a:r>
              <a:t>Vacatures: hbo/wo niveau</a:t>
            </a:r>
          </a:p>
        </p:txBody>
      </p:sp>
      <p:pic>
        <p:nvPicPr>
          <p:cNvPr id="116" name="nummer 11.jpg" descr="nummer 11.jpg"/>
          <p:cNvPicPr>
            <a:picLocks noChangeAspect="1"/>
          </p:cNvPicPr>
          <p:nvPr/>
        </p:nvPicPr>
        <p:blipFill>
          <a:blip r:embed="rId3">
            <a:extLst/>
          </a:blip>
          <a:stretch>
            <a:fillRect/>
          </a:stretch>
        </p:blipFill>
        <p:spPr>
          <a:xfrm>
            <a:off x="7667749" y="4328309"/>
            <a:ext cx="1239315" cy="1646584"/>
          </a:xfrm>
          <a:prstGeom prst="rect">
            <a:avLst/>
          </a:prstGeom>
          <a:ln w="12700">
            <a:miter lim="400000"/>
          </a:ln>
        </p:spPr>
      </p:pic>
      <p:pic>
        <p:nvPicPr>
          <p:cNvPr id="117" name="PP8G.jpg" descr="PP8G.jpg"/>
          <p:cNvPicPr>
            <a:picLocks noChangeAspect="1"/>
          </p:cNvPicPr>
          <p:nvPr/>
        </p:nvPicPr>
        <p:blipFill>
          <a:blip r:embed="rId4">
            <a:extLst/>
          </a:blip>
          <a:srcRect t="254"/>
          <a:stretch>
            <a:fillRect/>
          </a:stretch>
        </p:blipFill>
        <p:spPr>
          <a:xfrm>
            <a:off x="2759580" y="3483142"/>
            <a:ext cx="1808067" cy="2408867"/>
          </a:xfrm>
          <a:prstGeom prst="rect">
            <a:avLst/>
          </a:prstGeom>
          <a:ln w="3175">
            <a:solidFill>
              <a:srgbClr val="000000"/>
            </a:solidFill>
          </a:ln>
        </p:spPr>
      </p:pic>
      <p:pic>
        <p:nvPicPr>
          <p:cNvPr id="118" name="PP8F.jpg" descr="PP8F.jpg"/>
          <p:cNvPicPr>
            <a:picLocks noChangeAspect="1"/>
          </p:cNvPicPr>
          <p:nvPr/>
        </p:nvPicPr>
        <p:blipFill>
          <a:blip r:embed="rId5">
            <a:extLst/>
          </a:blip>
          <a:srcRect l="69" r="69"/>
          <a:stretch>
            <a:fillRect/>
          </a:stretch>
        </p:blipFill>
        <p:spPr>
          <a:xfrm>
            <a:off x="4392586" y="4087300"/>
            <a:ext cx="1825054" cy="2412043"/>
          </a:xfrm>
          <a:prstGeom prst="rect">
            <a:avLst/>
          </a:prstGeom>
          <a:ln w="3175">
            <a:solidFill>
              <a:srgbClr val="000000"/>
            </a:solidFill>
          </a:ln>
        </p:spPr>
      </p:pic>
      <p:pic>
        <p:nvPicPr>
          <p:cNvPr id="119" name="PP8E.jpg" descr="PP8E.jpg"/>
          <p:cNvPicPr>
            <a:picLocks noChangeAspect="1"/>
          </p:cNvPicPr>
          <p:nvPr/>
        </p:nvPicPr>
        <p:blipFill>
          <a:blip r:embed="rId6">
            <a:extLst/>
          </a:blip>
          <a:srcRect l="162"/>
          <a:stretch>
            <a:fillRect/>
          </a:stretch>
        </p:blipFill>
        <p:spPr>
          <a:xfrm>
            <a:off x="485536" y="3113839"/>
            <a:ext cx="1974908" cy="2625807"/>
          </a:xfrm>
          <a:prstGeom prst="rect">
            <a:avLst/>
          </a:prstGeom>
          <a:ln w="3175">
            <a:solidFill>
              <a:srgbClr val="000000"/>
            </a:solidFill>
          </a:ln>
        </p:spPr>
      </p:pic>
      <p:pic>
        <p:nvPicPr>
          <p:cNvPr id="120" name="PP8D.jpg" descr="PP8D.jpg"/>
          <p:cNvPicPr>
            <a:picLocks noChangeAspect="1"/>
          </p:cNvPicPr>
          <p:nvPr/>
        </p:nvPicPr>
        <p:blipFill>
          <a:blip r:embed="rId7">
            <a:extLst/>
          </a:blip>
          <a:srcRect l="44" r="43"/>
          <a:stretch>
            <a:fillRect/>
          </a:stretch>
        </p:blipFill>
        <p:spPr>
          <a:xfrm>
            <a:off x="5940669" y="4789651"/>
            <a:ext cx="1470544" cy="1946271"/>
          </a:xfrm>
          <a:prstGeom prst="rect">
            <a:avLst/>
          </a:prstGeom>
          <a:ln w="3175">
            <a:solidFill>
              <a:srgbClr val="000000"/>
            </a:solidFill>
          </a:ln>
        </p:spPr>
      </p:pic>
      <p:pic>
        <p:nvPicPr>
          <p:cNvPr id="121" name="PP8H.jpg" descr="PP8H.jpg"/>
          <p:cNvPicPr>
            <a:picLocks noChangeAspect="1"/>
          </p:cNvPicPr>
          <p:nvPr/>
        </p:nvPicPr>
        <p:blipFill>
          <a:blip r:embed="rId8">
            <a:extLst/>
          </a:blip>
          <a:srcRect t="56" b="56"/>
          <a:stretch>
            <a:fillRect/>
          </a:stretch>
        </p:blipFill>
        <p:spPr>
          <a:xfrm>
            <a:off x="1527554" y="4728483"/>
            <a:ext cx="1413335" cy="1885514"/>
          </a:xfrm>
          <a:prstGeom prst="rect">
            <a:avLst/>
          </a:prstGeom>
          <a:ln w="3175">
            <a:solidFill>
              <a:srgbClr val="000000"/>
            </a:solidFill>
          </a:ln>
        </p:spPr>
      </p:pic>
      <p:pic>
        <p:nvPicPr>
          <p:cNvPr id="122" name="PP8A.jpg" descr="PP8A.jpg"/>
          <p:cNvPicPr>
            <a:picLocks noChangeAspect="1"/>
          </p:cNvPicPr>
          <p:nvPr/>
        </p:nvPicPr>
        <p:blipFill>
          <a:blip r:embed="rId9">
            <a:extLst/>
          </a:blip>
          <a:srcRect l="61" r="61"/>
          <a:stretch>
            <a:fillRect/>
          </a:stretch>
        </p:blipFill>
        <p:spPr>
          <a:xfrm>
            <a:off x="7615539" y="4386934"/>
            <a:ext cx="1239446" cy="1642448"/>
          </a:xfrm>
          <a:prstGeom prst="rect">
            <a:avLst/>
          </a:prstGeom>
          <a:ln w="3175">
            <a:solidFill>
              <a:srgbClr val="000000"/>
            </a:solidFill>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KIVI-ledenservices"/>
          <p:cNvSpPr txBox="1">
            <a:spLocks noGrp="1"/>
          </p:cNvSpPr>
          <p:nvPr>
            <p:ph type="title"/>
          </p:nvPr>
        </p:nvSpPr>
        <p:spPr>
          <a:xfrm>
            <a:off x="457200" y="-24424"/>
            <a:ext cx="8229600" cy="1143004"/>
          </a:xfrm>
          <a:prstGeom prst="rect">
            <a:avLst/>
          </a:prstGeom>
        </p:spPr>
        <p:txBody>
          <a:bodyPr/>
          <a:lstStyle/>
          <a:p>
            <a:r>
              <a:t>KIVI-ledenservices</a:t>
            </a:r>
          </a:p>
        </p:txBody>
      </p:sp>
      <p:sp>
        <p:nvSpPr>
          <p:cNvPr id="125" name="Afgeronde rechthoek"/>
          <p:cNvSpPr/>
          <p:nvPr/>
        </p:nvSpPr>
        <p:spPr>
          <a:xfrm>
            <a:off x="488139" y="3941802"/>
            <a:ext cx="4905956" cy="1969793"/>
          </a:xfrm>
          <a:prstGeom prst="roundRect">
            <a:avLst>
              <a:gd name="adj" fmla="val 9671"/>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126" name="Verbinden Ingenieurs, industrie, academische wereld en overheid"/>
          <p:cNvSpPr txBox="1"/>
          <p:nvPr/>
        </p:nvSpPr>
        <p:spPr>
          <a:xfrm>
            <a:off x="479011" y="3784891"/>
            <a:ext cx="2927307" cy="1297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539494">
              <a:lnSpc>
                <a:spcPct val="80000"/>
              </a:lnSpc>
              <a:spcBef>
                <a:spcPts val="300"/>
              </a:spcBef>
              <a:defRPr sz="5500">
                <a:latin typeface="Arial Black"/>
                <a:ea typeface="Arial Black"/>
                <a:cs typeface="Arial Black"/>
                <a:sym typeface="Arial Black"/>
              </a:defRPr>
            </a:lvl1pPr>
          </a:lstStyle>
          <a:p>
            <a:r>
              <a:rPr dirty="0" smtClean="0"/>
              <a:t>10</a:t>
            </a:r>
            <a:r>
              <a:rPr lang="nl-NL" dirty="0" smtClean="0"/>
              <a:t>0</a:t>
            </a:r>
            <a:endParaRPr dirty="0"/>
          </a:p>
        </p:txBody>
      </p:sp>
      <p:sp>
        <p:nvSpPr>
          <p:cNvPr id="127" name="Verbinden Ingenieurs, industrie, academische wereld en overheid"/>
          <p:cNvSpPr txBox="1"/>
          <p:nvPr/>
        </p:nvSpPr>
        <p:spPr>
          <a:xfrm>
            <a:off x="569028" y="4653791"/>
            <a:ext cx="2274381" cy="409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905255">
              <a:lnSpc>
                <a:spcPct val="90000"/>
              </a:lnSpc>
              <a:spcBef>
                <a:spcPts val="500"/>
              </a:spcBef>
              <a:defRPr sz="1700" b="1">
                <a:solidFill>
                  <a:srgbClr val="50889B"/>
                </a:solidFill>
                <a:latin typeface="Times Roman"/>
                <a:ea typeface="Times Roman"/>
                <a:cs typeface="Times Roman"/>
                <a:sym typeface="Times Roman"/>
              </a:defRPr>
            </a:lvl1pPr>
          </a:lstStyle>
          <a:p>
            <a:r>
              <a:rPr dirty="0" err="1" smtClean="0"/>
              <a:t>Ingenieurscoaches</a:t>
            </a:r>
            <a:endParaRPr dirty="0"/>
          </a:p>
        </p:txBody>
      </p:sp>
      <p:sp>
        <p:nvSpPr>
          <p:cNvPr id="128" name="Verbinden Ingenieurs, industrie, academische wereld en overheid"/>
          <p:cNvSpPr txBox="1"/>
          <p:nvPr/>
        </p:nvSpPr>
        <p:spPr>
          <a:xfrm>
            <a:off x="557800" y="5107456"/>
            <a:ext cx="2009564" cy="938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1000">
                <a:solidFill>
                  <a:srgbClr val="000000">
                    <a:alpha val="50000"/>
                  </a:srgbClr>
                </a:solidFill>
                <a:latin typeface="Arial"/>
                <a:ea typeface="Arial"/>
                <a:cs typeface="Arial"/>
                <a:sym typeface="Arial"/>
              </a:defRPr>
            </a:lvl1pPr>
          </a:lstStyle>
          <a:p>
            <a:r>
              <a:t>Ervaren ingenieurs en mentoren die leden in elke fase van hun loopbaan kunnen adviseren en begeleiden</a:t>
            </a:r>
          </a:p>
        </p:txBody>
      </p:sp>
      <p:pic>
        <p:nvPicPr>
          <p:cNvPr id="129" name="PP9.jpg" descr="PP9.jpg"/>
          <p:cNvPicPr>
            <a:picLocks noChangeAspect="1"/>
          </p:cNvPicPr>
          <p:nvPr/>
        </p:nvPicPr>
        <p:blipFill>
          <a:blip r:embed="rId2">
            <a:extLst/>
          </a:blip>
          <a:srcRect t="2794" b="2794"/>
          <a:stretch>
            <a:fillRect/>
          </a:stretch>
        </p:blipFill>
        <p:spPr>
          <a:xfrm>
            <a:off x="2794135" y="4094698"/>
            <a:ext cx="2497948" cy="1664000"/>
          </a:xfrm>
          <a:prstGeom prst="rect">
            <a:avLst/>
          </a:prstGeom>
          <a:ln w="12700">
            <a:miter lim="400000"/>
          </a:ln>
        </p:spPr>
      </p:pic>
      <p:sp>
        <p:nvSpPr>
          <p:cNvPr id="130" name="Afgeronde rechthoek"/>
          <p:cNvSpPr/>
          <p:nvPr/>
        </p:nvSpPr>
        <p:spPr>
          <a:xfrm>
            <a:off x="5623588" y="3941802"/>
            <a:ext cx="2148892" cy="1969793"/>
          </a:xfrm>
          <a:prstGeom prst="roundRect">
            <a:avLst>
              <a:gd name="adj" fmla="val 9671"/>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131" name="Verbinden Ingenieurs, industrie, academische wereld en overheid"/>
          <p:cNvSpPr txBox="1"/>
          <p:nvPr/>
        </p:nvSpPr>
        <p:spPr>
          <a:xfrm>
            <a:off x="5623588" y="3746748"/>
            <a:ext cx="2092462" cy="1223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539494">
              <a:lnSpc>
                <a:spcPct val="80000"/>
              </a:lnSpc>
              <a:spcBef>
                <a:spcPts val="300"/>
              </a:spcBef>
              <a:defRPr sz="5500">
                <a:solidFill>
                  <a:srgbClr val="50889B"/>
                </a:solidFill>
                <a:latin typeface="Arial Black"/>
                <a:ea typeface="Arial Black"/>
                <a:cs typeface="Arial Black"/>
                <a:sym typeface="Arial Black"/>
              </a:defRPr>
            </a:lvl1pPr>
          </a:lstStyle>
          <a:p>
            <a:r>
              <a:t>55</a:t>
            </a:r>
          </a:p>
        </p:txBody>
      </p:sp>
      <p:sp>
        <p:nvSpPr>
          <p:cNvPr id="132" name="Verbinden Ingenieurs, industrie, academische wereld en overheid"/>
          <p:cNvSpPr txBox="1"/>
          <p:nvPr/>
        </p:nvSpPr>
        <p:spPr>
          <a:xfrm>
            <a:off x="5693250" y="5120737"/>
            <a:ext cx="2148893" cy="1072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p>
            <a:pPr>
              <a:spcBef>
                <a:spcPts val="600"/>
              </a:spcBef>
              <a:defRPr sz="1000">
                <a:solidFill>
                  <a:srgbClr val="000000">
                    <a:alpha val="50000"/>
                  </a:srgbClr>
                </a:solidFill>
                <a:latin typeface="Arial"/>
                <a:ea typeface="Arial"/>
                <a:cs typeface="Arial"/>
                <a:sym typeface="Arial"/>
              </a:defRPr>
            </a:pPr>
            <a:r>
              <a:t>Korting op meer dan 55 tijdschriften en publicaties, waaronder Frame, Bits&amp;Chips </a:t>
            </a:r>
            <a:br/>
            <a:r>
              <a:t>en Ocean Energy &amp; Resources</a:t>
            </a:r>
          </a:p>
        </p:txBody>
      </p:sp>
      <p:sp>
        <p:nvSpPr>
          <p:cNvPr id="133" name="Verbinden Ingenieurs, industrie, academische wereld en overheid"/>
          <p:cNvSpPr txBox="1"/>
          <p:nvPr/>
        </p:nvSpPr>
        <p:spPr>
          <a:xfrm>
            <a:off x="5704478" y="4602017"/>
            <a:ext cx="2274385" cy="506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b="1">
                <a:latin typeface="Times Roman"/>
                <a:ea typeface="Times Roman"/>
                <a:cs typeface="Times Roman"/>
                <a:sym typeface="Times Roman"/>
              </a:defRPr>
            </a:lvl1pPr>
          </a:lstStyle>
          <a:p>
            <a:r>
              <a:t>vakbladen</a:t>
            </a:r>
          </a:p>
        </p:txBody>
      </p:sp>
      <p:sp>
        <p:nvSpPr>
          <p:cNvPr id="134" name="Korting op meer dan 55 vakbladen"/>
          <p:cNvSpPr txBox="1"/>
          <p:nvPr/>
        </p:nvSpPr>
        <p:spPr>
          <a:xfrm>
            <a:off x="808397" y="1955717"/>
            <a:ext cx="296885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Korting op meer dan 55 vakbladen</a:t>
            </a:r>
          </a:p>
        </p:txBody>
      </p:sp>
      <p:sp>
        <p:nvSpPr>
          <p:cNvPr id="135" name="Ruim 100 ingenieurscoaches"/>
          <p:cNvSpPr txBox="1"/>
          <p:nvPr/>
        </p:nvSpPr>
        <p:spPr>
          <a:xfrm>
            <a:off x="823652" y="2730131"/>
            <a:ext cx="2507786"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Ruim 100 ingenieurscoaches</a:t>
            </a:r>
          </a:p>
        </p:txBody>
      </p:sp>
      <p:sp>
        <p:nvSpPr>
          <p:cNvPr id="136" name="Korting op juridische ondersteuning"/>
          <p:cNvSpPr txBox="1"/>
          <p:nvPr/>
        </p:nvSpPr>
        <p:spPr>
          <a:xfrm>
            <a:off x="1392805" y="2331966"/>
            <a:ext cx="3096624"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Korting op juridische ondersteuning</a:t>
            </a:r>
          </a:p>
        </p:txBody>
      </p:sp>
      <p:sp>
        <p:nvSpPr>
          <p:cNvPr id="137" name="KIVI Academy (i.s.m. Cisco)"/>
          <p:cNvSpPr txBox="1"/>
          <p:nvPr/>
        </p:nvSpPr>
        <p:spPr>
          <a:xfrm>
            <a:off x="1362781" y="3102428"/>
            <a:ext cx="2424145"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KIVI Academy (i.s.m. Cisco)</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Nieuwe KIVI-powerpoint">
  <a:themeElements>
    <a:clrScheme name="Nieuwe KIVI-powerpo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ieuwe KIVI-powerpoint">
      <a:majorFont>
        <a:latin typeface="Calibri"/>
        <a:ea typeface="Calibri"/>
        <a:cs typeface="Calibri"/>
      </a:majorFont>
      <a:minorFont>
        <a:latin typeface="Helvetica"/>
        <a:ea typeface="Helvetica"/>
        <a:cs typeface="Helvetica"/>
      </a:minorFont>
    </a:fontScheme>
    <a:fmtScheme name="Nieuwe KIVI-powerpo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ieuwe KIVI-powerpoint">
  <a:themeElements>
    <a:clrScheme name="Nieuwe KIVI-powerpo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ieuwe KIVI-powerpoint">
      <a:majorFont>
        <a:latin typeface="Calibri"/>
        <a:ea typeface="Calibri"/>
        <a:cs typeface="Calibri"/>
      </a:majorFont>
      <a:minorFont>
        <a:latin typeface="Helvetica"/>
        <a:ea typeface="Helvetica"/>
        <a:cs typeface="Helvetica"/>
      </a:minorFont>
    </a:fontScheme>
    <a:fmtScheme name="Nieuwe KIVI-powerpo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700</Words>
  <Application>Microsoft Office PowerPoint</Application>
  <PresentationFormat>Diavoorstelling (4:3)</PresentationFormat>
  <Paragraphs>140</Paragraphs>
  <Slides>19</Slides>
  <Notes>0</Notes>
  <HiddenSlides>0</HiddenSlides>
  <MMClips>0</MMClip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Nieuwe KIVI-powerpoint</vt:lpstr>
      <vt:lpstr>PowerPoint-presentatie</vt:lpstr>
      <vt:lpstr>Can you imagine a world without engineers?</vt:lpstr>
      <vt:lpstr>Over KIVI</vt:lpstr>
      <vt:lpstr>Onze missie</vt:lpstr>
      <vt:lpstr>Onze meerwaarde</vt:lpstr>
      <vt:lpstr>Voordelen lidmaatschap voor ingenieurs</vt:lpstr>
      <vt:lpstr>Betrouwbare vakinformatie en  nieuws uit je vakgebied</vt:lpstr>
      <vt:lpstr>De Ingenieur</vt:lpstr>
      <vt:lpstr>KIVI-ledenservices</vt:lpstr>
      <vt:lpstr>Activiteiten</vt:lpstr>
      <vt:lpstr>Activiteiten</vt:lpstr>
      <vt:lpstr>Technisch maatschappelijke projecten</vt:lpstr>
      <vt:lpstr>Vergroot je netwerk en deel je kennis!</vt:lpstr>
      <vt:lpstr>Professionele en persoonlijke ontwikkeling</vt:lpstr>
      <vt:lpstr>Professionele registratie</vt:lpstr>
      <vt:lpstr>Internationaal raamwerk competenties</vt:lpstr>
      <vt:lpstr>Online Professional Development Tool</vt:lpstr>
      <vt:lpstr>Online Professional Development Tool</vt:lpstr>
      <vt:lpstr>Join KIVI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Gaby Wullink</dc:creator>
  <cp:lastModifiedBy>Gaby Wullink</cp:lastModifiedBy>
  <cp:revision>1</cp:revision>
  <dcterms:modified xsi:type="dcterms:W3CDTF">2021-02-08T13:35:39Z</dcterms:modified>
</cp:coreProperties>
</file>