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7" r:id="rId11"/>
    <p:sldId id="265" r:id="rId12"/>
    <p:sldId id="266" r:id="rId1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158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 name="Shape 27"/>
          <p:cNvSpPr>
            <a:spLocks noGrp="1" noRot="1" noChangeAspect="1"/>
          </p:cNvSpPr>
          <p:nvPr>
            <p:ph type="sldImg"/>
          </p:nvPr>
        </p:nvSpPr>
        <p:spPr>
          <a:xfrm>
            <a:off x="1143000" y="685800"/>
            <a:ext cx="4572000" cy="3429000"/>
          </a:xfrm>
          <a:prstGeom prst="rect">
            <a:avLst/>
          </a:prstGeom>
        </p:spPr>
        <p:txBody>
          <a:bodyPr/>
          <a:lstStyle/>
          <a:p>
            <a:endParaRPr/>
          </a:p>
        </p:txBody>
      </p:sp>
      <p:sp>
        <p:nvSpPr>
          <p:cNvPr id="28" name="Shape 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dia">
    <p:bg>
      <p:bgPr>
        <a:solidFill>
          <a:srgbClr val="FFFFFF"/>
        </a:solidFill>
        <a:effectLst/>
      </p:bgPr>
    </p:bg>
    <p:spTree>
      <p:nvGrpSpPr>
        <p:cNvPr id="1" name=""/>
        <p:cNvGrpSpPr/>
        <p:nvPr/>
      </p:nvGrpSpPr>
      <p:grpSpPr>
        <a:xfrm>
          <a:off x="0" y="0"/>
          <a:ext cx="0" cy="0"/>
          <a:chOff x="0" y="0"/>
          <a:chExt cx="0" cy="0"/>
        </a:xfrm>
      </p:grpSpPr>
      <p:sp>
        <p:nvSpPr>
          <p:cNvPr id="1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ekst1 ">
    <p:spTree>
      <p:nvGrpSpPr>
        <p:cNvPr id="1" name=""/>
        <p:cNvGrpSpPr/>
        <p:nvPr/>
      </p:nvGrpSpPr>
      <p:grpSpPr>
        <a:xfrm>
          <a:off x="0" y="0"/>
          <a:ext cx="0" cy="0"/>
          <a:chOff x="0" y="0"/>
          <a:chExt cx="0" cy="0"/>
        </a:xfrm>
      </p:grpSpPr>
      <p:sp>
        <p:nvSpPr>
          <p:cNvPr id="18" name="Hoofdtekst - niveau één…"/>
          <p:cNvSpPr txBox="1">
            <a:spLocks noGrp="1"/>
          </p:cNvSpPr>
          <p:nvPr>
            <p:ph type="body" sz="quarter"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9" name="Onze meerwaarde"/>
          <p:cNvSpPr txBox="1">
            <a:spLocks noGrp="1"/>
          </p:cNvSpPr>
          <p:nvPr>
            <p:ph type="body" sz="quarter" idx="21"/>
          </p:nvPr>
        </p:nvSpPr>
        <p:spPr>
          <a:xfrm>
            <a:off x="1682991" y="996550"/>
            <a:ext cx="4954359" cy="826362"/>
          </a:xfrm>
          <a:prstGeom prst="rect">
            <a:avLst/>
          </a:prstGeom>
        </p:spPr>
        <p:txBody>
          <a:bodyPr/>
          <a:lstStyle/>
          <a:p>
            <a:endParaRPr/>
          </a:p>
        </p:txBody>
      </p:sp>
      <p:sp>
        <p:nvSpPr>
          <p:cNvPr id="20" name="Onze meerwaarde"/>
          <p:cNvSpPr txBox="1">
            <a:spLocks noGrp="1"/>
          </p:cNvSpPr>
          <p:nvPr>
            <p:ph type="body" sz="quarter" idx="22"/>
          </p:nvPr>
        </p:nvSpPr>
        <p:spPr>
          <a:xfrm>
            <a:off x="2429328" y="1352603"/>
            <a:ext cx="4954359" cy="826361"/>
          </a:xfrm>
          <a:prstGeom prst="rect">
            <a:avLst/>
          </a:prstGeom>
        </p:spPr>
        <p:txBody>
          <a:bodyPr/>
          <a:lstStyle/>
          <a:p>
            <a:endParaRPr/>
          </a:p>
        </p:txBody>
      </p:sp>
      <p:sp>
        <p:nvSpPr>
          <p:cNvPr id="2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Hoofdtekst - niveau één…"/>
          <p:cNvSpPr txBox="1">
            <a:spLocks noGrp="1"/>
          </p:cNvSpPr>
          <p:nvPr>
            <p:ph type="body" idx="1"/>
          </p:nvPr>
        </p:nvSpPr>
        <p:spPr>
          <a:xfrm>
            <a:off x="557641" y="647634"/>
            <a:ext cx="8028718" cy="826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 name="Titeltekst"/>
          <p:cNvSpPr txBox="1">
            <a:spLocks noGrp="1"/>
          </p:cNvSpPr>
          <p:nvPr>
            <p:ph type="title"/>
          </p:nvPr>
        </p:nvSpPr>
        <p:spPr>
          <a:xfrm>
            <a:off x="1370012" y="1371600"/>
            <a:ext cx="7315201" cy="465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Titeltekst</a:t>
            </a:r>
          </a:p>
        </p:txBody>
      </p:sp>
      <p:sp>
        <p:nvSpPr>
          <p:cNvPr id="4" name="Dianummer"/>
          <p:cNvSpPr txBox="1">
            <a:spLocks noGrp="1"/>
          </p:cNvSpPr>
          <p:nvPr>
            <p:ph type="sldNum" sz="quarter" idx="2"/>
          </p:nvPr>
        </p:nvSpPr>
        <p:spPr>
          <a:xfrm>
            <a:off x="6294584" y="6232199"/>
            <a:ext cx="258620" cy="248302"/>
          </a:xfrm>
          <a:prstGeom prst="rect">
            <a:avLst/>
          </a:prstGeom>
          <a:ln w="12700">
            <a:miter lim="400000"/>
          </a:ln>
        </p:spPr>
        <p:txBody>
          <a:bodyPr wrap="none" lIns="45718" tIns="45718" rIns="45718" bIns="45718" anchor="ctr">
            <a:spAutoFit/>
          </a:bodyPr>
          <a:lstStyle>
            <a:lvl1pPr algn="r">
              <a:defRPr sz="120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9pPr>
    </p:titleStyle>
    <p:bodyStyle>
      <a:lvl1pPr marL="0" marR="0" indent="0" algn="l" defTabSz="914400" rtl="0" latinLnBrk="0">
        <a:lnSpc>
          <a:spcPct val="100000"/>
        </a:lnSpc>
        <a:spcBef>
          <a:spcPts val="0"/>
        </a:spcBef>
        <a:spcAft>
          <a:spcPts val="0"/>
        </a:spcAft>
        <a:buClrTx/>
        <a:buSzTx/>
        <a:buFontTx/>
        <a:buNone/>
        <a:tabLst/>
        <a:defRPr sz="3300" b="1" i="0" u="none" strike="noStrike" cap="none" spc="0" baseline="0">
          <a:solidFill>
            <a:srgbClr val="002F5F"/>
          </a:solidFill>
          <a:uFillTx/>
          <a:latin typeface="Arial"/>
          <a:ea typeface="Arial"/>
          <a:cs typeface="Arial"/>
          <a:sym typeface="Arial"/>
        </a:defRPr>
      </a:lvl1pPr>
      <a:lvl2pPr marL="1024398" marR="0" indent="-567197" algn="l" defTabSz="914400" rtl="0" latinLnBrk="0">
        <a:lnSpc>
          <a:spcPct val="100000"/>
        </a:lnSpc>
        <a:spcBef>
          <a:spcPts val="0"/>
        </a:spcBef>
        <a:spcAft>
          <a:spcPts val="0"/>
        </a:spcAft>
        <a:buClrTx/>
        <a:buSzPct val="100000"/>
        <a:buFontTx/>
        <a:buChar char="–"/>
        <a:tabLst/>
        <a:defRPr sz="3300" b="1" i="0" u="none" strike="noStrike" cap="none" spc="0" baseline="0">
          <a:solidFill>
            <a:srgbClr val="002F5F"/>
          </a:solidFill>
          <a:uFillTx/>
          <a:latin typeface="Arial"/>
          <a:ea typeface="Arial"/>
          <a:cs typeface="Arial"/>
          <a:sym typeface="Arial"/>
        </a:defRPr>
      </a:lvl2pPr>
      <a:lvl3pPr marL="1443789" marR="0" indent="-529389" algn="l" defTabSz="914400" rtl="0" latinLnBrk="0">
        <a:lnSpc>
          <a:spcPct val="100000"/>
        </a:lnSpc>
        <a:spcBef>
          <a:spcPts val="0"/>
        </a:spcBef>
        <a:spcAft>
          <a:spcPts val="0"/>
        </a:spcAft>
        <a:buClrTx/>
        <a:buSzPct val="100000"/>
        <a:buFontTx/>
        <a:buChar char="•"/>
        <a:tabLst/>
        <a:defRPr sz="3300" b="1" i="0" u="none" strike="noStrike" cap="none" spc="0" baseline="0">
          <a:solidFill>
            <a:srgbClr val="002F5F"/>
          </a:solidFill>
          <a:uFillTx/>
          <a:latin typeface="Arial"/>
          <a:ea typeface="Arial"/>
          <a:cs typeface="Arial"/>
          <a:sym typeface="Arial"/>
        </a:defRPr>
      </a:lvl3pPr>
      <a:lvl4pPr marL="2006861" marR="0" indent="-635261" algn="l" defTabSz="914400" rtl="0" latinLnBrk="0">
        <a:lnSpc>
          <a:spcPct val="100000"/>
        </a:lnSpc>
        <a:spcBef>
          <a:spcPts val="0"/>
        </a:spcBef>
        <a:spcAft>
          <a:spcPts val="0"/>
        </a:spcAft>
        <a:buClrTx/>
        <a:buSzPct val="100000"/>
        <a:buFontTx/>
        <a:buChar char="–"/>
        <a:tabLst/>
        <a:defRPr sz="3300" b="1" i="0" u="none" strike="noStrike" cap="none" spc="0" baseline="0">
          <a:solidFill>
            <a:srgbClr val="002F5F"/>
          </a:solidFill>
          <a:uFillTx/>
          <a:latin typeface="Arial"/>
          <a:ea typeface="Arial"/>
          <a:cs typeface="Arial"/>
          <a:sym typeface="Arial"/>
        </a:defRPr>
      </a:lvl4pPr>
      <a:lvl5pPr marL="2464062" marR="0" indent="-635262" algn="l" defTabSz="914400" rtl="0" latinLnBrk="0">
        <a:lnSpc>
          <a:spcPct val="100000"/>
        </a:lnSpc>
        <a:spcBef>
          <a:spcPts val="0"/>
        </a:spcBef>
        <a:spcAft>
          <a:spcPts val="0"/>
        </a:spcAft>
        <a:buClrTx/>
        <a:buSzPct val="100000"/>
        <a:buFontTx/>
        <a:buChar char="»"/>
        <a:tabLst/>
        <a:defRPr sz="3300" b="1" i="0" u="none" strike="noStrike" cap="none" spc="0" baseline="0">
          <a:solidFill>
            <a:srgbClr val="002F5F"/>
          </a:solidFill>
          <a:uFillTx/>
          <a:latin typeface="Arial"/>
          <a:ea typeface="Arial"/>
          <a:cs typeface="Arial"/>
          <a:sym typeface="Arial"/>
        </a:defRPr>
      </a:lvl5pPr>
      <a:lvl6pPr marL="2663182" marR="0" indent="-377182" algn="l" defTabSz="914400" rtl="0" latinLnBrk="0">
        <a:lnSpc>
          <a:spcPct val="100000"/>
        </a:lnSpc>
        <a:spcBef>
          <a:spcPts val="0"/>
        </a:spcBef>
        <a:spcAft>
          <a:spcPts val="0"/>
        </a:spcAft>
        <a:buClrTx/>
        <a:buSzPct val="100000"/>
        <a:buFontTx/>
        <a:buChar char="•"/>
        <a:tabLst/>
        <a:defRPr sz="3300" b="1" i="0" u="none" strike="noStrike" cap="none" spc="0" baseline="0">
          <a:solidFill>
            <a:srgbClr val="002F5F"/>
          </a:solidFill>
          <a:uFillTx/>
          <a:latin typeface="Arial"/>
          <a:ea typeface="Arial"/>
          <a:cs typeface="Arial"/>
          <a:sym typeface="Arial"/>
        </a:defRPr>
      </a:lvl6pPr>
      <a:lvl7pPr marL="3120382" marR="0" indent="-377182" algn="l" defTabSz="914400" rtl="0" latinLnBrk="0">
        <a:lnSpc>
          <a:spcPct val="100000"/>
        </a:lnSpc>
        <a:spcBef>
          <a:spcPts val="0"/>
        </a:spcBef>
        <a:spcAft>
          <a:spcPts val="0"/>
        </a:spcAft>
        <a:buClrTx/>
        <a:buSzPct val="100000"/>
        <a:buFontTx/>
        <a:buChar char="•"/>
        <a:tabLst/>
        <a:defRPr sz="3300" b="1" i="0" u="none" strike="noStrike" cap="none" spc="0" baseline="0">
          <a:solidFill>
            <a:srgbClr val="002F5F"/>
          </a:solidFill>
          <a:uFillTx/>
          <a:latin typeface="Arial"/>
          <a:ea typeface="Arial"/>
          <a:cs typeface="Arial"/>
          <a:sym typeface="Arial"/>
        </a:defRPr>
      </a:lvl7pPr>
      <a:lvl8pPr marL="3577587" marR="0" indent="-377182" algn="l" defTabSz="914400" rtl="0" latinLnBrk="0">
        <a:lnSpc>
          <a:spcPct val="100000"/>
        </a:lnSpc>
        <a:spcBef>
          <a:spcPts val="0"/>
        </a:spcBef>
        <a:spcAft>
          <a:spcPts val="0"/>
        </a:spcAft>
        <a:buClrTx/>
        <a:buSzPct val="100000"/>
        <a:buFontTx/>
        <a:buChar char="•"/>
        <a:tabLst/>
        <a:defRPr sz="3300" b="1" i="0" u="none" strike="noStrike" cap="none" spc="0" baseline="0">
          <a:solidFill>
            <a:srgbClr val="002F5F"/>
          </a:solidFill>
          <a:uFillTx/>
          <a:latin typeface="Arial"/>
          <a:ea typeface="Arial"/>
          <a:cs typeface="Arial"/>
          <a:sym typeface="Arial"/>
        </a:defRPr>
      </a:lvl8pPr>
      <a:lvl9pPr marL="4034790" marR="0" indent="-377190" algn="l" defTabSz="914400" rtl="0" latinLnBrk="0">
        <a:lnSpc>
          <a:spcPct val="100000"/>
        </a:lnSpc>
        <a:spcBef>
          <a:spcPts val="0"/>
        </a:spcBef>
        <a:spcAft>
          <a:spcPts val="0"/>
        </a:spcAft>
        <a:buClrTx/>
        <a:buSzPct val="100000"/>
        <a:buFontTx/>
        <a:buChar char="•"/>
        <a:tabLst/>
        <a:defRPr sz="3300" b="1" i="0" u="none" strike="noStrike" cap="none" spc="0" baseline="0">
          <a:solidFill>
            <a:srgbClr val="002F5F"/>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kivi.nl/afdelingen/bouw/activiteiten/activiteit/van-grijs-naar-groen" TargetMode="External"/><Relationship Id="rId2" Type="http://schemas.openxmlformats.org/officeDocument/2006/relationships/hyperlink" Target="https://www.kivi.nl/afdelingen/kivi-students/etfform"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hyperlink" Target="https://www.kivi.nl/afdelingen/klankbordgroep-ingenieurs-energietransitie"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PENING.jpg" descr="OPENING.jpg"/>
          <p:cNvPicPr>
            <a:picLocks noChangeAspect="1"/>
          </p:cNvPicPr>
          <p:nvPr/>
        </p:nvPicPr>
        <p:blipFill>
          <a:blip r:embed="rId2">
            <a:extLst/>
          </a:blip>
          <a:stretch>
            <a:fillRect/>
          </a:stretch>
        </p:blipFill>
        <p:spPr>
          <a:xfrm>
            <a:off x="181277" y="450935"/>
            <a:ext cx="8722181" cy="5588002"/>
          </a:xfrm>
          <a:prstGeom prst="rect">
            <a:avLst/>
          </a:prstGeom>
          <a:ln w="12700">
            <a:miter lim="400000"/>
          </a:ln>
        </p:spPr>
      </p:pic>
      <p:sp>
        <p:nvSpPr>
          <p:cNvPr id="31" name="Onze meerwaarde"/>
          <p:cNvSpPr txBox="1">
            <a:spLocks noGrp="1"/>
          </p:cNvSpPr>
          <p:nvPr>
            <p:ph type="body" sz="quarter" idx="1"/>
          </p:nvPr>
        </p:nvSpPr>
        <p:spPr>
          <a:xfrm>
            <a:off x="528008" y="6074767"/>
            <a:ext cx="8028717" cy="826362"/>
          </a:xfrm>
          <a:prstGeom prst="rect">
            <a:avLst/>
          </a:prstGeom>
        </p:spPr>
        <p:txBody>
          <a:bodyPr/>
          <a:lstStyle>
            <a:lvl1pPr>
              <a:defRPr sz="2500">
                <a:solidFill>
                  <a:srgbClr val="535353"/>
                </a:solidFill>
              </a:defRPr>
            </a:lvl1pPr>
          </a:lstStyle>
          <a:p>
            <a:r>
              <a:t>Koninklijk Instituut Van Ingenieurs</a:t>
            </a:r>
          </a:p>
        </p:txBody>
      </p:sp>
      <p:sp>
        <p:nvSpPr>
          <p:cNvPr id="32" name="Onze meerwaarde"/>
          <p:cNvSpPr txBox="1"/>
          <p:nvPr/>
        </p:nvSpPr>
        <p:spPr>
          <a:xfrm>
            <a:off x="1675241" y="647634"/>
            <a:ext cx="4627796" cy="826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defRPr sz="3300" b="1">
                <a:solidFill>
                  <a:srgbClr val="FFFFFF"/>
                </a:solidFill>
                <a:latin typeface="Arial"/>
                <a:ea typeface="Arial"/>
                <a:cs typeface="Arial"/>
                <a:sym typeface="Arial"/>
              </a:defRPr>
            </a:lvl1pPr>
          </a:lstStyle>
          <a:p>
            <a:r>
              <a:t>HET GROOTSTE</a:t>
            </a:r>
          </a:p>
        </p:txBody>
      </p:sp>
      <p:sp>
        <p:nvSpPr>
          <p:cNvPr id="33" name="Onze meerwaarde"/>
          <p:cNvSpPr txBox="1"/>
          <p:nvPr/>
        </p:nvSpPr>
        <p:spPr>
          <a:xfrm>
            <a:off x="810920" y="996550"/>
            <a:ext cx="4954365" cy="826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defRPr sz="3300" b="1">
                <a:solidFill>
                  <a:srgbClr val="FFFFFF"/>
                </a:solidFill>
                <a:latin typeface="Arial"/>
                <a:ea typeface="Arial"/>
                <a:cs typeface="Arial"/>
                <a:sym typeface="Arial"/>
              </a:defRPr>
            </a:lvl1pPr>
          </a:lstStyle>
          <a:p>
            <a:r>
              <a:t>INGENIEURSNETWERK</a:t>
            </a:r>
          </a:p>
        </p:txBody>
      </p:sp>
      <p:sp>
        <p:nvSpPr>
          <p:cNvPr id="34" name="Onze meerwaarde"/>
          <p:cNvSpPr txBox="1"/>
          <p:nvPr/>
        </p:nvSpPr>
        <p:spPr>
          <a:xfrm>
            <a:off x="1404861" y="1352602"/>
            <a:ext cx="4954357" cy="826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defRPr sz="3300" b="1">
                <a:solidFill>
                  <a:srgbClr val="FFFFFF"/>
                </a:solidFill>
                <a:latin typeface="Arial"/>
                <a:ea typeface="Arial"/>
                <a:cs typeface="Arial"/>
                <a:sym typeface="Arial"/>
              </a:defRPr>
            </a:lvl1pPr>
          </a:lstStyle>
          <a:p>
            <a:r>
              <a:t>VAN NEDERLAND</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Onze meerwaarde"/>
          <p:cNvSpPr txBox="1">
            <a:spLocks noGrp="1"/>
          </p:cNvSpPr>
          <p:nvPr>
            <p:ph type="body" sz="quarter" idx="1"/>
          </p:nvPr>
        </p:nvSpPr>
        <p:spPr>
          <a:xfrm>
            <a:off x="557641" y="647634"/>
            <a:ext cx="8028717" cy="826362"/>
          </a:xfrm>
          <a:prstGeom prst="rect">
            <a:avLst/>
          </a:prstGeom>
        </p:spPr>
        <p:txBody>
          <a:bodyPr/>
          <a:lstStyle/>
          <a:p>
            <a:r>
              <a:t>VOOR BEDRIJVEN</a:t>
            </a:r>
          </a:p>
        </p:txBody>
      </p:sp>
      <p:sp>
        <p:nvSpPr>
          <p:cNvPr id="132" name="Onze meerwaard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535353">
                    <a:alpha val="50000"/>
                  </a:srgbClr>
                </a:solidFill>
              </a:defRPr>
            </a:lvl1pPr>
          </a:lstStyle>
          <a:p>
            <a:r>
              <a:t>COLLECTIEF</a:t>
            </a:r>
          </a:p>
        </p:txBody>
      </p:sp>
      <p:sp>
        <p:nvSpPr>
          <p:cNvPr id="133" name="Onze meerwaarde"/>
          <p:cNvSpPr txBox="1">
            <a:spLocks noGrp="1"/>
          </p:cNvSpPr>
          <p:nvPr>
            <p:ph type="body" idx="2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535353"/>
                </a:solidFill>
              </a:defRPr>
            </a:lvl1pPr>
          </a:lstStyle>
          <a:p>
            <a:r>
              <a:t>LIDMAATSCHAP</a:t>
            </a:r>
          </a:p>
        </p:txBody>
      </p:sp>
      <p:sp>
        <p:nvSpPr>
          <p:cNvPr id="134" name="15% korting op alle KIVI media van het KIVI (incl. De Ingenieur)…"/>
          <p:cNvSpPr txBox="1"/>
          <p:nvPr/>
        </p:nvSpPr>
        <p:spPr>
          <a:xfrm>
            <a:off x="678457" y="2269399"/>
            <a:ext cx="6842863" cy="3390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28600" indent="-228600" defTabSz="355600">
              <a:lnSpc>
                <a:spcPct val="150000"/>
              </a:lnSpc>
              <a:buSzPct val="100000"/>
              <a:buChar char="•"/>
              <a:defRPr sz="1300">
                <a:solidFill>
                  <a:srgbClr val="002F5F"/>
                </a:solidFill>
                <a:latin typeface="Arial"/>
                <a:ea typeface="Arial"/>
                <a:cs typeface="Arial"/>
                <a:sym typeface="Arial"/>
              </a:defRPr>
            </a:pPr>
            <a:r>
              <a:t>15% korting op alle media van KIVI (incl. </a:t>
            </a:r>
            <a:r>
              <a:rPr i="1"/>
              <a:t>De Ingenieur</a:t>
            </a:r>
            <a:r>
              <a:t>)</a:t>
            </a:r>
          </a:p>
          <a:p>
            <a:pPr marL="228600" indent="-228600" defTabSz="355600">
              <a:lnSpc>
                <a:spcPct val="150000"/>
              </a:lnSpc>
              <a:buSzPct val="100000"/>
              <a:buChar char="•"/>
              <a:defRPr sz="1300">
                <a:solidFill>
                  <a:srgbClr val="002F5F"/>
                </a:solidFill>
                <a:latin typeface="Arial"/>
                <a:ea typeface="Arial"/>
                <a:cs typeface="Arial"/>
                <a:sym typeface="Arial"/>
              </a:defRPr>
            </a:pPr>
            <a:r>
              <a:t>Korting op zaalverhuur van KIVI</a:t>
            </a:r>
          </a:p>
          <a:p>
            <a:pPr marL="228600" indent="-228600" defTabSz="355600">
              <a:lnSpc>
                <a:spcPct val="150000"/>
              </a:lnSpc>
              <a:buSzPct val="100000"/>
              <a:buChar char="•"/>
              <a:defRPr sz="1300">
                <a:solidFill>
                  <a:srgbClr val="002F5F"/>
                </a:solidFill>
                <a:latin typeface="Arial"/>
                <a:ea typeface="Arial"/>
                <a:cs typeface="Arial"/>
                <a:sym typeface="Arial"/>
              </a:defRPr>
            </a:pPr>
            <a:r>
              <a:t>Participatie in maatschappelijk verantwoord ondernemen</a:t>
            </a:r>
          </a:p>
          <a:p>
            <a:pPr marL="228600" indent="-228600" defTabSz="355600">
              <a:lnSpc>
                <a:spcPct val="150000"/>
              </a:lnSpc>
              <a:buSzPct val="100000"/>
              <a:buChar char="•"/>
              <a:defRPr sz="1300">
                <a:solidFill>
                  <a:srgbClr val="002F5F"/>
                </a:solidFill>
                <a:latin typeface="Arial"/>
                <a:ea typeface="Arial"/>
                <a:cs typeface="Arial"/>
                <a:sym typeface="Arial"/>
              </a:defRPr>
            </a:pPr>
            <a:r>
              <a:t>Toegang tot vakexperts, sprekers</a:t>
            </a:r>
          </a:p>
          <a:p>
            <a:pPr marL="228600" indent="-228600" defTabSz="355600">
              <a:lnSpc>
                <a:spcPct val="150000"/>
              </a:lnSpc>
              <a:buSzPct val="100000"/>
              <a:buChar char="•"/>
              <a:defRPr sz="1300">
                <a:solidFill>
                  <a:srgbClr val="002F5F"/>
                </a:solidFill>
                <a:latin typeface="Arial"/>
                <a:ea typeface="Arial"/>
                <a:cs typeface="Arial"/>
                <a:sym typeface="Arial"/>
              </a:defRPr>
            </a:pPr>
            <a:r>
              <a:t>Goed werkgeverschap door jouw ingenieurs blijvend te ontwikkelen</a:t>
            </a:r>
          </a:p>
          <a:p>
            <a:pPr marL="228600" indent="-228600" defTabSz="355600">
              <a:lnSpc>
                <a:spcPct val="150000"/>
              </a:lnSpc>
              <a:buSzPct val="100000"/>
              <a:buChar char="•"/>
              <a:defRPr sz="1300">
                <a:solidFill>
                  <a:srgbClr val="002F5F"/>
                </a:solidFill>
                <a:latin typeface="Arial"/>
                <a:ea typeface="Arial"/>
                <a:cs typeface="Arial"/>
                <a:sym typeface="Arial"/>
              </a:defRPr>
            </a:pPr>
            <a:r>
              <a:t>Inspireren door kennisdeling met andere bedrijven en instellingen</a:t>
            </a:r>
          </a:p>
          <a:p>
            <a:pPr marL="228600" indent="-228600" defTabSz="355600">
              <a:lnSpc>
                <a:spcPct val="150000"/>
              </a:lnSpc>
              <a:buSzPct val="100000"/>
              <a:buChar char="•"/>
              <a:defRPr sz="1300">
                <a:solidFill>
                  <a:srgbClr val="002F5F"/>
                </a:solidFill>
                <a:latin typeface="Arial"/>
                <a:ea typeface="Arial"/>
                <a:cs typeface="Arial"/>
                <a:sym typeface="Arial"/>
              </a:defRPr>
            </a:pPr>
            <a:r>
              <a:t>Toegang tot uniek technisch, multidisciplinair netwerk</a:t>
            </a:r>
          </a:p>
          <a:p>
            <a:pPr marL="228600" indent="-228600" defTabSz="355600">
              <a:lnSpc>
                <a:spcPct val="150000"/>
              </a:lnSpc>
              <a:buSzPct val="100000"/>
              <a:buChar char="•"/>
              <a:defRPr sz="1300">
                <a:solidFill>
                  <a:srgbClr val="002F5F"/>
                </a:solidFill>
                <a:latin typeface="Arial"/>
                <a:ea typeface="Arial"/>
                <a:cs typeface="Arial"/>
                <a:sym typeface="Arial"/>
              </a:defRPr>
            </a:pPr>
            <a:r>
              <a:t>Vakoverstijgend samenwerken</a:t>
            </a:r>
          </a:p>
          <a:p>
            <a:pPr marL="228600" indent="-228600" defTabSz="355600">
              <a:lnSpc>
                <a:spcPct val="150000"/>
              </a:lnSpc>
              <a:buSzPct val="100000"/>
              <a:buChar char="•"/>
              <a:defRPr sz="1300">
                <a:solidFill>
                  <a:srgbClr val="002F5F"/>
                </a:solidFill>
                <a:latin typeface="Arial"/>
                <a:ea typeface="Arial"/>
                <a:cs typeface="Arial"/>
                <a:sym typeface="Arial"/>
              </a:defRPr>
            </a:pPr>
            <a:r>
              <a:t>Zichtbaarheid vergroten</a:t>
            </a:r>
          </a:p>
          <a:p>
            <a:pPr marL="228600" indent="-228600" defTabSz="355600">
              <a:lnSpc>
                <a:spcPct val="150000"/>
              </a:lnSpc>
              <a:buSzPct val="100000"/>
              <a:buChar char="•"/>
              <a:defRPr sz="1300">
                <a:solidFill>
                  <a:srgbClr val="002F5F"/>
                </a:solidFill>
                <a:latin typeface="Arial"/>
                <a:ea typeface="Arial"/>
                <a:cs typeface="Arial"/>
                <a:sym typeface="Arial"/>
              </a:defRPr>
            </a:pPr>
            <a:r>
              <a:t>KIVI Academy (hard skills)</a:t>
            </a:r>
          </a:p>
          <a:p>
            <a:pPr marL="228600" indent="-228600" defTabSz="355600">
              <a:lnSpc>
                <a:spcPct val="150000"/>
              </a:lnSpc>
              <a:buSzPct val="100000"/>
              <a:buChar char="•"/>
              <a:defRPr sz="1300">
                <a:solidFill>
                  <a:srgbClr val="002F5F"/>
                </a:solidFill>
                <a:latin typeface="Arial"/>
                <a:ea typeface="Arial"/>
                <a:cs typeface="Arial"/>
                <a:sym typeface="Arial"/>
              </a:defRPr>
            </a:pPr>
            <a:r>
              <a:t>Valt binnen werkgeverskostenregeling (WKR)</a:t>
            </a:r>
          </a:p>
          <a:p>
            <a:pPr marL="228600" indent="-228600" defTabSz="355600">
              <a:lnSpc>
                <a:spcPct val="150000"/>
              </a:lnSpc>
              <a:buSzPct val="100000"/>
              <a:buChar char="•"/>
              <a:defRPr sz="1300">
                <a:solidFill>
                  <a:srgbClr val="002F5F"/>
                </a:solidFill>
                <a:latin typeface="Arial"/>
                <a:ea typeface="Arial"/>
                <a:cs typeface="Arial"/>
                <a:sym typeface="Arial"/>
              </a:defRPr>
            </a:pPr>
            <a:r>
              <a:t>Internationaal, erkende registratie: Chartered en Incorporated Engineer</a:t>
            </a:r>
          </a:p>
        </p:txBody>
      </p:sp>
      <p:pic>
        <p:nvPicPr>
          <p:cNvPr id="135" name="shutterstock_1721745631.jpg" descr="shutterstock_1721745631.jpg"/>
          <p:cNvPicPr>
            <a:picLocks noChangeAspect="1"/>
          </p:cNvPicPr>
          <p:nvPr/>
        </p:nvPicPr>
        <p:blipFill>
          <a:blip r:embed="rId2">
            <a:extLst/>
          </a:blip>
          <a:stretch>
            <a:fillRect/>
          </a:stretch>
        </p:blipFill>
        <p:spPr>
          <a:xfrm>
            <a:off x="6331267" y="1338917"/>
            <a:ext cx="2603873" cy="1731511"/>
          </a:xfrm>
          <a:prstGeom prst="rect">
            <a:avLst/>
          </a:prstGeom>
          <a:ln w="12700">
            <a:miter lim="400000"/>
          </a:ln>
        </p:spPr>
      </p:pic>
      <p:pic>
        <p:nvPicPr>
          <p:cNvPr id="136" name="collectieven.psd" descr="collectieven.psd"/>
          <p:cNvPicPr>
            <a:picLocks noChangeAspect="1"/>
          </p:cNvPicPr>
          <p:nvPr/>
        </p:nvPicPr>
        <p:blipFill>
          <a:blip r:embed="rId3">
            <a:extLst/>
          </a:blip>
          <a:stretch>
            <a:fillRect/>
          </a:stretch>
        </p:blipFill>
        <p:spPr>
          <a:xfrm>
            <a:off x="6039856" y="3324824"/>
            <a:ext cx="3186696" cy="1817274"/>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Onze meerwaarde"/>
          <p:cNvSpPr txBox="1">
            <a:spLocks noGrp="1"/>
          </p:cNvSpPr>
          <p:nvPr>
            <p:ph type="body" sz="quarter" idx="1"/>
          </p:nvPr>
        </p:nvSpPr>
        <p:spPr>
          <a:xfrm>
            <a:off x="557641" y="647634"/>
            <a:ext cx="8028717" cy="826362"/>
          </a:xfrm>
          <a:prstGeom prst="rect">
            <a:avLst/>
          </a:prstGeom>
        </p:spPr>
        <p:txBody>
          <a:bodyPr/>
          <a:lstStyle/>
          <a:p>
            <a:r>
              <a:t>COLLECTIEF</a:t>
            </a:r>
          </a:p>
        </p:txBody>
      </p:sp>
      <p:sp>
        <p:nvSpPr>
          <p:cNvPr id="133" name="Onze meerwaard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535353">
                    <a:alpha val="50000"/>
                  </a:srgbClr>
                </a:solidFill>
              </a:defRPr>
            </a:lvl1pPr>
          </a:lstStyle>
          <a:p>
            <a:r>
              <a:t>LIDMAATSCHAP</a:t>
            </a:r>
          </a:p>
        </p:txBody>
      </p:sp>
      <p:sp>
        <p:nvSpPr>
          <p:cNvPr id="134" name="Onze meerwaarde"/>
          <p:cNvSpPr txBox="1"/>
          <p:nvPr/>
        </p:nvSpPr>
        <p:spPr>
          <a:xfrm>
            <a:off x="580508" y="317510"/>
            <a:ext cx="3911455" cy="826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defRPr sz="1500" b="1">
                <a:solidFill>
                  <a:srgbClr val="002F5F"/>
                </a:solidFill>
                <a:latin typeface="Arial"/>
                <a:ea typeface="Arial"/>
                <a:cs typeface="Arial"/>
                <a:sym typeface="Arial"/>
              </a:defRPr>
            </a:lvl1pPr>
          </a:lstStyle>
          <a:p>
            <a:r>
              <a:t>VOOR HOGESCHOLEN/UNIVERSITEITEN</a:t>
            </a:r>
          </a:p>
        </p:txBody>
      </p:sp>
      <p:sp>
        <p:nvSpPr>
          <p:cNvPr id="135" name="15% korting op alle KIVI media van het KIVI (incl. De Ingenieur)…"/>
          <p:cNvSpPr txBox="1"/>
          <p:nvPr/>
        </p:nvSpPr>
        <p:spPr>
          <a:xfrm>
            <a:off x="678457" y="2202408"/>
            <a:ext cx="6374797" cy="3488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51764" indent="-139700">
              <a:lnSpc>
                <a:spcPct val="150000"/>
              </a:lnSpc>
              <a:spcBef>
                <a:spcPts val="300"/>
              </a:spcBef>
              <a:buClr>
                <a:srgbClr val="002F5F"/>
              </a:buClr>
              <a:buSzPct val="100000"/>
              <a:buFont typeface="Arial"/>
              <a:buChar char="•"/>
              <a:tabLst>
                <a:tab pos="152400" algn="l"/>
              </a:tabLst>
              <a:defRPr sz="1300">
                <a:solidFill>
                  <a:srgbClr val="002F5F"/>
                </a:solidFill>
                <a:latin typeface="Arial"/>
                <a:ea typeface="Arial"/>
                <a:cs typeface="Arial"/>
                <a:sym typeface="Arial"/>
              </a:defRPr>
            </a:pPr>
            <a:r>
              <a:t>15% korting op </a:t>
            </a:r>
            <a:r>
              <a:rPr spc="-65"/>
              <a:t>alle media van KIVI (incl. </a:t>
            </a:r>
            <a:r>
              <a:rPr i="1" spc="-65"/>
              <a:t>De</a:t>
            </a:r>
            <a:r>
              <a:rPr i="1"/>
              <a:t> </a:t>
            </a:r>
            <a:r>
              <a:rPr i="1" spc="-65"/>
              <a:t>Ingenieur</a:t>
            </a:r>
            <a:r>
              <a:rPr spc="-65"/>
              <a:t>)</a:t>
            </a:r>
          </a:p>
          <a:p>
            <a:pPr marL="151764" indent="-139700">
              <a:lnSpc>
                <a:spcPct val="150000"/>
              </a:lnSpc>
              <a:spcBef>
                <a:spcPts val="300"/>
              </a:spcBef>
              <a:buClr>
                <a:srgbClr val="002F5F"/>
              </a:buClr>
              <a:buSzPct val="100000"/>
              <a:buFont typeface="Arial"/>
              <a:buChar char="•"/>
              <a:tabLst>
                <a:tab pos="152400" algn="l"/>
              </a:tabLst>
              <a:defRPr sz="1300">
                <a:solidFill>
                  <a:srgbClr val="002F5F"/>
                </a:solidFill>
                <a:latin typeface="Arial"/>
                <a:ea typeface="Arial"/>
                <a:cs typeface="Arial"/>
                <a:sym typeface="Arial"/>
              </a:defRPr>
            </a:pPr>
            <a:r>
              <a:t>Korting op </a:t>
            </a:r>
            <a:r>
              <a:rPr spc="-65"/>
              <a:t>zaalverhuur van KIVI</a:t>
            </a:r>
            <a:endParaRPr spc="-13"/>
          </a:p>
          <a:p>
            <a:pPr marL="151764" indent="-139700">
              <a:lnSpc>
                <a:spcPct val="150000"/>
              </a:lnSpc>
              <a:spcBef>
                <a:spcPts val="300"/>
              </a:spcBef>
              <a:buClr>
                <a:srgbClr val="002F5F"/>
              </a:buClr>
              <a:buSzPct val="100000"/>
              <a:buFont typeface="Arial"/>
              <a:buChar char="•"/>
              <a:tabLst>
                <a:tab pos="152400" algn="l"/>
              </a:tabLst>
              <a:defRPr sz="1300" spc="-65">
                <a:solidFill>
                  <a:srgbClr val="002F5F"/>
                </a:solidFill>
                <a:latin typeface="Arial"/>
                <a:ea typeface="Arial"/>
                <a:cs typeface="Arial"/>
                <a:sym typeface="Arial"/>
              </a:defRPr>
            </a:pPr>
            <a:r>
              <a:t>Toegang </a:t>
            </a:r>
            <a:r>
              <a:rPr spc="0"/>
              <a:t>tot: </a:t>
            </a:r>
            <a:r>
              <a:t>sprekers, </a:t>
            </a:r>
            <a:r>
              <a:rPr spc="0"/>
              <a:t>gastdocenten, accreditatie, gecommitteerden</a:t>
            </a:r>
          </a:p>
          <a:p>
            <a:pPr marL="151764" indent="-139700">
              <a:lnSpc>
                <a:spcPct val="150000"/>
              </a:lnSpc>
              <a:spcBef>
                <a:spcPts val="300"/>
              </a:spcBef>
              <a:buClr>
                <a:srgbClr val="002F5F"/>
              </a:buClr>
              <a:buSzPct val="100000"/>
              <a:buFont typeface="Arial"/>
              <a:buChar char="•"/>
              <a:tabLst>
                <a:tab pos="152400" algn="l"/>
              </a:tabLst>
              <a:defRPr sz="1300">
                <a:solidFill>
                  <a:srgbClr val="002F5F"/>
                </a:solidFill>
                <a:latin typeface="Arial"/>
                <a:ea typeface="Arial"/>
                <a:cs typeface="Arial"/>
                <a:sym typeface="Arial"/>
              </a:defRPr>
            </a:pPr>
            <a:r>
              <a:t>Studiepunten voor</a:t>
            </a:r>
            <a:r>
              <a:rPr spc="-65"/>
              <a:t> </a:t>
            </a:r>
            <a:r>
              <a:t>KIVI-activiteiten</a:t>
            </a:r>
          </a:p>
          <a:p>
            <a:pPr marL="151764" indent="-139700">
              <a:lnSpc>
                <a:spcPct val="150000"/>
              </a:lnSpc>
              <a:spcBef>
                <a:spcPts val="300"/>
              </a:spcBef>
              <a:buClr>
                <a:srgbClr val="002F5F"/>
              </a:buClr>
              <a:buSzPct val="100000"/>
              <a:buFont typeface="Arial"/>
              <a:buChar char="•"/>
              <a:tabLst>
                <a:tab pos="152400" algn="l"/>
              </a:tabLst>
              <a:defRPr sz="1300" spc="-65">
                <a:solidFill>
                  <a:srgbClr val="002F5F"/>
                </a:solidFill>
                <a:latin typeface="Arial"/>
                <a:ea typeface="Arial"/>
                <a:cs typeface="Arial"/>
                <a:sym typeface="Arial"/>
              </a:defRPr>
            </a:pPr>
            <a:r>
              <a:t>Stimuleren van </a:t>
            </a:r>
            <a:r>
              <a:rPr spc="0"/>
              <a:t>samenwerking </a:t>
            </a:r>
            <a:r>
              <a:t>van</a:t>
            </a:r>
            <a:r>
              <a:rPr spc="0"/>
              <a:t> onderwijsinstellingen</a:t>
            </a:r>
          </a:p>
          <a:p>
            <a:pPr marL="151764" indent="-139700">
              <a:lnSpc>
                <a:spcPct val="150000"/>
              </a:lnSpc>
              <a:spcBef>
                <a:spcPts val="300"/>
              </a:spcBef>
              <a:buClr>
                <a:srgbClr val="002F5F"/>
              </a:buClr>
              <a:buSzPct val="100000"/>
              <a:buFont typeface="Arial"/>
              <a:buChar char="•"/>
              <a:tabLst>
                <a:tab pos="152400" algn="l"/>
              </a:tabLst>
              <a:defRPr sz="1300">
                <a:solidFill>
                  <a:srgbClr val="002F5F"/>
                </a:solidFill>
                <a:latin typeface="Arial"/>
                <a:ea typeface="Arial"/>
                <a:cs typeface="Arial"/>
                <a:sym typeface="Arial"/>
              </a:defRPr>
            </a:pPr>
            <a:r>
              <a:t>KIVI Students</a:t>
            </a:r>
          </a:p>
          <a:p>
            <a:pPr marL="151764" indent="-139700">
              <a:lnSpc>
                <a:spcPct val="150000"/>
              </a:lnSpc>
              <a:spcBef>
                <a:spcPts val="300"/>
              </a:spcBef>
              <a:buClr>
                <a:srgbClr val="002F5F"/>
              </a:buClr>
              <a:buSzPct val="100000"/>
              <a:buFont typeface="Arial"/>
              <a:buChar char="•"/>
              <a:tabLst>
                <a:tab pos="152400" algn="l"/>
              </a:tabLst>
              <a:defRPr sz="1300">
                <a:solidFill>
                  <a:srgbClr val="002F5F"/>
                </a:solidFill>
                <a:latin typeface="Arial"/>
                <a:ea typeface="Arial"/>
                <a:cs typeface="Arial"/>
                <a:sym typeface="Arial"/>
              </a:defRPr>
            </a:pPr>
            <a:r>
              <a:t>KIVI ingenieurscoaching</a:t>
            </a:r>
          </a:p>
          <a:p>
            <a:pPr marL="151764" indent="-139700">
              <a:lnSpc>
                <a:spcPct val="150000"/>
              </a:lnSpc>
              <a:spcBef>
                <a:spcPts val="300"/>
              </a:spcBef>
              <a:buClr>
                <a:srgbClr val="002F5F"/>
              </a:buClr>
              <a:buSzPct val="100000"/>
              <a:buFont typeface="Arial"/>
              <a:buChar char="•"/>
              <a:tabLst>
                <a:tab pos="152400" algn="l"/>
              </a:tabLst>
              <a:defRPr sz="1300">
                <a:solidFill>
                  <a:srgbClr val="002F5F"/>
                </a:solidFill>
                <a:latin typeface="Arial"/>
                <a:ea typeface="Arial"/>
                <a:cs typeface="Arial"/>
                <a:sym typeface="Arial"/>
              </a:defRPr>
            </a:pPr>
            <a:r>
              <a:t>Studie- </a:t>
            </a:r>
            <a:r>
              <a:rPr spc="-65"/>
              <a:t>&amp; </a:t>
            </a:r>
            <a:r>
              <a:t>Reisfonds</a:t>
            </a:r>
          </a:p>
          <a:p>
            <a:pPr marL="151764" indent="-139700">
              <a:lnSpc>
                <a:spcPct val="150000"/>
              </a:lnSpc>
              <a:spcBef>
                <a:spcPts val="300"/>
              </a:spcBef>
              <a:buClr>
                <a:srgbClr val="002F5F"/>
              </a:buClr>
              <a:buSzPct val="100000"/>
              <a:buFont typeface="Arial"/>
              <a:buChar char="•"/>
              <a:tabLst>
                <a:tab pos="152400" algn="l"/>
              </a:tabLst>
              <a:defRPr sz="1300" spc="-65">
                <a:solidFill>
                  <a:srgbClr val="002F5F"/>
                </a:solidFill>
                <a:latin typeface="Arial"/>
                <a:ea typeface="Arial"/>
                <a:cs typeface="Arial"/>
                <a:sym typeface="Arial"/>
              </a:defRPr>
            </a:pPr>
            <a:r>
              <a:t>KIVI Academy (hard skills)</a:t>
            </a:r>
          </a:p>
          <a:p>
            <a:pPr marL="151764" indent="-139700">
              <a:lnSpc>
                <a:spcPct val="150000"/>
              </a:lnSpc>
              <a:spcBef>
                <a:spcPts val="300"/>
              </a:spcBef>
              <a:buClr>
                <a:srgbClr val="002F5F"/>
              </a:buClr>
              <a:buSzPct val="100000"/>
              <a:buFont typeface="Arial"/>
              <a:buChar char="•"/>
              <a:tabLst>
                <a:tab pos="152400" algn="l"/>
              </a:tabLst>
              <a:defRPr sz="1300">
                <a:solidFill>
                  <a:srgbClr val="002F5F"/>
                </a:solidFill>
                <a:latin typeface="Arial"/>
                <a:ea typeface="Arial"/>
                <a:cs typeface="Arial"/>
                <a:sym typeface="Arial"/>
              </a:defRPr>
            </a:pPr>
            <a:r>
              <a:t>Participatie </a:t>
            </a:r>
            <a:r>
              <a:rPr spc="-65"/>
              <a:t>in </a:t>
            </a:r>
            <a:r>
              <a:t>technisch maatschappelijke projecten</a:t>
            </a:r>
          </a:p>
          <a:p>
            <a:pPr marL="151764" indent="-139700">
              <a:lnSpc>
                <a:spcPct val="150000"/>
              </a:lnSpc>
              <a:spcBef>
                <a:spcPts val="300"/>
              </a:spcBef>
              <a:buClr>
                <a:srgbClr val="002F5F"/>
              </a:buClr>
              <a:buSzPct val="100000"/>
              <a:buFont typeface="Arial"/>
              <a:buChar char="•"/>
              <a:tabLst>
                <a:tab pos="152400" algn="l"/>
              </a:tabLst>
              <a:defRPr sz="1300">
                <a:solidFill>
                  <a:srgbClr val="002F5F"/>
                </a:solidFill>
                <a:latin typeface="Arial"/>
                <a:ea typeface="Arial"/>
                <a:cs typeface="Arial"/>
                <a:sym typeface="Arial"/>
              </a:defRPr>
            </a:pPr>
            <a:r>
              <a:t>Internationaal, </a:t>
            </a:r>
            <a:r>
              <a:rPr spc="-65"/>
              <a:t>erkende </a:t>
            </a:r>
            <a:r>
              <a:t>registratie: </a:t>
            </a:r>
            <a:r>
              <a:rPr spc="-65"/>
              <a:t>Chartered en </a:t>
            </a:r>
            <a:r>
              <a:t>Incorporated </a:t>
            </a:r>
            <a:r>
              <a:rPr spc="-65"/>
              <a:t>Engineer</a:t>
            </a:r>
          </a:p>
        </p:txBody>
      </p:sp>
      <p:pic>
        <p:nvPicPr>
          <p:cNvPr id="136" name="Schermafbeelding 2022-05-02 om 19.36.39.png" descr="Schermafbeelding 2022-05-02 om 19.36.39.png"/>
          <p:cNvPicPr>
            <a:picLocks noChangeAspect="1"/>
          </p:cNvPicPr>
          <p:nvPr/>
        </p:nvPicPr>
        <p:blipFill>
          <a:blip r:embed="rId2">
            <a:extLst/>
          </a:blip>
          <a:stretch>
            <a:fillRect/>
          </a:stretch>
        </p:blipFill>
        <p:spPr>
          <a:xfrm>
            <a:off x="6496387" y="760297"/>
            <a:ext cx="2255534" cy="1463969"/>
          </a:xfrm>
          <a:prstGeom prst="rect">
            <a:avLst/>
          </a:prstGeom>
          <a:ln w="12700">
            <a:miter lim="400000"/>
          </a:ln>
        </p:spPr>
      </p:pic>
      <p:pic>
        <p:nvPicPr>
          <p:cNvPr id="137" name="ADV_shutterstock_595360361.jpg" descr="ADV_shutterstock_595360361.jpg"/>
          <p:cNvPicPr>
            <a:picLocks noChangeAspect="1"/>
          </p:cNvPicPr>
          <p:nvPr/>
        </p:nvPicPr>
        <p:blipFill>
          <a:blip r:embed="rId3">
            <a:extLst/>
          </a:blip>
          <a:stretch>
            <a:fillRect/>
          </a:stretch>
        </p:blipFill>
        <p:spPr>
          <a:xfrm>
            <a:off x="6498632" y="4203941"/>
            <a:ext cx="2251044" cy="1702568"/>
          </a:xfrm>
          <a:prstGeom prst="rect">
            <a:avLst/>
          </a:prstGeom>
          <a:ln w="12700">
            <a:miter lim="400000"/>
          </a:ln>
        </p:spPr>
      </p:pic>
      <p:pic>
        <p:nvPicPr>
          <p:cNvPr id="138" name="SSRF logo_CMYK.jpg" descr="SSRF logo_CMYK.jpg"/>
          <p:cNvPicPr>
            <a:picLocks noChangeAspect="1"/>
          </p:cNvPicPr>
          <p:nvPr/>
        </p:nvPicPr>
        <p:blipFill>
          <a:blip r:embed="rId4">
            <a:extLst/>
          </a:blip>
          <a:stretch>
            <a:fillRect/>
          </a:stretch>
        </p:blipFill>
        <p:spPr>
          <a:xfrm>
            <a:off x="6380267" y="2478369"/>
            <a:ext cx="2487773" cy="1388919"/>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Woordenboek.jpg" descr="Woordenboek.jpg"/>
          <p:cNvPicPr>
            <a:picLocks noChangeAspect="1"/>
          </p:cNvPicPr>
          <p:nvPr/>
        </p:nvPicPr>
        <p:blipFill>
          <a:blip r:embed="rId2">
            <a:extLst/>
          </a:blip>
          <a:stretch>
            <a:fillRect/>
          </a:stretch>
        </p:blipFill>
        <p:spPr>
          <a:xfrm>
            <a:off x="2291083" y="1416998"/>
            <a:ext cx="4818985" cy="4204869"/>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nze meerwaarde"/>
          <p:cNvSpPr txBox="1">
            <a:spLocks noGrp="1"/>
          </p:cNvSpPr>
          <p:nvPr>
            <p:ph type="body" sz="quarter" idx="1"/>
          </p:nvPr>
        </p:nvSpPr>
        <p:spPr>
          <a:xfrm>
            <a:off x="1682991" y="996550"/>
            <a:ext cx="4954359" cy="826362"/>
          </a:xfrm>
          <a:prstGeom prst="rect">
            <a:avLst/>
          </a:prstGeom>
        </p:spPr>
        <p:txBody>
          <a:bodyPr/>
          <a:lstStyle>
            <a:lvl1pPr>
              <a:defRPr>
                <a:solidFill>
                  <a:srgbClr val="535353">
                    <a:alpha val="50000"/>
                  </a:srgbClr>
                </a:solidFill>
              </a:defRPr>
            </a:lvl1pPr>
          </a:lstStyle>
          <a:p>
            <a:r>
              <a:t>VAN ALLE</a:t>
            </a:r>
          </a:p>
        </p:txBody>
      </p:sp>
      <p:sp>
        <p:nvSpPr>
          <p:cNvPr id="37" name="Onze meerwaarde"/>
          <p:cNvSpPr txBox="1">
            <a:spLocks noGrp="1"/>
          </p:cNvSpPr>
          <p:nvPr>
            <p:ph type="body" idx="22"/>
          </p:nvPr>
        </p:nvSpPr>
        <p:spPr>
          <a:xfrm>
            <a:off x="2090660" y="1352603"/>
            <a:ext cx="4954359" cy="8263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535353"/>
                </a:solidFill>
              </a:defRPr>
            </a:lvl1pPr>
          </a:lstStyle>
          <a:p>
            <a:r>
              <a:t>INGENIEURS</a:t>
            </a:r>
          </a:p>
        </p:txBody>
      </p:sp>
      <p:pic>
        <p:nvPicPr>
          <p:cNvPr id="38" name="Logo KIVI Continuous transition 175 jaar CMYK large.jpg" descr="Logo KIVI Continuous transition 175 jaar CMYK large.jpg"/>
          <p:cNvPicPr>
            <a:picLocks noChangeAspect="1"/>
          </p:cNvPicPr>
          <p:nvPr/>
        </p:nvPicPr>
        <p:blipFill>
          <a:blip r:embed="rId2">
            <a:extLst/>
          </a:blip>
          <a:stretch>
            <a:fillRect/>
          </a:stretch>
        </p:blipFill>
        <p:spPr>
          <a:xfrm>
            <a:off x="5977466" y="1542659"/>
            <a:ext cx="2856617" cy="757712"/>
          </a:xfrm>
          <a:prstGeom prst="rect">
            <a:avLst/>
          </a:prstGeom>
          <a:ln w="12700">
            <a:miter lim="400000"/>
          </a:ln>
        </p:spPr>
      </p:pic>
      <p:sp>
        <p:nvSpPr>
          <p:cNvPr id="39" name="Onze meerwaarde"/>
          <p:cNvSpPr txBox="1"/>
          <p:nvPr/>
        </p:nvSpPr>
        <p:spPr>
          <a:xfrm>
            <a:off x="1895375" y="647634"/>
            <a:ext cx="8028717" cy="826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defRPr sz="3300" b="1">
                <a:solidFill>
                  <a:srgbClr val="002F5F"/>
                </a:solidFill>
                <a:latin typeface="Arial"/>
                <a:ea typeface="Arial"/>
                <a:cs typeface="Arial"/>
                <a:sym typeface="Arial"/>
              </a:defRPr>
            </a:lvl1pPr>
          </a:lstStyle>
          <a:p>
            <a:r>
              <a:t>DE BEROEPSVERENIGING</a:t>
            </a:r>
          </a:p>
        </p:txBody>
      </p:sp>
      <p:sp>
        <p:nvSpPr>
          <p:cNvPr id="40" name="Wij zetten ons in voor het ondersteunen van ingenieurs in hun beroepsuitoefening, zorgen voor erkenning, ontwikkeling en zichtbaarheid van het ingenieurswerk en voorzien ingenieurs van up-to-date informatie over het vakgebied en aanverwante vakgebieden. "/>
          <p:cNvSpPr txBox="1"/>
          <p:nvPr/>
        </p:nvSpPr>
        <p:spPr>
          <a:xfrm>
            <a:off x="720224" y="2496030"/>
            <a:ext cx="7103937" cy="16917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150000"/>
              </a:lnSpc>
              <a:spcBef>
                <a:spcPts val="500"/>
              </a:spcBef>
              <a:defRPr sz="1300">
                <a:solidFill>
                  <a:srgbClr val="002F5F"/>
                </a:solidFill>
                <a:latin typeface="Arial"/>
                <a:ea typeface="Arial"/>
                <a:cs typeface="Arial"/>
                <a:sym typeface="Arial"/>
              </a:defRPr>
            </a:lvl1pPr>
          </a:lstStyle>
          <a:p>
            <a:r>
              <a:t>Wij zetten ons in voor het ondersteunen van ingenieurs in hun beroepsuitoefening, zorgen voor erkenning, ontwikkeling en zichtbaarheid van het ingenieurswerk en voorzien ingenieurs van up-to-date informatie over het vakgebied en aanverwante vakgebieden. Daarnaast leggen wij verbindingen met en tussen technisch onderwijs, overheid en bedrijfsleven en delen onze expertise waar mogelijk voor maatschappelijke vraagstukken om de impact van technologie op de samenleving invulling te geven en zichtbaar te maken.</a:t>
            </a:r>
          </a:p>
        </p:txBody>
      </p:sp>
      <p:sp>
        <p:nvSpPr>
          <p:cNvPr id="41" name="Diverse toonaangevende organisatie en/of instellingen hebben hun oorsprong in KIVI"/>
          <p:cNvSpPr txBox="1"/>
          <p:nvPr/>
        </p:nvSpPr>
        <p:spPr>
          <a:xfrm>
            <a:off x="756928" y="4810135"/>
            <a:ext cx="6663215" cy="28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nSpc>
                <a:spcPct val="120000"/>
              </a:lnSpc>
              <a:spcBef>
                <a:spcPts val="500"/>
              </a:spcBef>
              <a:defRPr sz="1100">
                <a:solidFill>
                  <a:srgbClr val="002F5F"/>
                </a:solidFill>
                <a:latin typeface="Arial Black"/>
                <a:ea typeface="Arial Black"/>
                <a:cs typeface="Arial Black"/>
                <a:sym typeface="Arial Black"/>
              </a:defRPr>
            </a:lvl1pPr>
          </a:lstStyle>
          <a:p>
            <a:r>
              <a:t>Diverse toonaangevende organisaties en/of instellingen hebben hun oorsprong in KIVI</a:t>
            </a:r>
          </a:p>
        </p:txBody>
      </p:sp>
      <p:pic>
        <p:nvPicPr>
          <p:cNvPr id="42" name="Afbeelding" descr="Afbeelding"/>
          <p:cNvPicPr>
            <a:picLocks noChangeAspect="1"/>
          </p:cNvPicPr>
          <p:nvPr/>
        </p:nvPicPr>
        <p:blipFill>
          <a:blip r:embed="rId3">
            <a:extLst/>
          </a:blip>
          <a:stretch>
            <a:fillRect/>
          </a:stretch>
        </p:blipFill>
        <p:spPr>
          <a:xfrm>
            <a:off x="919661" y="5258053"/>
            <a:ext cx="1729378" cy="566982"/>
          </a:xfrm>
          <a:prstGeom prst="rect">
            <a:avLst/>
          </a:prstGeom>
          <a:ln w="12700">
            <a:miter lim="400000"/>
          </a:ln>
        </p:spPr>
      </p:pic>
      <p:pic>
        <p:nvPicPr>
          <p:cNvPr id="43" name="Afbeelding" descr="Afbeelding"/>
          <p:cNvPicPr>
            <a:picLocks noChangeAspect="1"/>
          </p:cNvPicPr>
          <p:nvPr/>
        </p:nvPicPr>
        <p:blipFill>
          <a:blip r:embed="rId4">
            <a:extLst/>
          </a:blip>
          <a:stretch>
            <a:fillRect/>
          </a:stretch>
        </p:blipFill>
        <p:spPr>
          <a:xfrm>
            <a:off x="3768952" y="5098700"/>
            <a:ext cx="626054" cy="741770"/>
          </a:xfrm>
          <a:prstGeom prst="rect">
            <a:avLst/>
          </a:prstGeom>
          <a:ln w="12700">
            <a:miter lim="400000"/>
          </a:ln>
        </p:spPr>
      </p:pic>
      <p:pic>
        <p:nvPicPr>
          <p:cNvPr id="44" name="Afbeelding" descr="Afbeelding"/>
          <p:cNvPicPr>
            <a:picLocks noChangeAspect="1"/>
          </p:cNvPicPr>
          <p:nvPr/>
        </p:nvPicPr>
        <p:blipFill>
          <a:blip r:embed="rId5">
            <a:extLst/>
          </a:blip>
          <a:stretch>
            <a:fillRect/>
          </a:stretch>
        </p:blipFill>
        <p:spPr>
          <a:xfrm>
            <a:off x="5574055" y="5069561"/>
            <a:ext cx="667902" cy="667902"/>
          </a:xfrm>
          <a:prstGeom prst="rect">
            <a:avLst/>
          </a:prstGeom>
          <a:ln w="12700">
            <a:miter lim="400000"/>
          </a:ln>
        </p:spPr>
      </p:pic>
      <p:pic>
        <p:nvPicPr>
          <p:cNvPr id="45" name="Afbeelding" descr="Afbeelding"/>
          <p:cNvPicPr>
            <a:picLocks noChangeAspect="1"/>
          </p:cNvPicPr>
          <p:nvPr/>
        </p:nvPicPr>
        <p:blipFill>
          <a:blip r:embed="rId6">
            <a:extLst/>
          </a:blip>
          <a:stretch>
            <a:fillRect/>
          </a:stretch>
        </p:blipFill>
        <p:spPr>
          <a:xfrm>
            <a:off x="7304092" y="5276448"/>
            <a:ext cx="1105951" cy="487020"/>
          </a:xfrm>
          <a:prstGeom prst="rect">
            <a:avLst/>
          </a:prstGeom>
          <a:ln w="12700">
            <a:miter lim="400000"/>
          </a:ln>
        </p:spPr>
      </p:pic>
      <p:sp>
        <p:nvSpPr>
          <p:cNvPr id="46" name="Afgeronde rechthoek"/>
          <p:cNvSpPr/>
          <p:nvPr/>
        </p:nvSpPr>
        <p:spPr>
          <a:xfrm>
            <a:off x="327888" y="4780264"/>
            <a:ext cx="8488223" cy="1305528"/>
          </a:xfrm>
          <a:prstGeom prst="roundRect">
            <a:avLst>
              <a:gd name="adj" fmla="val 15451"/>
            </a:avLst>
          </a:prstGeom>
          <a:solidFill>
            <a:srgbClr val="FFFFFF">
              <a:alpha val="0"/>
            </a:srgbClr>
          </a:solidFill>
          <a:ln w="3175">
            <a:solidFill>
              <a:schemeClr val="accent1"/>
            </a:solidFill>
          </a:ln>
        </p:spPr>
        <p:txBody>
          <a:bodyPr lIns="45718" tIns="45718" rIns="45718" bIns="45718" anchor="ctr"/>
          <a:lstStyle/>
          <a:p>
            <a:pPr>
              <a:defRPr>
                <a:latin typeface="+mj-lt"/>
                <a:ea typeface="+mj-ea"/>
                <a:cs typeface="+mj-cs"/>
                <a:sym typeface="Helvetica"/>
              </a:defRPr>
            </a:pPr>
            <a:endParaRPr/>
          </a:p>
        </p:txBody>
      </p:sp>
      <p:sp>
        <p:nvSpPr>
          <p:cNvPr id="47" name="Wij zetten ons in voor het ondersteunen van ingenieurs in hun beroepsuitoefening, zorgen voor erkenning, ontwikkeling en zichtbaarheid van het ingenieurswerk en voorzien ingenieurs van up-to-date informatie over het vakgebied en aanverwante vakgebieden. "/>
          <p:cNvSpPr txBox="1"/>
          <p:nvPr/>
        </p:nvSpPr>
        <p:spPr>
          <a:xfrm>
            <a:off x="514906" y="5808047"/>
            <a:ext cx="2518051" cy="202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150000"/>
              </a:lnSpc>
              <a:spcBef>
                <a:spcPts val="500"/>
              </a:spcBef>
              <a:defRPr sz="800">
                <a:solidFill>
                  <a:srgbClr val="002F5F"/>
                </a:solidFill>
                <a:latin typeface="Arial"/>
                <a:ea typeface="Arial"/>
                <a:cs typeface="Arial"/>
                <a:sym typeface="Arial"/>
              </a:defRPr>
            </a:lvl1pPr>
          </a:lstStyle>
          <a:p>
            <a:r>
              <a:t>Stichting Koninklijk Nederlands Normalisatie Instituut</a:t>
            </a:r>
          </a:p>
        </p:txBody>
      </p:sp>
      <p:sp>
        <p:nvSpPr>
          <p:cNvPr id="48" name="Wij zetten ons in voor het ondersteunen van ingenieurs in hun beroepsuitoefening, zorgen voor erkenning, ontwikkeling en zichtbaarheid van het ingenieurswerk en voorzien ingenieurs van up-to-date informatie over het vakgebied en aanverwante vakgebieden. "/>
          <p:cNvSpPr txBox="1"/>
          <p:nvPr/>
        </p:nvSpPr>
        <p:spPr>
          <a:xfrm>
            <a:off x="2858778" y="5811889"/>
            <a:ext cx="2518051" cy="202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150000"/>
              </a:lnSpc>
              <a:spcBef>
                <a:spcPts val="500"/>
              </a:spcBef>
              <a:defRPr sz="800">
                <a:solidFill>
                  <a:srgbClr val="002F5F"/>
                </a:solidFill>
                <a:latin typeface="Arial"/>
                <a:ea typeface="Arial"/>
                <a:cs typeface="Arial"/>
                <a:sym typeface="Arial"/>
              </a:defRPr>
            </a:lvl1pPr>
          </a:lstStyle>
          <a:p>
            <a:r>
              <a:t>Post Academisch Onderwijs</a:t>
            </a:r>
          </a:p>
        </p:txBody>
      </p:sp>
      <p:sp>
        <p:nvSpPr>
          <p:cNvPr id="49" name="Wij zetten ons in voor het ondersteunen van ingenieurs in hun beroepsuitoefening, zorgen voor erkenning, ontwikkeling en zichtbaarheid van het ingenieurswerk en voorzien ingenieurs van up-to-date informatie over het vakgebied en aanverwante vakgebieden. "/>
          <p:cNvSpPr txBox="1"/>
          <p:nvPr/>
        </p:nvSpPr>
        <p:spPr>
          <a:xfrm>
            <a:off x="4723436" y="5811268"/>
            <a:ext cx="2518051" cy="202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150000"/>
              </a:lnSpc>
              <a:spcBef>
                <a:spcPts val="500"/>
              </a:spcBef>
              <a:defRPr sz="800">
                <a:solidFill>
                  <a:srgbClr val="002F5F"/>
                </a:solidFill>
                <a:latin typeface="Arial"/>
                <a:ea typeface="Arial"/>
                <a:cs typeface="Arial"/>
                <a:sym typeface="Arial"/>
              </a:defRPr>
            </a:lvl1pPr>
          </a:lstStyle>
          <a:p>
            <a:r>
              <a:t>Stichting Toekomstbeeld der Techniek</a:t>
            </a:r>
          </a:p>
        </p:txBody>
      </p:sp>
      <p:sp>
        <p:nvSpPr>
          <p:cNvPr id="50" name="Wij zetten ons in voor het ondersteunen van ingenieurs in hun beroepsuitoefening, zorgen voor erkenning, ontwikkeling en zichtbaarheid van het ingenieurswerk en voorzien ingenieurs van up-to-date informatie over het vakgebied en aanverwante vakgebieden. "/>
          <p:cNvSpPr txBox="1"/>
          <p:nvPr/>
        </p:nvSpPr>
        <p:spPr>
          <a:xfrm>
            <a:off x="6598042" y="5811858"/>
            <a:ext cx="2518052" cy="202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150000"/>
              </a:lnSpc>
              <a:spcBef>
                <a:spcPts val="500"/>
              </a:spcBef>
              <a:defRPr sz="800">
                <a:solidFill>
                  <a:srgbClr val="002F5F"/>
                </a:solidFill>
                <a:latin typeface="Arial"/>
                <a:ea typeface="Arial"/>
                <a:cs typeface="Arial"/>
                <a:sym typeface="Arial"/>
              </a:defRPr>
            </a:lvl1pPr>
          </a:lstStyle>
          <a:p>
            <a:r>
              <a:t>Stichting Historie der Techniek</a:t>
            </a:r>
          </a:p>
        </p:txBody>
      </p:sp>
      <p:pic>
        <p:nvPicPr>
          <p:cNvPr id="51" name="Schermafbeelding 2023-01-10 om 16.00.19.png" descr="Schermafbeelding 2023-01-10 om 16.00.19.png"/>
          <p:cNvPicPr>
            <a:picLocks noChangeAspect="1"/>
          </p:cNvPicPr>
          <p:nvPr/>
        </p:nvPicPr>
        <p:blipFill>
          <a:blip r:embed="rId7">
            <a:extLst/>
          </a:blip>
          <a:stretch>
            <a:fillRect/>
          </a:stretch>
        </p:blipFill>
        <p:spPr>
          <a:xfrm>
            <a:off x="294073" y="698760"/>
            <a:ext cx="1326411" cy="1308704"/>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BEELD.jpg" descr="BEELD.jpg"/>
          <p:cNvPicPr>
            <a:picLocks noChangeAspect="1"/>
          </p:cNvPicPr>
          <p:nvPr/>
        </p:nvPicPr>
        <p:blipFill>
          <a:blip r:embed="rId2">
            <a:extLst/>
          </a:blip>
          <a:stretch>
            <a:fillRect/>
          </a:stretch>
        </p:blipFill>
        <p:spPr>
          <a:xfrm>
            <a:off x="194733" y="426792"/>
            <a:ext cx="8720568" cy="5623417"/>
          </a:xfrm>
          <a:prstGeom prst="rect">
            <a:avLst/>
          </a:prstGeom>
          <a:ln w="12700">
            <a:miter lim="400000"/>
          </a:ln>
        </p:spPr>
      </p:pic>
      <p:sp>
        <p:nvSpPr>
          <p:cNvPr id="54" name="Onze meerwaarde"/>
          <p:cNvSpPr txBox="1">
            <a:spLocks noGrp="1"/>
          </p:cNvSpPr>
          <p:nvPr>
            <p:ph type="body" sz="quarter" idx="1"/>
          </p:nvPr>
        </p:nvSpPr>
        <p:spPr>
          <a:xfrm>
            <a:off x="590791" y="996550"/>
            <a:ext cx="4954357" cy="826362"/>
          </a:xfrm>
          <a:prstGeom prst="rect">
            <a:avLst/>
          </a:prstGeom>
        </p:spPr>
        <p:txBody>
          <a:bodyPr/>
          <a:lstStyle>
            <a:lvl1pPr>
              <a:defRPr>
                <a:solidFill>
                  <a:srgbClr val="535353">
                    <a:alpha val="50000"/>
                  </a:srgbClr>
                </a:solidFill>
              </a:defRPr>
            </a:lvl1pPr>
          </a:lstStyle>
          <a:p>
            <a:r>
              <a:t>ROL VAN</a:t>
            </a:r>
          </a:p>
        </p:txBody>
      </p:sp>
      <p:sp>
        <p:nvSpPr>
          <p:cNvPr id="55" name="Onze meerwaarde"/>
          <p:cNvSpPr txBox="1">
            <a:spLocks noGrp="1"/>
          </p:cNvSpPr>
          <p:nvPr>
            <p:ph type="body" idx="22"/>
          </p:nvPr>
        </p:nvSpPr>
        <p:spPr>
          <a:xfrm>
            <a:off x="1083128" y="1352603"/>
            <a:ext cx="4954357" cy="8263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535353"/>
                </a:solidFill>
              </a:defRPr>
            </a:lvl1pPr>
          </a:lstStyle>
          <a:p>
            <a:r>
              <a:t>KIVI</a:t>
            </a:r>
          </a:p>
        </p:txBody>
      </p:sp>
      <p:sp>
        <p:nvSpPr>
          <p:cNvPr id="56" name="Afgeronde rechthoek"/>
          <p:cNvSpPr/>
          <p:nvPr/>
        </p:nvSpPr>
        <p:spPr>
          <a:xfrm>
            <a:off x="501372" y="2492031"/>
            <a:ext cx="2770000" cy="1852222"/>
          </a:xfrm>
          <a:prstGeom prst="roundRect">
            <a:avLst>
              <a:gd name="adj" fmla="val 10890"/>
            </a:avLst>
          </a:prstGeom>
          <a:solidFill>
            <a:srgbClr val="FFFFFF">
              <a:alpha val="0"/>
            </a:srgbClr>
          </a:solidFill>
          <a:ln w="3175">
            <a:solidFill>
              <a:schemeClr val="accent1"/>
            </a:solidFill>
          </a:ln>
        </p:spPr>
        <p:txBody>
          <a:bodyPr lIns="45718" tIns="45718" rIns="45718" bIns="45718" anchor="ctr"/>
          <a:lstStyle/>
          <a:p>
            <a:pPr>
              <a:defRPr>
                <a:latin typeface="+mj-lt"/>
                <a:ea typeface="+mj-ea"/>
                <a:cs typeface="+mj-cs"/>
                <a:sym typeface="Helvetica"/>
              </a:defRPr>
            </a:pPr>
            <a:endParaRPr/>
          </a:p>
        </p:txBody>
      </p:sp>
      <p:sp>
        <p:nvSpPr>
          <p:cNvPr id="57" name="Het Koninklijk Instituut Van Ingenieurs (KIVI)  is de Beroepsvereniging voor ingenieurs  in Nederland…"/>
          <p:cNvSpPr txBox="1"/>
          <p:nvPr/>
        </p:nvSpPr>
        <p:spPr>
          <a:xfrm>
            <a:off x="586651" y="2512230"/>
            <a:ext cx="2599441" cy="261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lnSpc>
                <a:spcPct val="120000"/>
              </a:lnSpc>
              <a:spcBef>
                <a:spcPts val="500"/>
              </a:spcBef>
              <a:defRPr sz="1200">
                <a:solidFill>
                  <a:srgbClr val="002F5F"/>
                </a:solidFill>
                <a:latin typeface="Arial Black"/>
                <a:ea typeface="Arial Black"/>
                <a:cs typeface="Arial Black"/>
                <a:sym typeface="Arial Black"/>
              </a:defRPr>
            </a:pPr>
            <a:r>
              <a:rPr dirty="0" err="1"/>
              <a:t>Netwerken</a:t>
            </a:r>
            <a:r>
              <a:rPr dirty="0"/>
              <a:t>:</a:t>
            </a:r>
          </a:p>
          <a:p>
            <a:pPr>
              <a:lnSpc>
                <a:spcPct val="120000"/>
              </a:lnSpc>
              <a:spcBef>
                <a:spcPts val="500"/>
              </a:spcBef>
              <a:defRPr sz="1300">
                <a:solidFill>
                  <a:srgbClr val="002F5F"/>
                </a:solidFill>
                <a:latin typeface="Arial"/>
                <a:ea typeface="Arial"/>
                <a:cs typeface="Arial"/>
                <a:sym typeface="Arial"/>
              </a:defRPr>
            </a:pPr>
            <a:r>
              <a:rPr dirty="0"/>
              <a:t>Meer dan </a:t>
            </a:r>
            <a:r>
              <a:rPr lang="nl-NL" dirty="0"/>
              <a:t>400</a:t>
            </a:r>
            <a:r>
              <a:rPr dirty="0"/>
              <a:t> </a:t>
            </a:r>
            <a:r>
              <a:rPr dirty="0" err="1"/>
              <a:t>activiteiten</a:t>
            </a:r>
            <a:r>
              <a:rPr dirty="0"/>
              <a:t> per </a:t>
            </a:r>
            <a:r>
              <a:rPr dirty="0" err="1"/>
              <a:t>jaar</a:t>
            </a:r>
            <a:r>
              <a:rPr dirty="0"/>
              <a:t>: </a:t>
            </a:r>
            <a:r>
              <a:rPr dirty="0" err="1"/>
              <a:t>lezingen</a:t>
            </a:r>
            <a:r>
              <a:rPr dirty="0"/>
              <a:t>, </a:t>
            </a:r>
            <a:r>
              <a:rPr dirty="0" err="1"/>
              <a:t>excursies</a:t>
            </a:r>
            <a:r>
              <a:rPr dirty="0"/>
              <a:t>, webinars, workshops, </a:t>
            </a:r>
            <a:r>
              <a:rPr dirty="0" err="1"/>
              <a:t>netwerkborrels</a:t>
            </a:r>
            <a:r>
              <a:rPr dirty="0"/>
              <a:t>, </a:t>
            </a:r>
            <a:br>
              <a:rPr dirty="0"/>
            </a:br>
            <a:r>
              <a:rPr dirty="0"/>
              <a:t>online community, etc. </a:t>
            </a:r>
            <a:r>
              <a:rPr dirty="0" err="1"/>
              <a:t>Grootste</a:t>
            </a:r>
            <a:r>
              <a:rPr dirty="0"/>
              <a:t> </a:t>
            </a:r>
            <a:r>
              <a:rPr dirty="0" err="1"/>
              <a:t>ingenieursnetwerk</a:t>
            </a:r>
            <a:r>
              <a:rPr dirty="0"/>
              <a:t> van NL met 15.000 </a:t>
            </a:r>
            <a:r>
              <a:rPr dirty="0" err="1"/>
              <a:t>leden</a:t>
            </a:r>
            <a:endParaRPr dirty="0"/>
          </a:p>
        </p:txBody>
      </p:sp>
      <p:sp>
        <p:nvSpPr>
          <p:cNvPr id="58" name="Het Koninklijk Instituut Van Ingenieurs (KIVI)  is de Beroepsvereniging voor ingenieurs  in Nederland…"/>
          <p:cNvSpPr txBox="1"/>
          <p:nvPr/>
        </p:nvSpPr>
        <p:spPr>
          <a:xfrm>
            <a:off x="5629581" y="2951659"/>
            <a:ext cx="2773179" cy="1731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lnSpc>
                <a:spcPct val="120000"/>
              </a:lnSpc>
              <a:spcBef>
                <a:spcPts val="500"/>
              </a:spcBef>
              <a:defRPr sz="1200">
                <a:solidFill>
                  <a:srgbClr val="002F5F"/>
                </a:solidFill>
                <a:latin typeface="Arial Black"/>
                <a:ea typeface="Arial Black"/>
                <a:cs typeface="Arial Black"/>
                <a:sym typeface="Arial Black"/>
              </a:defRPr>
            </a:pPr>
            <a:r>
              <a:t>Kwaliteit:</a:t>
            </a:r>
          </a:p>
          <a:p>
            <a:pPr>
              <a:lnSpc>
                <a:spcPct val="120000"/>
              </a:lnSpc>
              <a:spcBef>
                <a:spcPts val="500"/>
              </a:spcBef>
              <a:defRPr sz="1300">
                <a:solidFill>
                  <a:srgbClr val="002F5F"/>
                </a:solidFill>
                <a:latin typeface="Arial"/>
                <a:ea typeface="Arial"/>
                <a:cs typeface="Arial"/>
                <a:sym typeface="Arial"/>
              </a:defRPr>
            </a:pPr>
            <a:r>
              <a:t>KIVI academy, KIVI coaches, </a:t>
            </a:r>
            <a:br/>
            <a:r>
              <a:rPr i="1"/>
              <a:t>De Ingenieur</a:t>
            </a:r>
            <a:r>
              <a:t>, KIVI leerstoelen, participeren in besturen, </a:t>
            </a:r>
            <a:br/>
            <a:r>
              <a:t>Chartered Engineering</a:t>
            </a:r>
          </a:p>
        </p:txBody>
      </p:sp>
      <p:sp>
        <p:nvSpPr>
          <p:cNvPr id="59" name="Afgeronde rechthoek"/>
          <p:cNvSpPr/>
          <p:nvPr/>
        </p:nvSpPr>
        <p:spPr>
          <a:xfrm>
            <a:off x="5864833" y="1093409"/>
            <a:ext cx="2694351" cy="1413725"/>
          </a:xfrm>
          <a:prstGeom prst="roundRect">
            <a:avLst>
              <a:gd name="adj" fmla="val 12878"/>
            </a:avLst>
          </a:prstGeom>
          <a:solidFill>
            <a:srgbClr val="FFFFFF">
              <a:alpha val="0"/>
            </a:srgbClr>
          </a:solidFill>
          <a:ln w="3175">
            <a:solidFill>
              <a:schemeClr val="accent1"/>
            </a:solidFill>
          </a:ln>
        </p:spPr>
        <p:txBody>
          <a:bodyPr lIns="45718" tIns="45718" rIns="45718" bIns="45718" anchor="ctr"/>
          <a:lstStyle/>
          <a:p>
            <a:pPr>
              <a:defRPr>
                <a:latin typeface="+mj-lt"/>
                <a:ea typeface="+mj-ea"/>
                <a:cs typeface="+mj-cs"/>
                <a:sym typeface="Helvetica"/>
              </a:defRPr>
            </a:pPr>
            <a:endParaRPr/>
          </a:p>
        </p:txBody>
      </p:sp>
      <p:sp>
        <p:nvSpPr>
          <p:cNvPr id="60" name="Het Koninklijk Instituut Van Ingenieurs (KIVI)  is de Beroepsvereniging voor ingenieurs  in Nederland…"/>
          <p:cNvSpPr txBox="1"/>
          <p:nvPr/>
        </p:nvSpPr>
        <p:spPr>
          <a:xfrm>
            <a:off x="5993748" y="1176222"/>
            <a:ext cx="2632157" cy="12226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lnSpc>
                <a:spcPct val="108000"/>
              </a:lnSpc>
              <a:spcBef>
                <a:spcPts val="500"/>
              </a:spcBef>
              <a:defRPr sz="1200">
                <a:solidFill>
                  <a:srgbClr val="002F5F"/>
                </a:solidFill>
                <a:latin typeface="Arial Black"/>
                <a:ea typeface="Arial Black"/>
                <a:cs typeface="Arial Black"/>
                <a:sym typeface="Arial Black"/>
              </a:defRPr>
            </a:pPr>
            <a:r>
              <a:t>Erkennen:</a:t>
            </a:r>
          </a:p>
          <a:p>
            <a:pPr>
              <a:lnSpc>
                <a:spcPct val="108000"/>
              </a:lnSpc>
              <a:defRPr sz="1300">
                <a:solidFill>
                  <a:srgbClr val="002F5F"/>
                </a:solidFill>
                <a:latin typeface="Arial"/>
                <a:ea typeface="Arial"/>
                <a:cs typeface="Arial"/>
                <a:sym typeface="Arial"/>
              </a:defRPr>
            </a:pPr>
            <a:r>
              <a:t>Prins Fris Ingenieurs Prijs, afstudeerprijzen, vakspecifieke onderscheidingen, zichtbaarheid en publiciteit</a:t>
            </a:r>
          </a:p>
        </p:txBody>
      </p:sp>
      <p:sp>
        <p:nvSpPr>
          <p:cNvPr id="61" name="Afgeronde rechthoek"/>
          <p:cNvSpPr/>
          <p:nvPr/>
        </p:nvSpPr>
        <p:spPr>
          <a:xfrm>
            <a:off x="5519051" y="2898107"/>
            <a:ext cx="2895707" cy="1422669"/>
          </a:xfrm>
          <a:prstGeom prst="roundRect">
            <a:avLst>
              <a:gd name="adj" fmla="val 12797"/>
            </a:avLst>
          </a:prstGeom>
          <a:solidFill>
            <a:srgbClr val="002F5F">
              <a:alpha val="0"/>
            </a:srgbClr>
          </a:solidFill>
          <a:ln w="3175">
            <a:solidFill>
              <a:srgbClr val="002F5F"/>
            </a:solidFill>
          </a:ln>
        </p:spPr>
        <p:txBody>
          <a:bodyPr lIns="45718" tIns="45718" rIns="45718" bIns="45718" anchor="ctr"/>
          <a:lstStyle/>
          <a:p>
            <a:pPr>
              <a:defRPr>
                <a:solidFill>
                  <a:srgbClr val="FFFFFF"/>
                </a:solidFill>
                <a:latin typeface="+mj-lt"/>
                <a:ea typeface="+mj-ea"/>
                <a:cs typeface="+mj-cs"/>
                <a:sym typeface="Helvetica"/>
              </a:defRPr>
            </a:pPr>
            <a:endParaRPr/>
          </a:p>
        </p:txBody>
      </p:sp>
      <p:sp>
        <p:nvSpPr>
          <p:cNvPr id="62" name="Onze meerwaarde"/>
          <p:cNvSpPr txBox="1"/>
          <p:nvPr/>
        </p:nvSpPr>
        <p:spPr>
          <a:xfrm>
            <a:off x="940016" y="603972"/>
            <a:ext cx="1113241" cy="917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defRPr sz="3300" b="1">
                <a:solidFill>
                  <a:srgbClr val="002F5F"/>
                </a:solidFill>
                <a:latin typeface="Arial"/>
                <a:ea typeface="Arial"/>
                <a:cs typeface="Arial"/>
                <a:sym typeface="Arial"/>
              </a:defRPr>
            </a:lvl1pPr>
          </a:lstStyle>
          <a:p>
            <a:r>
              <a:t>DE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taart.png" descr="taart.png"/>
          <p:cNvPicPr>
            <a:picLocks noChangeAspect="1"/>
          </p:cNvPicPr>
          <p:nvPr/>
        </p:nvPicPr>
        <p:blipFill>
          <a:blip r:embed="rId2">
            <a:extLst/>
          </a:blip>
          <a:stretch>
            <a:fillRect/>
          </a:stretch>
        </p:blipFill>
        <p:spPr>
          <a:xfrm>
            <a:off x="701455" y="1240910"/>
            <a:ext cx="7741092" cy="4880491"/>
          </a:xfrm>
          <a:prstGeom prst="rect">
            <a:avLst/>
          </a:prstGeom>
          <a:ln w="12700">
            <a:miter lim="400000"/>
          </a:ln>
        </p:spPr>
      </p:pic>
      <p:sp>
        <p:nvSpPr>
          <p:cNvPr id="65" name="Het Koninklijk Instituut Van Ingenieurs (KIVI)  is de Beroepsvereniging voor ingenieurs  in Nederland…"/>
          <p:cNvSpPr txBox="1"/>
          <p:nvPr/>
        </p:nvSpPr>
        <p:spPr>
          <a:xfrm>
            <a:off x="6025982" y="631454"/>
            <a:ext cx="1612119" cy="1155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spcBef>
                <a:spcPts val="500"/>
              </a:spcBef>
              <a:defRPr sz="1100">
                <a:solidFill>
                  <a:srgbClr val="002F5F"/>
                </a:solidFill>
                <a:latin typeface="Arial"/>
                <a:ea typeface="Arial"/>
                <a:cs typeface="Arial"/>
                <a:sym typeface="Arial"/>
              </a:defRPr>
            </a:pPr>
            <a:r>
              <a:t>52 afdelingen:</a:t>
            </a:r>
          </a:p>
          <a:p>
            <a:pPr lvl="2">
              <a:spcBef>
                <a:spcPts val="500"/>
              </a:spcBef>
              <a:defRPr sz="1100">
                <a:solidFill>
                  <a:srgbClr val="001236"/>
                </a:solidFill>
                <a:latin typeface="Arial"/>
                <a:ea typeface="Arial"/>
                <a:cs typeface="Arial"/>
                <a:sym typeface="Arial"/>
              </a:defRPr>
            </a:pPr>
            <a:r>
              <a:t>38 vakafdelingen, </a:t>
            </a:r>
          </a:p>
          <a:p>
            <a:pPr lvl="1">
              <a:spcBef>
                <a:spcPts val="500"/>
              </a:spcBef>
              <a:defRPr sz="1100">
                <a:solidFill>
                  <a:srgbClr val="001236"/>
                </a:solidFill>
                <a:latin typeface="Arial"/>
                <a:ea typeface="Arial"/>
                <a:cs typeface="Arial"/>
                <a:sym typeface="Arial"/>
              </a:defRPr>
            </a:pPr>
            <a:r>
              <a:t>12 regio’s, </a:t>
            </a:r>
          </a:p>
          <a:p>
            <a:pPr lvl="1">
              <a:spcBef>
                <a:spcPts val="500"/>
              </a:spcBef>
              <a:defRPr sz="1100">
                <a:solidFill>
                  <a:srgbClr val="001236"/>
                </a:solidFill>
                <a:latin typeface="Arial"/>
                <a:ea typeface="Arial"/>
                <a:cs typeface="Arial"/>
                <a:sym typeface="Arial"/>
              </a:defRPr>
            </a:pPr>
            <a:r>
              <a:t>2 jong</a:t>
            </a:r>
          </a:p>
        </p:txBody>
      </p:sp>
      <p:sp>
        <p:nvSpPr>
          <p:cNvPr id="66" name="Afgeronde rechthoek"/>
          <p:cNvSpPr/>
          <p:nvPr/>
        </p:nvSpPr>
        <p:spPr>
          <a:xfrm>
            <a:off x="5944349" y="610944"/>
            <a:ext cx="1377938" cy="970871"/>
          </a:xfrm>
          <a:prstGeom prst="roundRect">
            <a:avLst>
              <a:gd name="adj" fmla="val 14668"/>
            </a:avLst>
          </a:prstGeom>
          <a:solidFill>
            <a:srgbClr val="FFFFFF">
              <a:alpha val="0"/>
            </a:srgbClr>
          </a:solidFill>
          <a:ln w="3175">
            <a:solidFill>
              <a:schemeClr val="accent1"/>
            </a:solidFill>
          </a:ln>
        </p:spPr>
        <p:txBody>
          <a:bodyPr lIns="45718" tIns="45718" rIns="45718" bIns="45718" anchor="ctr"/>
          <a:lstStyle/>
          <a:p>
            <a:pPr>
              <a:defRPr>
                <a:latin typeface="+mj-lt"/>
                <a:ea typeface="+mj-ea"/>
                <a:cs typeface="+mj-cs"/>
                <a:sym typeface="Helvetica"/>
              </a:defRPr>
            </a:pPr>
            <a:endParaRPr/>
          </a:p>
        </p:txBody>
      </p:sp>
      <p:sp>
        <p:nvSpPr>
          <p:cNvPr id="67" name="DE"/>
          <p:cNvSpPr txBox="1">
            <a:spLocks noGrp="1"/>
          </p:cNvSpPr>
          <p:nvPr>
            <p:ph type="body" sz="quarter" idx="1"/>
          </p:nvPr>
        </p:nvSpPr>
        <p:spPr>
          <a:xfrm>
            <a:off x="938639" y="435965"/>
            <a:ext cx="4605328" cy="826362"/>
          </a:xfrm>
          <a:prstGeom prst="rect">
            <a:avLst/>
          </a:prstGeom>
        </p:spPr>
        <p:txBody>
          <a:bodyPr/>
          <a:lstStyle/>
          <a:p>
            <a:r>
              <a:t>DE</a:t>
            </a:r>
          </a:p>
        </p:txBody>
      </p:sp>
      <p:sp>
        <p:nvSpPr>
          <p:cNvPr id="68" name="Onze meerwaarde"/>
          <p:cNvSpPr txBox="1"/>
          <p:nvPr/>
        </p:nvSpPr>
        <p:spPr>
          <a:xfrm>
            <a:off x="514590" y="784883"/>
            <a:ext cx="4954359" cy="826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defRPr sz="3300" b="1">
                <a:solidFill>
                  <a:srgbClr val="535353">
                    <a:alpha val="50000"/>
                  </a:srgbClr>
                </a:solidFill>
                <a:latin typeface="Arial"/>
                <a:ea typeface="Arial"/>
                <a:cs typeface="Arial"/>
                <a:sym typeface="Arial"/>
              </a:defRPr>
            </a:lvl1pPr>
          </a:lstStyle>
          <a:p>
            <a:r>
              <a:t>ORGANISATIE</a:t>
            </a:r>
          </a:p>
        </p:txBody>
      </p:sp>
      <p:sp>
        <p:nvSpPr>
          <p:cNvPr id="69" name="Onze meerwaarde"/>
          <p:cNvSpPr txBox="1"/>
          <p:nvPr/>
        </p:nvSpPr>
        <p:spPr>
          <a:xfrm>
            <a:off x="1125458" y="1140935"/>
            <a:ext cx="4954363" cy="826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defRPr sz="3300" b="1">
                <a:solidFill>
                  <a:srgbClr val="535353"/>
                </a:solidFill>
                <a:latin typeface="Arial"/>
                <a:ea typeface="Arial"/>
                <a:cs typeface="Arial"/>
                <a:sym typeface="Arial"/>
              </a:defRPr>
            </a:lvl1pPr>
          </a:lstStyle>
          <a:p>
            <a:r>
              <a:t>KIVI</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Onze meerwaarde"/>
          <p:cNvSpPr txBox="1">
            <a:spLocks noGrp="1"/>
          </p:cNvSpPr>
          <p:nvPr>
            <p:ph type="body" sz="quarter" idx="1"/>
          </p:nvPr>
        </p:nvSpPr>
        <p:spPr>
          <a:xfrm>
            <a:off x="557641" y="647634"/>
            <a:ext cx="8028717" cy="826362"/>
          </a:xfrm>
          <a:prstGeom prst="rect">
            <a:avLst/>
          </a:prstGeom>
        </p:spPr>
        <p:txBody>
          <a:bodyPr/>
          <a:lstStyle/>
          <a:p>
            <a:r>
              <a:t>LIDMAATSCHAP</a:t>
            </a:r>
          </a:p>
        </p:txBody>
      </p:sp>
      <p:sp>
        <p:nvSpPr>
          <p:cNvPr id="72" name="Onze meerwaard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535353">
                    <a:alpha val="50000"/>
                  </a:srgbClr>
                </a:solidFill>
              </a:defRPr>
            </a:lvl1pPr>
          </a:lstStyle>
          <a:p>
            <a:r>
              <a:rPr dirty="0"/>
              <a:t>VAN </a:t>
            </a:r>
          </a:p>
        </p:txBody>
      </p:sp>
      <p:sp>
        <p:nvSpPr>
          <p:cNvPr id="73" name="Onze meerwaarde"/>
          <p:cNvSpPr txBox="1">
            <a:spLocks noGrp="1"/>
          </p:cNvSpPr>
          <p:nvPr>
            <p:ph type="body" idx="22"/>
          </p:nvPr>
        </p:nvSpPr>
        <p:spPr>
          <a:xfrm>
            <a:off x="2615594" y="996550"/>
            <a:ext cx="4954359" cy="8263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535353"/>
                </a:solidFill>
              </a:defRPr>
            </a:lvl1pPr>
          </a:lstStyle>
          <a:p>
            <a:r>
              <a:t>KIVI</a:t>
            </a:r>
          </a:p>
        </p:txBody>
      </p:sp>
      <p:pic>
        <p:nvPicPr>
          <p:cNvPr id="74" name="Schermafbeelding 2022-05-02 om 19.34.39.png" descr="Schermafbeelding 2022-05-02 om 19.34.39.png"/>
          <p:cNvPicPr>
            <a:picLocks noChangeAspect="1"/>
          </p:cNvPicPr>
          <p:nvPr/>
        </p:nvPicPr>
        <p:blipFill>
          <a:blip r:embed="rId2">
            <a:extLst/>
          </a:blip>
          <a:stretch>
            <a:fillRect/>
          </a:stretch>
        </p:blipFill>
        <p:spPr>
          <a:xfrm>
            <a:off x="753532" y="4491185"/>
            <a:ext cx="2208878" cy="1388918"/>
          </a:xfrm>
          <a:prstGeom prst="rect">
            <a:avLst/>
          </a:prstGeom>
          <a:ln w="12700">
            <a:miter lim="400000"/>
          </a:ln>
        </p:spPr>
      </p:pic>
      <p:pic>
        <p:nvPicPr>
          <p:cNvPr id="75" name="Schermafbeelding 2022-05-02 om 19.34.44.png" descr="Schermafbeelding 2022-05-02 om 19.34.44.png"/>
          <p:cNvPicPr>
            <a:picLocks noChangeAspect="1"/>
          </p:cNvPicPr>
          <p:nvPr/>
        </p:nvPicPr>
        <p:blipFill>
          <a:blip r:embed="rId3">
            <a:extLst/>
          </a:blip>
          <a:stretch>
            <a:fillRect/>
          </a:stretch>
        </p:blipFill>
        <p:spPr>
          <a:xfrm>
            <a:off x="3249083" y="4467633"/>
            <a:ext cx="2294552" cy="1393421"/>
          </a:xfrm>
          <a:prstGeom prst="rect">
            <a:avLst/>
          </a:prstGeom>
          <a:ln w="12700">
            <a:miter lim="400000"/>
          </a:ln>
        </p:spPr>
      </p:pic>
      <p:pic>
        <p:nvPicPr>
          <p:cNvPr id="76" name="Schermafbeelding 2022-05-02 om 19.34.49.png" descr="Schermafbeelding 2022-05-02 om 19.34.49.png"/>
          <p:cNvPicPr>
            <a:picLocks noChangeAspect="1"/>
          </p:cNvPicPr>
          <p:nvPr/>
        </p:nvPicPr>
        <p:blipFill>
          <a:blip r:embed="rId4">
            <a:extLst/>
          </a:blip>
          <a:stretch>
            <a:fillRect/>
          </a:stretch>
        </p:blipFill>
        <p:spPr>
          <a:xfrm>
            <a:off x="5855703" y="4472516"/>
            <a:ext cx="2339633" cy="1383655"/>
          </a:xfrm>
          <a:prstGeom prst="rect">
            <a:avLst/>
          </a:prstGeom>
          <a:ln w="12700">
            <a:miter lim="400000"/>
          </a:ln>
        </p:spPr>
      </p:pic>
      <p:sp>
        <p:nvSpPr>
          <p:cNvPr id="77" name="Het Koninklijk Instituut Van Ingenieurs (KIVI)  is de Beroepsvereniging voor ingenieurs  in Nederland…"/>
          <p:cNvSpPr txBox="1"/>
          <p:nvPr/>
        </p:nvSpPr>
        <p:spPr>
          <a:xfrm>
            <a:off x="749156" y="1908842"/>
            <a:ext cx="7662620" cy="2472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28600" indent="-228600">
              <a:lnSpc>
                <a:spcPct val="120000"/>
              </a:lnSpc>
              <a:buSzPct val="100000"/>
              <a:buChar char="•"/>
              <a:defRPr sz="1300">
                <a:solidFill>
                  <a:srgbClr val="002F5F"/>
                </a:solidFill>
                <a:latin typeface="Arial"/>
                <a:ea typeface="Arial"/>
                <a:cs typeface="Arial"/>
                <a:sym typeface="Arial"/>
              </a:defRPr>
            </a:pPr>
            <a:r>
              <a:t>Betrouwbare vakinformatie en nieuwtjes uit je vakgebied, ook </a:t>
            </a:r>
            <a:r>
              <a:rPr i="1"/>
              <a:t>De Ingenieur</a:t>
            </a:r>
            <a:r>
              <a:t> maandelijks</a:t>
            </a:r>
          </a:p>
          <a:p>
            <a:pPr marL="228600" indent="-228600">
              <a:lnSpc>
                <a:spcPct val="120000"/>
              </a:lnSpc>
              <a:buSzPct val="100000"/>
              <a:buChar char="•"/>
              <a:defRPr sz="1300">
                <a:solidFill>
                  <a:srgbClr val="002F5F"/>
                </a:solidFill>
                <a:latin typeface="Arial"/>
                <a:ea typeface="Arial"/>
                <a:cs typeface="Arial"/>
                <a:sym typeface="Arial"/>
              </a:defRPr>
            </a:pPr>
            <a:r>
              <a:t>Verdiepen en verbreden van je </a:t>
            </a:r>
            <a:r>
              <a:rPr>
                <a:solidFill>
                  <a:srgbClr val="254061"/>
                </a:solidFill>
              </a:rPr>
              <a:t>netwerk</a:t>
            </a:r>
            <a:r>
              <a:t>, ook een levendige online community in je werkveld</a:t>
            </a:r>
          </a:p>
          <a:p>
            <a:pPr marL="228600" indent="-228600">
              <a:lnSpc>
                <a:spcPct val="120000"/>
              </a:lnSpc>
              <a:buSzPct val="100000"/>
              <a:buChar char="•"/>
              <a:defRPr sz="1300">
                <a:solidFill>
                  <a:srgbClr val="002F5F"/>
                </a:solidFill>
                <a:latin typeface="Arial"/>
                <a:ea typeface="Arial"/>
                <a:cs typeface="Arial"/>
                <a:sym typeface="Arial"/>
              </a:defRPr>
            </a:pPr>
            <a:r>
              <a:t>Deelname aan technisch maatschappelijke projecten die de samenleving verder helpen</a:t>
            </a:r>
          </a:p>
          <a:p>
            <a:pPr marL="228600" indent="-228600">
              <a:lnSpc>
                <a:spcPct val="120000"/>
              </a:lnSpc>
              <a:buSzPct val="100000"/>
              <a:buChar char="•"/>
              <a:defRPr sz="1300">
                <a:solidFill>
                  <a:srgbClr val="002F5F"/>
                </a:solidFill>
                <a:latin typeface="Arial"/>
                <a:ea typeface="Arial"/>
                <a:cs typeface="Arial"/>
                <a:sym typeface="Arial"/>
              </a:defRPr>
            </a:pPr>
            <a:r>
              <a:t>Verschillende activiteiten die voor jou als professional relevant zijn: training, lezing, excursie</a:t>
            </a:r>
          </a:p>
          <a:p>
            <a:pPr marL="228600" indent="-228600">
              <a:lnSpc>
                <a:spcPct val="120000"/>
              </a:lnSpc>
              <a:buSzPct val="100000"/>
              <a:buChar char="•"/>
              <a:defRPr sz="1300">
                <a:solidFill>
                  <a:srgbClr val="002F5F"/>
                </a:solidFill>
                <a:latin typeface="Arial"/>
                <a:ea typeface="Arial"/>
                <a:cs typeface="Arial"/>
                <a:sym typeface="Arial"/>
              </a:defRPr>
            </a:pPr>
            <a:r>
              <a:t>Vergroten van je </a:t>
            </a:r>
            <a:r>
              <a:rPr>
                <a:solidFill>
                  <a:srgbClr val="254061"/>
                </a:solidFill>
              </a:rPr>
              <a:t>netwerk</a:t>
            </a:r>
            <a:r>
              <a:t>. Je komt via KIVI makkelijk met Professionals &amp; Captains of Industry in jouw vakgebied in contact</a:t>
            </a:r>
          </a:p>
          <a:p>
            <a:pPr marL="228600" indent="-228600">
              <a:lnSpc>
                <a:spcPct val="120000"/>
              </a:lnSpc>
              <a:buSzPct val="100000"/>
              <a:buChar char="•"/>
              <a:defRPr sz="1300">
                <a:solidFill>
                  <a:srgbClr val="002F5F"/>
                </a:solidFill>
                <a:latin typeface="Arial"/>
                <a:ea typeface="Arial"/>
                <a:cs typeface="Arial"/>
                <a:sym typeface="Arial"/>
              </a:defRPr>
            </a:pPr>
            <a:r>
              <a:t>Vrij toegang tot coaches en sparringpartners die je loopbaan verder helpen</a:t>
            </a:r>
          </a:p>
          <a:p>
            <a:pPr marL="228600" indent="-228600">
              <a:lnSpc>
                <a:spcPct val="120000"/>
              </a:lnSpc>
              <a:buSzPct val="100000"/>
              <a:buChar char="•"/>
              <a:defRPr sz="1300">
                <a:solidFill>
                  <a:srgbClr val="002F5F"/>
                </a:solidFill>
                <a:latin typeface="Arial"/>
                <a:ea typeface="Arial"/>
                <a:cs typeface="Arial"/>
                <a:sym typeface="Arial"/>
              </a:defRPr>
            </a:pPr>
            <a:r>
              <a:t>Kwalificatie optie voor de internationaal erkende titel Chartered Engineer (CEng) of Incorporated Engineer (IEng)</a:t>
            </a:r>
          </a:p>
          <a:p>
            <a:pPr marL="228600" indent="-228600">
              <a:lnSpc>
                <a:spcPct val="120000"/>
              </a:lnSpc>
              <a:buSzPct val="100000"/>
              <a:buChar char="•"/>
              <a:defRPr sz="1300">
                <a:solidFill>
                  <a:srgbClr val="002F5F"/>
                </a:solidFill>
                <a:latin typeface="Arial"/>
                <a:ea typeface="Arial"/>
                <a:cs typeface="Arial"/>
                <a:sym typeface="Arial"/>
              </a:defRPr>
            </a:pPr>
            <a:r>
              <a:t>Korting op vakbladen en juridische hulp</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Onze meerwaarde"/>
          <p:cNvSpPr txBox="1">
            <a:spLocks noGrp="1"/>
          </p:cNvSpPr>
          <p:nvPr>
            <p:ph type="body" sz="quarter" idx="1"/>
          </p:nvPr>
        </p:nvSpPr>
        <p:spPr>
          <a:xfrm>
            <a:off x="557641" y="647633"/>
            <a:ext cx="8028717" cy="1339999"/>
          </a:xfrm>
          <a:prstGeom prst="rect">
            <a:avLst/>
          </a:prstGeom>
        </p:spPr>
        <p:txBody>
          <a:bodyPr/>
          <a:lstStyle/>
          <a:p>
            <a:pPr>
              <a:lnSpc>
                <a:spcPct val="65000"/>
              </a:lnSpc>
            </a:pPr>
            <a:r>
              <a:rPr lang="nl-NL" dirty="0"/>
              <a:t>MAGAZINE </a:t>
            </a:r>
          </a:p>
          <a:p>
            <a:pPr>
              <a:lnSpc>
                <a:spcPct val="65000"/>
              </a:lnSpc>
            </a:pPr>
            <a:r>
              <a:rPr lang="nl-NL" dirty="0"/>
              <a:t>		</a:t>
            </a:r>
            <a:r>
              <a:rPr lang="nl-NL" dirty="0">
                <a:solidFill>
                  <a:schemeClr val="bg1">
                    <a:lumMod val="65000"/>
                  </a:schemeClr>
                </a:solidFill>
              </a:rPr>
              <a:t>DE INGENIEUR</a:t>
            </a:r>
            <a:endParaRPr dirty="0">
              <a:solidFill>
                <a:schemeClr val="bg1">
                  <a:lumMod val="65000"/>
                </a:schemeClr>
              </a:solidFill>
            </a:endParaRPr>
          </a:p>
        </p:txBody>
      </p:sp>
      <p:sp>
        <p:nvSpPr>
          <p:cNvPr id="80" name="# 1 tech magazine – maandelijkse uitgave, geschreven door 4 ervaren en toegewijde redacteurs"/>
          <p:cNvSpPr txBox="1"/>
          <p:nvPr/>
        </p:nvSpPr>
        <p:spPr>
          <a:xfrm>
            <a:off x="667994" y="4415842"/>
            <a:ext cx="7297118" cy="28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nSpc>
                <a:spcPct val="120000"/>
              </a:lnSpc>
              <a:spcBef>
                <a:spcPts val="500"/>
              </a:spcBef>
              <a:defRPr sz="1100">
                <a:solidFill>
                  <a:srgbClr val="002F5F"/>
                </a:solidFill>
                <a:latin typeface="Arial Black"/>
                <a:ea typeface="Arial Black"/>
                <a:cs typeface="Arial Black"/>
                <a:sym typeface="Arial Black"/>
              </a:defRPr>
            </a:lvl1pPr>
          </a:lstStyle>
          <a:p>
            <a:r>
              <a:t># 1 tech magazine – maandelijkse uitgave, geschreven door ervaren en toegewijde redacteurs</a:t>
            </a:r>
          </a:p>
        </p:txBody>
      </p:sp>
      <p:sp>
        <p:nvSpPr>
          <p:cNvPr id="81" name="Oplage: 17.500 print, 4000 digitaal"/>
          <p:cNvSpPr txBox="1"/>
          <p:nvPr/>
        </p:nvSpPr>
        <p:spPr>
          <a:xfrm>
            <a:off x="2046253" y="5023410"/>
            <a:ext cx="2784221" cy="28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nSpc>
                <a:spcPct val="120000"/>
              </a:lnSpc>
              <a:spcBef>
                <a:spcPts val="500"/>
              </a:spcBef>
              <a:defRPr sz="1100">
                <a:solidFill>
                  <a:srgbClr val="002F5F"/>
                </a:solidFill>
                <a:latin typeface="Arial Black"/>
                <a:ea typeface="Arial Black"/>
                <a:cs typeface="Arial Black"/>
                <a:sym typeface="Arial Black"/>
              </a:defRPr>
            </a:lvl1pPr>
          </a:lstStyle>
          <a:p>
            <a:r>
              <a:t>Oplage: 15.000 print, 4.000 digitaal</a:t>
            </a:r>
          </a:p>
        </p:txBody>
      </p:sp>
      <p:sp>
        <p:nvSpPr>
          <p:cNvPr id="82" name="Page views: 84.000 unieke bezoekers, 150.000 page views"/>
          <p:cNvSpPr txBox="1"/>
          <p:nvPr/>
        </p:nvSpPr>
        <p:spPr>
          <a:xfrm>
            <a:off x="2933325" y="5600979"/>
            <a:ext cx="4630297" cy="28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120000"/>
              </a:lnSpc>
              <a:spcBef>
                <a:spcPts val="500"/>
              </a:spcBef>
              <a:defRPr sz="1100">
                <a:solidFill>
                  <a:srgbClr val="002F5F"/>
                </a:solidFill>
                <a:latin typeface="Arial Black"/>
                <a:ea typeface="Arial Black"/>
                <a:cs typeface="Arial Black"/>
                <a:sym typeface="Arial Black"/>
              </a:defRPr>
            </a:lvl1pPr>
          </a:lstStyle>
          <a:p>
            <a:r>
              <a:t>Page views: 84.000 unieke bezoekers, 150.000 page views</a:t>
            </a:r>
          </a:p>
        </p:txBody>
      </p:sp>
      <p:sp>
        <p:nvSpPr>
          <p:cNvPr id="83" name="Afgeronde rechthoek"/>
          <p:cNvSpPr/>
          <p:nvPr/>
        </p:nvSpPr>
        <p:spPr>
          <a:xfrm>
            <a:off x="518304" y="4380098"/>
            <a:ext cx="7596501" cy="366896"/>
          </a:xfrm>
          <a:prstGeom prst="roundRect">
            <a:avLst>
              <a:gd name="adj" fmla="val 50000"/>
            </a:avLst>
          </a:prstGeom>
          <a:solidFill>
            <a:srgbClr val="FFFFFF">
              <a:alpha val="0"/>
            </a:srgbClr>
          </a:solidFill>
          <a:ln w="3175">
            <a:solidFill>
              <a:schemeClr val="accent1"/>
            </a:solidFill>
          </a:ln>
        </p:spPr>
        <p:txBody>
          <a:bodyPr lIns="45718" tIns="45718" rIns="45718" bIns="45718" anchor="ctr"/>
          <a:lstStyle/>
          <a:p>
            <a:pPr>
              <a:defRPr>
                <a:latin typeface="+mj-lt"/>
                <a:ea typeface="+mj-ea"/>
                <a:cs typeface="+mj-cs"/>
                <a:sym typeface="Helvetica"/>
              </a:defRPr>
            </a:pPr>
            <a:endParaRPr/>
          </a:p>
        </p:txBody>
      </p:sp>
      <p:sp>
        <p:nvSpPr>
          <p:cNvPr id="84" name="Afgeronde rechthoek"/>
          <p:cNvSpPr/>
          <p:nvPr/>
        </p:nvSpPr>
        <p:spPr>
          <a:xfrm>
            <a:off x="1954265" y="4980932"/>
            <a:ext cx="2968197" cy="366896"/>
          </a:xfrm>
          <a:prstGeom prst="roundRect">
            <a:avLst>
              <a:gd name="adj" fmla="val 50000"/>
            </a:avLst>
          </a:prstGeom>
          <a:solidFill>
            <a:srgbClr val="FFFFFF">
              <a:alpha val="0"/>
            </a:srgbClr>
          </a:solidFill>
          <a:ln w="3175">
            <a:solidFill>
              <a:schemeClr val="accent1"/>
            </a:solidFill>
          </a:ln>
        </p:spPr>
        <p:txBody>
          <a:bodyPr lIns="45718" tIns="45718" rIns="45718" bIns="45718" anchor="ctr"/>
          <a:lstStyle/>
          <a:p>
            <a:pPr>
              <a:defRPr>
                <a:latin typeface="+mj-lt"/>
                <a:ea typeface="+mj-ea"/>
                <a:cs typeface="+mj-cs"/>
                <a:sym typeface="Helvetica"/>
              </a:defRPr>
            </a:pPr>
            <a:endParaRPr/>
          </a:p>
        </p:txBody>
      </p:sp>
      <p:sp>
        <p:nvSpPr>
          <p:cNvPr id="85" name="Afgeronde rechthoek"/>
          <p:cNvSpPr/>
          <p:nvPr/>
        </p:nvSpPr>
        <p:spPr>
          <a:xfrm>
            <a:off x="2806984" y="5556203"/>
            <a:ext cx="4761725" cy="366896"/>
          </a:xfrm>
          <a:prstGeom prst="roundRect">
            <a:avLst>
              <a:gd name="adj" fmla="val 50000"/>
            </a:avLst>
          </a:prstGeom>
          <a:solidFill>
            <a:srgbClr val="FFFFFF">
              <a:alpha val="0"/>
            </a:srgbClr>
          </a:solidFill>
          <a:ln w="3175">
            <a:solidFill>
              <a:schemeClr val="accent1"/>
            </a:solidFill>
          </a:ln>
        </p:spPr>
        <p:txBody>
          <a:bodyPr lIns="45718" tIns="45718" rIns="45718" bIns="45718" anchor="ctr"/>
          <a:lstStyle/>
          <a:p>
            <a:pPr>
              <a:defRPr>
                <a:latin typeface="+mj-lt"/>
                <a:ea typeface="+mj-ea"/>
                <a:cs typeface="+mj-cs"/>
                <a:sym typeface="Helvetica"/>
              </a:defRPr>
            </a:pPr>
            <a:endParaRPr/>
          </a:p>
        </p:txBody>
      </p:sp>
      <p:pic>
        <p:nvPicPr>
          <p:cNvPr id="86" name="Afbeelding" descr="Afbeelding"/>
          <p:cNvPicPr>
            <a:picLocks noChangeAspect="1"/>
          </p:cNvPicPr>
          <p:nvPr/>
        </p:nvPicPr>
        <p:blipFill>
          <a:blip r:embed="rId2">
            <a:extLst/>
          </a:blip>
          <a:stretch>
            <a:fillRect/>
          </a:stretch>
        </p:blipFill>
        <p:spPr>
          <a:xfrm>
            <a:off x="559873" y="2196008"/>
            <a:ext cx="8024254" cy="1626973"/>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CHNISCH-"/>
          <p:cNvSpPr txBox="1">
            <a:spLocks noGrp="1"/>
          </p:cNvSpPr>
          <p:nvPr>
            <p:ph type="body" sz="quarter" idx="1"/>
          </p:nvPr>
        </p:nvSpPr>
        <p:spPr>
          <a:xfrm>
            <a:off x="557641" y="647634"/>
            <a:ext cx="8028717" cy="826362"/>
          </a:xfrm>
          <a:prstGeom prst="rect">
            <a:avLst/>
          </a:prstGeom>
        </p:spPr>
        <p:txBody>
          <a:bodyPr/>
          <a:lstStyle/>
          <a:p>
            <a:r>
              <a:t>TECHNISCH-</a:t>
            </a:r>
          </a:p>
        </p:txBody>
      </p:sp>
      <p:sp>
        <p:nvSpPr>
          <p:cNvPr id="89" name="Onze meerwaarde"/>
          <p:cNvSpPr txBox="1"/>
          <p:nvPr/>
        </p:nvSpPr>
        <p:spPr>
          <a:xfrm>
            <a:off x="1682991" y="996550"/>
            <a:ext cx="4954359" cy="826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defRPr sz="3300" b="1">
                <a:solidFill>
                  <a:srgbClr val="535353">
                    <a:alpha val="50000"/>
                  </a:srgbClr>
                </a:solidFill>
                <a:latin typeface="Arial"/>
                <a:ea typeface="Arial"/>
                <a:cs typeface="Arial"/>
                <a:sym typeface="Arial"/>
              </a:defRPr>
            </a:lvl1pPr>
          </a:lstStyle>
          <a:p>
            <a:r>
              <a:t>MAATSCHAPPELIJKE </a:t>
            </a:r>
          </a:p>
        </p:txBody>
      </p:sp>
      <p:sp>
        <p:nvSpPr>
          <p:cNvPr id="90" name="Onze meerwaarde"/>
          <p:cNvSpPr txBox="1"/>
          <p:nvPr/>
        </p:nvSpPr>
        <p:spPr>
          <a:xfrm>
            <a:off x="1311728" y="1352603"/>
            <a:ext cx="4954357" cy="826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defRPr sz="3300" b="1">
                <a:solidFill>
                  <a:srgbClr val="535353"/>
                </a:solidFill>
                <a:latin typeface="Arial"/>
                <a:ea typeface="Arial"/>
                <a:cs typeface="Arial"/>
                <a:sym typeface="Arial"/>
              </a:defRPr>
            </a:lvl1pPr>
          </a:lstStyle>
          <a:p>
            <a:r>
              <a:t>PROJECTEN</a:t>
            </a:r>
          </a:p>
        </p:txBody>
      </p:sp>
      <p:sp>
        <p:nvSpPr>
          <p:cNvPr id="91" name="Het Koninklijk Instituut Van Ingenieurs (KIVI)  is de Beroepsvereniging voor ingenieurs  in Nederland…"/>
          <p:cNvSpPr txBox="1"/>
          <p:nvPr/>
        </p:nvSpPr>
        <p:spPr>
          <a:xfrm>
            <a:off x="655758" y="2534889"/>
            <a:ext cx="8188977" cy="2173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130341" lvl="1" indent="-130341" defTabSz="457200">
              <a:lnSpc>
                <a:spcPct val="120000"/>
              </a:lnSpc>
              <a:buSzPct val="100000"/>
              <a:buChar char="•"/>
              <a:defRPr sz="1300" b="1">
                <a:solidFill>
                  <a:srgbClr val="002F5F"/>
                </a:solidFill>
                <a:latin typeface="Arial"/>
                <a:ea typeface="Arial"/>
                <a:cs typeface="Arial"/>
                <a:sym typeface="Arial"/>
              </a:defRPr>
            </a:pPr>
            <a:r>
              <a:t>Energy NL 2050, Elektrotechniek-Zuid:</a:t>
            </a:r>
            <a:r>
              <a:rPr b="0"/>
              <a:t> Hoe maken we Nederland energieneutraal in 2050? </a:t>
            </a:r>
            <a:br>
              <a:rPr b="0"/>
            </a:br>
            <a:r>
              <a:rPr b="0"/>
              <a:t>Zie ook DI 2018-03 en 2020-11</a:t>
            </a:r>
          </a:p>
          <a:p>
            <a:pPr marL="130341" lvl="1" indent="-130341" defTabSz="457200">
              <a:lnSpc>
                <a:spcPct val="120000"/>
              </a:lnSpc>
              <a:buSzPct val="100000"/>
              <a:buChar char="•"/>
              <a:defRPr sz="1300" b="1">
                <a:solidFill>
                  <a:srgbClr val="002F5F"/>
                </a:solidFill>
                <a:latin typeface="Arial"/>
                <a:ea typeface="Arial"/>
                <a:cs typeface="Arial"/>
                <a:sym typeface="Arial"/>
              </a:defRPr>
            </a:pPr>
            <a:r>
              <a:t>Engineer The Future, KIVI students:</a:t>
            </a:r>
            <a:r>
              <a:rPr b="0"/>
              <a:t> Hoe maken we groene energie circulair? </a:t>
            </a:r>
            <a:r>
              <a:rPr b="0" u="sng">
                <a:solidFill>
                  <a:srgbClr val="0000FF"/>
                </a:solidFill>
                <a:uFill>
                  <a:solidFill>
                    <a:srgbClr val="0000FF"/>
                  </a:solidFill>
                </a:uFill>
                <a:hlinkClick r:id="rId2"/>
              </a:rPr>
              <a:t>Engineer the Future | KIVI</a:t>
            </a:r>
          </a:p>
          <a:p>
            <a:pPr marL="130341" lvl="1" indent="-130341" defTabSz="457200">
              <a:lnSpc>
                <a:spcPct val="120000"/>
              </a:lnSpc>
              <a:buSzPct val="100000"/>
              <a:buChar char="•"/>
              <a:defRPr sz="1300" b="1">
                <a:solidFill>
                  <a:srgbClr val="002F5F"/>
                </a:solidFill>
                <a:latin typeface="Arial"/>
                <a:ea typeface="Arial"/>
                <a:cs typeface="Arial"/>
                <a:sym typeface="Arial"/>
              </a:defRPr>
            </a:pPr>
            <a:r>
              <a:t>Van Grijs naar Groen, Bouw:</a:t>
            </a:r>
            <a:r>
              <a:rPr b="0"/>
              <a:t> Woningbouwopgave in een veranderend klimaat. Zie ook bouwsymposium afdeling Bouw. </a:t>
            </a:r>
            <a:r>
              <a:rPr b="0" u="sng">
                <a:solidFill>
                  <a:srgbClr val="0000FF"/>
                </a:solidFill>
                <a:uFill>
                  <a:solidFill>
                    <a:srgbClr val="0000FF"/>
                  </a:solidFill>
                </a:uFill>
                <a:hlinkClick r:id="rId3"/>
              </a:rPr>
              <a:t>Van grijs naar Groen symposium Bouw</a:t>
            </a:r>
          </a:p>
          <a:p>
            <a:pPr marL="130341" lvl="1" indent="-130341" defTabSz="457200">
              <a:lnSpc>
                <a:spcPct val="120000"/>
              </a:lnSpc>
              <a:buSzPct val="100000"/>
              <a:buChar char="•"/>
              <a:defRPr sz="1300" b="1">
                <a:solidFill>
                  <a:srgbClr val="002F5F"/>
                </a:solidFill>
                <a:latin typeface="Arial"/>
                <a:ea typeface="Arial"/>
                <a:cs typeface="Arial"/>
                <a:sym typeface="Arial"/>
              </a:defRPr>
            </a:pPr>
            <a:r>
              <a:t>Klankbordgroep Ingenieurs &amp; Energietransitie</a:t>
            </a:r>
            <a:r>
              <a:rPr b="0"/>
              <a:t>, het orgaan voor iedereen die meer wil weten over alle alternatieven op fossiele brandstoffen. </a:t>
            </a:r>
            <a:r>
              <a:rPr b="0" u="sng">
                <a:solidFill>
                  <a:srgbClr val="0000FF"/>
                </a:solidFill>
                <a:uFill>
                  <a:solidFill>
                    <a:srgbClr val="0000FF"/>
                  </a:solidFill>
                </a:uFill>
                <a:hlinkClick r:id="rId4"/>
              </a:rPr>
              <a:t>Klankbordgroep Ingenieurs &amp; Energietransitie | KIVI</a:t>
            </a:r>
          </a:p>
        </p:txBody>
      </p:sp>
      <p:pic>
        <p:nvPicPr>
          <p:cNvPr id="92" name="Windmolens.jpg" descr="Windmolens.jpg"/>
          <p:cNvPicPr>
            <a:picLocks noChangeAspect="1"/>
          </p:cNvPicPr>
          <p:nvPr/>
        </p:nvPicPr>
        <p:blipFill>
          <a:blip r:embed="rId5">
            <a:extLst/>
          </a:blip>
          <a:stretch>
            <a:fillRect/>
          </a:stretch>
        </p:blipFill>
        <p:spPr>
          <a:xfrm>
            <a:off x="836852" y="4400074"/>
            <a:ext cx="2220037" cy="1480028"/>
          </a:xfrm>
          <a:prstGeom prst="rect">
            <a:avLst/>
          </a:prstGeom>
          <a:ln w="12700">
            <a:miter lim="400000"/>
          </a:ln>
        </p:spPr>
      </p:pic>
      <p:pic>
        <p:nvPicPr>
          <p:cNvPr id="93" name="iene-850.png" descr="iene-850.png"/>
          <p:cNvPicPr>
            <a:picLocks noChangeAspect="1"/>
          </p:cNvPicPr>
          <p:nvPr/>
        </p:nvPicPr>
        <p:blipFill>
          <a:blip r:embed="rId6">
            <a:extLst/>
          </a:blip>
          <a:stretch>
            <a:fillRect/>
          </a:stretch>
        </p:blipFill>
        <p:spPr>
          <a:xfrm>
            <a:off x="3250438" y="4400074"/>
            <a:ext cx="3113915" cy="1480028"/>
          </a:xfrm>
          <a:prstGeom prst="rect">
            <a:avLst/>
          </a:prstGeom>
          <a:ln w="12700">
            <a:miter lim="400000"/>
          </a:ln>
        </p:spPr>
      </p:pic>
      <p:sp>
        <p:nvSpPr>
          <p:cNvPr id="94" name="# 1 tech magazine – maandelijkse uitgave, geschreven door 4 ervaren en toegewijde redacteurs"/>
          <p:cNvSpPr txBox="1"/>
          <p:nvPr/>
        </p:nvSpPr>
        <p:spPr>
          <a:xfrm>
            <a:off x="655295" y="2196906"/>
            <a:ext cx="1929024" cy="320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nSpc>
                <a:spcPct val="120000"/>
              </a:lnSpc>
              <a:spcBef>
                <a:spcPts val="500"/>
              </a:spcBef>
              <a:defRPr sz="1300">
                <a:solidFill>
                  <a:srgbClr val="002F5F"/>
                </a:solidFill>
                <a:latin typeface="Arial Black"/>
                <a:ea typeface="Arial Black"/>
                <a:cs typeface="Arial Black"/>
                <a:sym typeface="Arial Black"/>
              </a:defRPr>
            </a:lvl1pPr>
          </a:lstStyle>
          <a:p>
            <a:r>
              <a:t>Enkele voorbeelden: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Onze meerwaarde"/>
          <p:cNvSpPr txBox="1">
            <a:spLocks noGrp="1"/>
          </p:cNvSpPr>
          <p:nvPr>
            <p:ph type="body" sz="quarter" idx="1"/>
          </p:nvPr>
        </p:nvSpPr>
        <p:spPr>
          <a:xfrm>
            <a:off x="557641" y="647634"/>
            <a:ext cx="8028717" cy="826362"/>
          </a:xfrm>
          <a:prstGeom prst="rect">
            <a:avLst/>
          </a:prstGeom>
        </p:spPr>
        <p:txBody>
          <a:bodyPr/>
          <a:lstStyle/>
          <a:p>
            <a:r>
              <a:t>CHARTERED</a:t>
            </a:r>
          </a:p>
        </p:txBody>
      </p:sp>
      <p:sp>
        <p:nvSpPr>
          <p:cNvPr id="97" name="Onze meerwaard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535353">
                    <a:alpha val="50000"/>
                  </a:srgbClr>
                </a:solidFill>
              </a:defRPr>
            </a:lvl1pPr>
          </a:lstStyle>
          <a:p>
            <a:r>
              <a:t>ENGINEERING</a:t>
            </a:r>
          </a:p>
        </p:txBody>
      </p:sp>
      <p:sp>
        <p:nvSpPr>
          <p:cNvPr id="98" name="object 19"/>
          <p:cNvSpPr/>
          <p:nvPr/>
        </p:nvSpPr>
        <p:spPr>
          <a:xfrm>
            <a:off x="6473809" y="803521"/>
            <a:ext cx="924154" cy="924154"/>
          </a:xfrm>
          <a:prstGeom prst="rect">
            <a:avLst/>
          </a:prstGeom>
          <a:blipFill>
            <a:blip r:embed="rId2"/>
            <a:stretch>
              <a:fillRect/>
            </a:stretch>
          </a:blipFill>
          <a:ln w="12700">
            <a:miter lim="400000"/>
          </a:ln>
        </p:spPr>
        <p:txBody>
          <a:bodyPr lIns="45718" tIns="45718" rIns="45718" bIns="45718"/>
          <a:lstStyle/>
          <a:p>
            <a:endParaRPr/>
          </a:p>
        </p:txBody>
      </p:sp>
      <p:sp>
        <p:nvSpPr>
          <p:cNvPr id="99" name="object 22"/>
          <p:cNvSpPr/>
          <p:nvPr/>
        </p:nvSpPr>
        <p:spPr>
          <a:xfrm>
            <a:off x="7667611" y="803521"/>
            <a:ext cx="924154" cy="924154"/>
          </a:xfrm>
          <a:prstGeom prst="rect">
            <a:avLst/>
          </a:prstGeom>
          <a:blipFill>
            <a:blip r:embed="rId3"/>
            <a:stretch>
              <a:fillRect/>
            </a:stretch>
          </a:blipFill>
          <a:ln w="12700">
            <a:miter lim="400000"/>
          </a:ln>
        </p:spPr>
        <p:txBody>
          <a:bodyPr lIns="45718" tIns="45718" rIns="45718" bIns="45718"/>
          <a:lstStyle/>
          <a:p>
            <a:endParaRPr/>
          </a:p>
        </p:txBody>
      </p:sp>
      <p:pic>
        <p:nvPicPr>
          <p:cNvPr id="100" name="Afbeelding" descr="Afbeelding"/>
          <p:cNvPicPr>
            <a:picLocks noChangeAspect="1"/>
          </p:cNvPicPr>
          <p:nvPr/>
        </p:nvPicPr>
        <p:blipFill>
          <a:blip r:embed="rId4">
            <a:extLst/>
          </a:blip>
          <a:stretch>
            <a:fillRect/>
          </a:stretch>
        </p:blipFill>
        <p:spPr>
          <a:xfrm>
            <a:off x="1042915" y="5074077"/>
            <a:ext cx="763205" cy="763205"/>
          </a:xfrm>
          <a:prstGeom prst="rect">
            <a:avLst/>
          </a:prstGeom>
          <a:ln w="12700">
            <a:miter lim="400000"/>
          </a:ln>
        </p:spPr>
      </p:pic>
      <p:pic>
        <p:nvPicPr>
          <p:cNvPr id="101" name="Afbeelding" descr="Afbeelding"/>
          <p:cNvPicPr>
            <a:picLocks noChangeAspect="1"/>
          </p:cNvPicPr>
          <p:nvPr/>
        </p:nvPicPr>
        <p:blipFill>
          <a:blip r:embed="rId5">
            <a:extLst/>
          </a:blip>
          <a:stretch>
            <a:fillRect/>
          </a:stretch>
        </p:blipFill>
        <p:spPr>
          <a:xfrm>
            <a:off x="2511880" y="5048677"/>
            <a:ext cx="763205" cy="763205"/>
          </a:xfrm>
          <a:prstGeom prst="rect">
            <a:avLst/>
          </a:prstGeom>
          <a:ln w="12700">
            <a:miter lim="400000"/>
          </a:ln>
        </p:spPr>
      </p:pic>
      <p:pic>
        <p:nvPicPr>
          <p:cNvPr id="102" name="Afbeelding" descr="Afbeelding"/>
          <p:cNvPicPr>
            <a:picLocks noChangeAspect="1"/>
          </p:cNvPicPr>
          <p:nvPr/>
        </p:nvPicPr>
        <p:blipFill>
          <a:blip r:embed="rId6">
            <a:extLst/>
          </a:blip>
          <a:stretch>
            <a:fillRect/>
          </a:stretch>
        </p:blipFill>
        <p:spPr>
          <a:xfrm>
            <a:off x="4020325" y="5050249"/>
            <a:ext cx="763206" cy="760061"/>
          </a:xfrm>
          <a:prstGeom prst="rect">
            <a:avLst/>
          </a:prstGeom>
          <a:ln w="12700">
            <a:miter lim="400000"/>
          </a:ln>
        </p:spPr>
      </p:pic>
      <p:pic>
        <p:nvPicPr>
          <p:cNvPr id="103" name="Afbeelding" descr="Afbeelding"/>
          <p:cNvPicPr>
            <a:picLocks noChangeAspect="1"/>
          </p:cNvPicPr>
          <p:nvPr/>
        </p:nvPicPr>
        <p:blipFill>
          <a:blip r:embed="rId7">
            <a:extLst/>
          </a:blip>
          <a:stretch>
            <a:fillRect/>
          </a:stretch>
        </p:blipFill>
        <p:spPr>
          <a:xfrm>
            <a:off x="5458917" y="5048205"/>
            <a:ext cx="763205" cy="764150"/>
          </a:xfrm>
          <a:prstGeom prst="rect">
            <a:avLst/>
          </a:prstGeom>
          <a:ln w="12700">
            <a:miter lim="400000"/>
          </a:ln>
        </p:spPr>
      </p:pic>
      <p:pic>
        <p:nvPicPr>
          <p:cNvPr id="104" name="Afbeelding" descr="Afbeelding"/>
          <p:cNvPicPr>
            <a:picLocks noChangeAspect="1"/>
          </p:cNvPicPr>
          <p:nvPr/>
        </p:nvPicPr>
        <p:blipFill>
          <a:blip r:embed="rId8">
            <a:extLst/>
          </a:blip>
          <a:stretch>
            <a:fillRect/>
          </a:stretch>
        </p:blipFill>
        <p:spPr>
          <a:xfrm>
            <a:off x="6893118" y="5048677"/>
            <a:ext cx="763203" cy="763205"/>
          </a:xfrm>
          <a:prstGeom prst="rect">
            <a:avLst/>
          </a:prstGeom>
          <a:ln w="12700">
            <a:miter lim="400000"/>
          </a:ln>
        </p:spPr>
      </p:pic>
      <p:sp>
        <p:nvSpPr>
          <p:cNvPr id="105" name="Internationaal erkende titel"/>
          <p:cNvSpPr txBox="1"/>
          <p:nvPr/>
        </p:nvSpPr>
        <p:spPr>
          <a:xfrm>
            <a:off x="744620" y="2405851"/>
            <a:ext cx="5022791" cy="472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500"/>
              </a:spcBef>
              <a:defRPr sz="1100">
                <a:solidFill>
                  <a:srgbClr val="002F5F"/>
                </a:solidFill>
                <a:latin typeface="Arial Black"/>
                <a:ea typeface="Arial Black"/>
                <a:cs typeface="Arial Black"/>
                <a:sym typeface="Arial Black"/>
              </a:defRPr>
            </a:lvl1pPr>
          </a:lstStyle>
          <a:p>
            <a:r>
              <a:t>Internationaal erkende titel, waardoor werknemers bijv. makkelijker kunnen deelnemen aan (internationale) projecten</a:t>
            </a:r>
          </a:p>
        </p:txBody>
      </p:sp>
      <p:sp>
        <p:nvSpPr>
          <p:cNvPr id="106" name="Online vastleggen van ervaring m.b.v. de Online Professional Development tool"/>
          <p:cNvSpPr txBox="1"/>
          <p:nvPr/>
        </p:nvSpPr>
        <p:spPr>
          <a:xfrm>
            <a:off x="1562677" y="3205552"/>
            <a:ext cx="4809394" cy="28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nSpc>
                <a:spcPct val="120000"/>
              </a:lnSpc>
              <a:spcBef>
                <a:spcPts val="500"/>
              </a:spcBef>
              <a:defRPr sz="1100">
                <a:solidFill>
                  <a:srgbClr val="002F5F"/>
                </a:solidFill>
                <a:latin typeface="Arial Black"/>
                <a:ea typeface="Arial Black"/>
                <a:cs typeface="Arial Black"/>
                <a:sym typeface="Arial Black"/>
              </a:defRPr>
            </a:lvl1pPr>
          </a:lstStyle>
          <a:p>
            <a:r>
              <a:t>Blijvende registratie, doorlopende professionele ontwikkeling</a:t>
            </a:r>
          </a:p>
        </p:txBody>
      </p:sp>
      <p:sp>
        <p:nvSpPr>
          <p:cNvPr id="107" name="Coaching gedurende het traject"/>
          <p:cNvSpPr txBox="1"/>
          <p:nvPr/>
        </p:nvSpPr>
        <p:spPr>
          <a:xfrm>
            <a:off x="1089592" y="3785039"/>
            <a:ext cx="4728902" cy="28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nSpc>
                <a:spcPct val="120000"/>
              </a:lnSpc>
              <a:spcBef>
                <a:spcPts val="500"/>
              </a:spcBef>
              <a:defRPr sz="1100">
                <a:solidFill>
                  <a:srgbClr val="002F5F"/>
                </a:solidFill>
                <a:latin typeface="Arial Black"/>
                <a:ea typeface="Arial Black"/>
                <a:cs typeface="Arial Black"/>
                <a:sym typeface="Arial Black"/>
              </a:defRPr>
            </a:lvl1pPr>
          </a:lstStyle>
          <a:p>
            <a:r>
              <a:t>Kwaliteitscertificaat: Onderscheid als uitstekende ingenieur</a:t>
            </a:r>
          </a:p>
        </p:txBody>
      </p:sp>
      <p:sp>
        <p:nvSpPr>
          <p:cNvPr id="108" name="Opgenomen in Chartered Engineer Register van KIVI"/>
          <p:cNvSpPr txBox="1"/>
          <p:nvPr/>
        </p:nvSpPr>
        <p:spPr>
          <a:xfrm>
            <a:off x="3079917" y="4400982"/>
            <a:ext cx="5379653" cy="28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nSpc>
                <a:spcPct val="120000"/>
              </a:lnSpc>
              <a:spcBef>
                <a:spcPts val="500"/>
              </a:spcBef>
              <a:defRPr sz="1100">
                <a:solidFill>
                  <a:srgbClr val="002F5F"/>
                </a:solidFill>
                <a:latin typeface="Arial Black"/>
                <a:ea typeface="Arial Black"/>
                <a:cs typeface="Arial Black"/>
                <a:sym typeface="Arial Black"/>
              </a:defRPr>
            </a:lvl1pPr>
          </a:lstStyle>
          <a:p>
            <a:r>
              <a:t>Coaching gedurende het traject: speciaal ervaren team (vakafdeling)</a:t>
            </a:r>
          </a:p>
        </p:txBody>
      </p:sp>
      <p:sp>
        <p:nvSpPr>
          <p:cNvPr id="109" name="Afgeronde rechthoek"/>
          <p:cNvSpPr/>
          <p:nvPr/>
        </p:nvSpPr>
        <p:spPr>
          <a:xfrm>
            <a:off x="689736" y="2373695"/>
            <a:ext cx="4951184" cy="593863"/>
          </a:xfrm>
          <a:prstGeom prst="roundRect">
            <a:avLst>
              <a:gd name="adj" fmla="val 33966"/>
            </a:avLst>
          </a:prstGeom>
          <a:solidFill>
            <a:srgbClr val="FFFFFF">
              <a:alpha val="0"/>
            </a:srgbClr>
          </a:solidFill>
          <a:ln w="3175">
            <a:solidFill>
              <a:schemeClr val="accent1"/>
            </a:solidFill>
          </a:ln>
        </p:spPr>
        <p:txBody>
          <a:bodyPr lIns="45718" tIns="45718" rIns="45718" bIns="45718" anchor="ctr"/>
          <a:lstStyle/>
          <a:p>
            <a:pPr>
              <a:defRPr>
                <a:latin typeface="+mj-lt"/>
                <a:ea typeface="+mj-ea"/>
                <a:cs typeface="+mj-cs"/>
                <a:sym typeface="Helvetica"/>
              </a:defRPr>
            </a:pPr>
            <a:endParaRPr/>
          </a:p>
        </p:txBody>
      </p:sp>
      <p:sp>
        <p:nvSpPr>
          <p:cNvPr id="110" name="Afgeronde rechthoek"/>
          <p:cNvSpPr/>
          <p:nvPr/>
        </p:nvSpPr>
        <p:spPr>
          <a:xfrm>
            <a:off x="1411674" y="3163073"/>
            <a:ext cx="5111404" cy="366896"/>
          </a:xfrm>
          <a:prstGeom prst="roundRect">
            <a:avLst>
              <a:gd name="adj" fmla="val 50000"/>
            </a:avLst>
          </a:prstGeom>
          <a:solidFill>
            <a:srgbClr val="FFFFFF">
              <a:alpha val="0"/>
            </a:srgbClr>
          </a:solidFill>
          <a:ln w="3175">
            <a:solidFill>
              <a:schemeClr val="accent1"/>
            </a:solidFill>
          </a:ln>
        </p:spPr>
        <p:txBody>
          <a:bodyPr lIns="45718" tIns="45718" rIns="45718" bIns="45718" anchor="ctr"/>
          <a:lstStyle/>
          <a:p>
            <a:pPr>
              <a:defRPr>
                <a:latin typeface="+mj-lt"/>
                <a:ea typeface="+mj-ea"/>
                <a:cs typeface="+mj-cs"/>
                <a:sym typeface="Helvetica"/>
              </a:defRPr>
            </a:pPr>
            <a:endParaRPr/>
          </a:p>
        </p:txBody>
      </p:sp>
      <p:sp>
        <p:nvSpPr>
          <p:cNvPr id="111" name="Afgeronde rechthoek"/>
          <p:cNvSpPr/>
          <p:nvPr/>
        </p:nvSpPr>
        <p:spPr>
          <a:xfrm>
            <a:off x="988837" y="3743338"/>
            <a:ext cx="4951186" cy="366896"/>
          </a:xfrm>
          <a:prstGeom prst="roundRect">
            <a:avLst>
              <a:gd name="adj" fmla="val 50000"/>
            </a:avLst>
          </a:prstGeom>
          <a:solidFill>
            <a:srgbClr val="FFFFFF">
              <a:alpha val="0"/>
            </a:srgbClr>
          </a:solidFill>
          <a:ln w="3175">
            <a:solidFill>
              <a:schemeClr val="accent1"/>
            </a:solidFill>
          </a:ln>
        </p:spPr>
        <p:txBody>
          <a:bodyPr lIns="45718" tIns="45718" rIns="45718" bIns="45718" anchor="ctr"/>
          <a:lstStyle/>
          <a:p>
            <a:pPr>
              <a:defRPr>
                <a:latin typeface="+mj-lt"/>
                <a:ea typeface="+mj-ea"/>
                <a:cs typeface="+mj-cs"/>
                <a:sym typeface="Helvetica"/>
              </a:defRPr>
            </a:pPr>
            <a:endParaRPr/>
          </a:p>
        </p:txBody>
      </p:sp>
      <p:sp>
        <p:nvSpPr>
          <p:cNvPr id="112" name="Afgeronde rechthoek"/>
          <p:cNvSpPr/>
          <p:nvPr/>
        </p:nvSpPr>
        <p:spPr>
          <a:xfrm>
            <a:off x="2927705" y="4358504"/>
            <a:ext cx="5684078" cy="366896"/>
          </a:xfrm>
          <a:prstGeom prst="roundRect">
            <a:avLst>
              <a:gd name="adj" fmla="val 50000"/>
            </a:avLst>
          </a:prstGeom>
          <a:solidFill>
            <a:srgbClr val="FFFFFF">
              <a:alpha val="0"/>
            </a:srgbClr>
          </a:solidFill>
          <a:ln w="3175">
            <a:solidFill>
              <a:schemeClr val="accent1"/>
            </a:solidFill>
          </a:ln>
        </p:spPr>
        <p:txBody>
          <a:bodyPr lIns="45718" tIns="45718" rIns="45718" bIns="45718" anchor="ctr"/>
          <a:lstStyle/>
          <a:p>
            <a:pPr>
              <a:defRPr>
                <a:latin typeface="+mj-lt"/>
                <a:ea typeface="+mj-ea"/>
                <a:cs typeface="+mj-cs"/>
                <a:sym typeface="Helvetica"/>
              </a:defRPr>
            </a:pPr>
            <a:endParaRPr/>
          </a:p>
        </p:txBody>
      </p:sp>
      <p:sp>
        <p:nvSpPr>
          <p:cNvPr id="113" name="Wij zetten ons in voor het ondersteunen van ingenieurs in hun beroepsuitoefening, zorgen voor erkenning, ontwikkeling en zichtbaarheid van het ingenieurswerk en voorzien ingenieurs van up-to-date informatie over het vakgebied en aanverwante vakgebieden. "/>
          <p:cNvSpPr txBox="1"/>
          <p:nvPr/>
        </p:nvSpPr>
        <p:spPr>
          <a:xfrm>
            <a:off x="995293" y="5849958"/>
            <a:ext cx="730905" cy="202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150000"/>
              </a:lnSpc>
              <a:spcBef>
                <a:spcPts val="500"/>
              </a:spcBef>
              <a:defRPr sz="800">
                <a:solidFill>
                  <a:srgbClr val="002F5F"/>
                </a:solidFill>
                <a:latin typeface="Arial"/>
                <a:ea typeface="Arial"/>
                <a:cs typeface="Arial"/>
                <a:sym typeface="Arial"/>
              </a:defRPr>
            </a:lvl1pPr>
          </a:lstStyle>
          <a:p>
            <a:r>
              <a:t>kennis</a:t>
            </a:r>
          </a:p>
        </p:txBody>
      </p:sp>
      <p:sp>
        <p:nvSpPr>
          <p:cNvPr id="114" name="Wij zetten ons in voor het ondersteunen van ingenieurs in hun beroepsuitoefening, zorgen voor erkenning, ontwikkeling en zichtbaarheid van het ingenieurswerk en voorzien ingenieurs van up-to-date informatie over het vakgebied en aanverwante vakgebieden. "/>
          <p:cNvSpPr txBox="1"/>
          <p:nvPr/>
        </p:nvSpPr>
        <p:spPr>
          <a:xfrm>
            <a:off x="2443171" y="5849958"/>
            <a:ext cx="825798" cy="202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150000"/>
              </a:lnSpc>
              <a:spcBef>
                <a:spcPts val="500"/>
              </a:spcBef>
              <a:defRPr sz="800">
                <a:solidFill>
                  <a:srgbClr val="002F5F"/>
                </a:solidFill>
                <a:latin typeface="Arial"/>
                <a:ea typeface="Arial"/>
                <a:cs typeface="Arial"/>
                <a:sym typeface="Arial"/>
              </a:defRPr>
            </a:lvl1pPr>
          </a:lstStyle>
          <a:p>
            <a:r>
              <a:t>kunde</a:t>
            </a:r>
          </a:p>
        </p:txBody>
      </p:sp>
      <p:sp>
        <p:nvSpPr>
          <p:cNvPr id="115" name="Wij zetten ons in voor het ondersteunen van ingenieurs in hun beroepsuitoefening, zorgen voor erkenning, ontwikkeling en zichtbaarheid van het ingenieurswerk en voorzien ingenieurs van up-to-date informatie over het vakgebied en aanverwante vakgebieden. "/>
          <p:cNvSpPr txBox="1"/>
          <p:nvPr/>
        </p:nvSpPr>
        <p:spPr>
          <a:xfrm>
            <a:off x="5465667" y="5849958"/>
            <a:ext cx="825796" cy="202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150000"/>
              </a:lnSpc>
              <a:spcBef>
                <a:spcPts val="500"/>
              </a:spcBef>
              <a:defRPr sz="800">
                <a:solidFill>
                  <a:srgbClr val="002F5F"/>
                </a:solidFill>
                <a:latin typeface="Arial"/>
                <a:ea typeface="Arial"/>
                <a:cs typeface="Arial"/>
                <a:sym typeface="Arial"/>
              </a:defRPr>
            </a:lvl1pPr>
          </a:lstStyle>
          <a:p>
            <a:r>
              <a:t>leiderschap</a:t>
            </a:r>
          </a:p>
        </p:txBody>
      </p:sp>
      <p:sp>
        <p:nvSpPr>
          <p:cNvPr id="116" name="Wij zetten ons in voor het ondersteunen van ingenieurs in hun beroepsuitoefening, zorgen voor erkenning, ontwikkeling en zichtbaarheid van het ingenieurswerk en voorzien ingenieurs van up-to-date informatie over het vakgebied en aanverwante vakgebieden. "/>
          <p:cNvSpPr txBox="1"/>
          <p:nvPr/>
        </p:nvSpPr>
        <p:spPr>
          <a:xfrm>
            <a:off x="6855445" y="5849958"/>
            <a:ext cx="825796" cy="202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150000"/>
              </a:lnSpc>
              <a:spcBef>
                <a:spcPts val="500"/>
              </a:spcBef>
              <a:defRPr sz="800">
                <a:solidFill>
                  <a:srgbClr val="002F5F"/>
                </a:solidFill>
                <a:latin typeface="Arial"/>
                <a:ea typeface="Arial"/>
                <a:cs typeface="Arial"/>
                <a:sym typeface="Arial"/>
              </a:defRPr>
            </a:lvl1pPr>
          </a:lstStyle>
          <a:p>
            <a:r>
              <a:t>communicatie</a:t>
            </a:r>
          </a:p>
        </p:txBody>
      </p:sp>
      <p:sp>
        <p:nvSpPr>
          <p:cNvPr id="117" name="Wij zetten ons in voor het ondersteunen van ingenieurs in hun beroepsuitoefening, zorgen voor erkenning, ontwikkeling en zichtbaarheid van het ingenieurswerk en voorzien ingenieurs van up-to-date informatie over het vakgebied en aanverwante vakgebieden. "/>
          <p:cNvSpPr txBox="1"/>
          <p:nvPr/>
        </p:nvSpPr>
        <p:spPr>
          <a:xfrm>
            <a:off x="3869397" y="5854410"/>
            <a:ext cx="1065061" cy="3167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spcBef>
                <a:spcPts val="500"/>
              </a:spcBef>
              <a:defRPr sz="800">
                <a:solidFill>
                  <a:srgbClr val="002F5F"/>
                </a:solidFill>
                <a:latin typeface="Arial"/>
                <a:ea typeface="Arial"/>
                <a:cs typeface="Arial"/>
                <a:sym typeface="Arial"/>
              </a:defRPr>
            </a:lvl1pPr>
          </a:lstStyle>
          <a:p>
            <a:r>
              <a:t>inzet en belangenafweging</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Onze meerwaarde"/>
          <p:cNvSpPr txBox="1">
            <a:spLocks noGrp="1"/>
          </p:cNvSpPr>
          <p:nvPr>
            <p:ph type="body" sz="quarter" idx="1"/>
          </p:nvPr>
        </p:nvSpPr>
        <p:spPr>
          <a:xfrm>
            <a:off x="557641" y="533334"/>
            <a:ext cx="8028717" cy="826362"/>
          </a:xfrm>
          <a:prstGeom prst="rect">
            <a:avLst/>
          </a:prstGeom>
        </p:spPr>
        <p:txBody>
          <a:bodyPr/>
          <a:lstStyle/>
          <a:p>
            <a:r>
              <a:t>ZICHTBAARHEID</a:t>
            </a:r>
          </a:p>
        </p:txBody>
      </p:sp>
      <p:sp>
        <p:nvSpPr>
          <p:cNvPr id="120" name="Het Koninklijk Instituut Van Ingenieurs (KIVI)  is de Beroepsvereniging voor ingenieurs  in Nederland…"/>
          <p:cNvSpPr txBox="1"/>
          <p:nvPr/>
        </p:nvSpPr>
        <p:spPr>
          <a:xfrm>
            <a:off x="584054" y="2015811"/>
            <a:ext cx="6255207" cy="1009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85750" lvl="1" indent="-285750">
              <a:lnSpc>
                <a:spcPct val="120000"/>
              </a:lnSpc>
              <a:buSzPct val="100000"/>
              <a:buFont typeface="Arial"/>
              <a:buChar char="•"/>
              <a:defRPr sz="1300">
                <a:solidFill>
                  <a:srgbClr val="002F5F"/>
                </a:solidFill>
                <a:latin typeface="Arial"/>
                <a:ea typeface="Arial"/>
                <a:cs typeface="Arial"/>
                <a:sym typeface="Arial"/>
              </a:defRPr>
            </a:pPr>
            <a:r>
              <a:t>Vacatures, advertorials, advertenties: in print en online </a:t>
            </a:r>
          </a:p>
          <a:p>
            <a:pPr marL="285750" lvl="1" indent="-285750">
              <a:lnSpc>
                <a:spcPct val="120000"/>
              </a:lnSpc>
              <a:buSzPct val="100000"/>
              <a:buFont typeface="Arial"/>
              <a:buChar char="•"/>
              <a:defRPr sz="1300">
                <a:solidFill>
                  <a:srgbClr val="002F5F"/>
                </a:solidFill>
                <a:latin typeface="Arial"/>
                <a:ea typeface="Arial"/>
                <a:cs typeface="Arial"/>
                <a:sym typeface="Arial"/>
              </a:defRPr>
            </a:pPr>
            <a:r>
              <a:t>Engineering works: eigen pagina binnen </a:t>
            </a:r>
            <a:r>
              <a:rPr i="1"/>
              <a:t>De Ingenieur </a:t>
            </a:r>
            <a:r>
              <a:t> </a:t>
            </a:r>
          </a:p>
          <a:p>
            <a:pPr marL="285750" lvl="1" indent="-285750">
              <a:lnSpc>
                <a:spcPct val="120000"/>
              </a:lnSpc>
              <a:buSzPct val="100000"/>
              <a:buFont typeface="Arial"/>
              <a:buChar char="•"/>
              <a:defRPr sz="1300">
                <a:solidFill>
                  <a:srgbClr val="002F5F"/>
                </a:solidFill>
                <a:latin typeface="Arial"/>
                <a:ea typeface="Arial"/>
                <a:cs typeface="Arial"/>
                <a:sym typeface="Arial"/>
              </a:defRPr>
            </a:pPr>
            <a:r>
              <a:t>Sponsoring-partnership  </a:t>
            </a:r>
          </a:p>
        </p:txBody>
      </p:sp>
      <p:sp>
        <p:nvSpPr>
          <p:cNvPr id="121" name="Oplage: 17.500 print, 4000 digitaal"/>
          <p:cNvSpPr txBox="1"/>
          <p:nvPr/>
        </p:nvSpPr>
        <p:spPr>
          <a:xfrm>
            <a:off x="484153" y="1423341"/>
            <a:ext cx="950249" cy="28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nSpc>
                <a:spcPct val="120000"/>
              </a:lnSpc>
              <a:spcBef>
                <a:spcPts val="500"/>
              </a:spcBef>
              <a:defRPr sz="1100">
                <a:solidFill>
                  <a:srgbClr val="002F5F"/>
                </a:solidFill>
                <a:latin typeface="Arial Black"/>
                <a:ea typeface="Arial Black"/>
                <a:cs typeface="Arial Black"/>
                <a:sym typeface="Arial Black"/>
              </a:defRPr>
            </a:lvl1pPr>
          </a:lstStyle>
          <a:p>
            <a:r>
              <a:t>KIVI media</a:t>
            </a:r>
          </a:p>
        </p:txBody>
      </p:sp>
      <p:sp>
        <p:nvSpPr>
          <p:cNvPr id="122" name="Afgeronde rechthoek"/>
          <p:cNvSpPr/>
          <p:nvPr/>
        </p:nvSpPr>
        <p:spPr>
          <a:xfrm>
            <a:off x="385813" y="1387215"/>
            <a:ext cx="1219185" cy="366897"/>
          </a:xfrm>
          <a:prstGeom prst="roundRect">
            <a:avLst>
              <a:gd name="adj" fmla="val 50000"/>
            </a:avLst>
          </a:prstGeom>
          <a:solidFill>
            <a:srgbClr val="FFFFFF">
              <a:alpha val="0"/>
            </a:srgbClr>
          </a:solidFill>
          <a:ln w="3175">
            <a:solidFill>
              <a:schemeClr val="accent1"/>
            </a:solidFill>
          </a:ln>
        </p:spPr>
        <p:txBody>
          <a:bodyPr lIns="45718" tIns="45718" rIns="45718" bIns="45718" anchor="ctr"/>
          <a:lstStyle/>
          <a:p>
            <a:pPr>
              <a:defRPr>
                <a:latin typeface="+mj-lt"/>
                <a:ea typeface="+mj-ea"/>
                <a:cs typeface="+mj-cs"/>
                <a:sym typeface="Helvetica"/>
              </a:defRPr>
            </a:pPr>
            <a:endParaRPr/>
          </a:p>
        </p:txBody>
      </p:sp>
      <p:sp>
        <p:nvSpPr>
          <p:cNvPr id="123" name="Oplage: 17.500 print, 4000 digitaal"/>
          <p:cNvSpPr txBox="1"/>
          <p:nvPr/>
        </p:nvSpPr>
        <p:spPr>
          <a:xfrm>
            <a:off x="592101" y="1778560"/>
            <a:ext cx="3518953" cy="28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120000"/>
              </a:lnSpc>
              <a:spcBef>
                <a:spcPts val="500"/>
              </a:spcBef>
              <a:defRPr sz="1100">
                <a:solidFill>
                  <a:srgbClr val="002F5F"/>
                </a:solidFill>
                <a:latin typeface="Arial Black"/>
                <a:ea typeface="Arial Black"/>
                <a:cs typeface="Arial Black"/>
                <a:sym typeface="Arial Black"/>
              </a:defRPr>
            </a:lvl1pPr>
          </a:lstStyle>
          <a:p>
            <a:r>
              <a:t>Advertentiemogelijkheden: </a:t>
            </a:r>
          </a:p>
        </p:txBody>
      </p:sp>
      <p:sp>
        <p:nvSpPr>
          <p:cNvPr id="124" name="Het Koninklijk Instituut Van Ingenieurs (KIVI)  is de Beroepsvereniging voor ingenieurs  in Nederland…"/>
          <p:cNvSpPr txBox="1"/>
          <p:nvPr/>
        </p:nvSpPr>
        <p:spPr>
          <a:xfrm>
            <a:off x="584054" y="3375064"/>
            <a:ext cx="6255207" cy="1009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21740" indent="-221740" defTabSz="886966">
              <a:spcBef>
                <a:spcPts val="400"/>
              </a:spcBef>
              <a:buSzPct val="100000"/>
              <a:buChar char="•"/>
              <a:defRPr sz="1200">
                <a:solidFill>
                  <a:srgbClr val="002F5F"/>
                </a:solidFill>
                <a:latin typeface="Arial"/>
                <a:ea typeface="Arial"/>
                <a:cs typeface="Arial"/>
                <a:sym typeface="Arial"/>
              </a:defRPr>
            </a:pPr>
            <a:r>
              <a:t>KIVI Chairs</a:t>
            </a:r>
          </a:p>
          <a:p>
            <a:pPr marL="221740" indent="-221740" defTabSz="886966">
              <a:spcBef>
                <a:spcPts val="400"/>
              </a:spcBef>
              <a:buSzPct val="100000"/>
              <a:buChar char="•"/>
              <a:defRPr sz="1200">
                <a:solidFill>
                  <a:srgbClr val="002F5F"/>
                </a:solidFill>
                <a:latin typeface="Arial"/>
                <a:ea typeface="Arial"/>
                <a:cs typeface="Arial"/>
                <a:sym typeface="Arial"/>
              </a:defRPr>
            </a:pPr>
            <a:r>
              <a:t>Valorisatie onderzoek</a:t>
            </a:r>
          </a:p>
          <a:p>
            <a:pPr marL="221740" indent="-221740" defTabSz="886966">
              <a:spcBef>
                <a:spcPts val="400"/>
              </a:spcBef>
              <a:buSzPct val="100000"/>
              <a:buChar char="•"/>
              <a:defRPr sz="1200">
                <a:solidFill>
                  <a:srgbClr val="002F5F"/>
                </a:solidFill>
                <a:latin typeface="Arial"/>
                <a:ea typeface="Arial"/>
                <a:cs typeface="Arial"/>
                <a:sym typeface="Arial"/>
              </a:defRPr>
            </a:pPr>
            <a:r>
              <a:t>Prins Friso Ingenieursprijs</a:t>
            </a:r>
          </a:p>
          <a:p>
            <a:pPr marL="221740" indent="-221740" defTabSz="886966">
              <a:spcBef>
                <a:spcPts val="400"/>
              </a:spcBef>
              <a:buSzPct val="100000"/>
              <a:buChar char="•"/>
              <a:defRPr sz="1200">
                <a:solidFill>
                  <a:srgbClr val="002F5F"/>
                </a:solidFill>
                <a:latin typeface="Arial"/>
                <a:ea typeface="Arial"/>
                <a:cs typeface="Arial"/>
                <a:sym typeface="Arial"/>
              </a:defRPr>
            </a:pPr>
            <a:r>
              <a:t>Jaarcongres</a:t>
            </a:r>
          </a:p>
        </p:txBody>
      </p:sp>
      <p:sp>
        <p:nvSpPr>
          <p:cNvPr id="125" name="Oplage: 17.500 print, 4000 digitaal"/>
          <p:cNvSpPr txBox="1"/>
          <p:nvPr/>
        </p:nvSpPr>
        <p:spPr>
          <a:xfrm>
            <a:off x="482467" y="3004846"/>
            <a:ext cx="917916" cy="28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nSpc>
                <a:spcPct val="120000"/>
              </a:lnSpc>
              <a:spcBef>
                <a:spcPts val="500"/>
              </a:spcBef>
              <a:defRPr sz="1100">
                <a:solidFill>
                  <a:srgbClr val="002F5F"/>
                </a:solidFill>
                <a:latin typeface="Arial Black"/>
                <a:ea typeface="Arial Black"/>
                <a:cs typeface="Arial Black"/>
                <a:sym typeface="Arial Black"/>
              </a:defRPr>
            </a:lvl1pPr>
          </a:lstStyle>
          <a:p>
            <a:r>
              <a:t>Onderzoek</a:t>
            </a:r>
          </a:p>
        </p:txBody>
      </p:sp>
      <p:sp>
        <p:nvSpPr>
          <p:cNvPr id="126" name="Afgeronde rechthoek"/>
          <p:cNvSpPr/>
          <p:nvPr/>
        </p:nvSpPr>
        <p:spPr>
          <a:xfrm>
            <a:off x="385813" y="2962368"/>
            <a:ext cx="1117722" cy="366896"/>
          </a:xfrm>
          <a:prstGeom prst="roundRect">
            <a:avLst>
              <a:gd name="adj" fmla="val 50000"/>
            </a:avLst>
          </a:prstGeom>
          <a:solidFill>
            <a:srgbClr val="FFFFFF">
              <a:alpha val="0"/>
            </a:srgbClr>
          </a:solidFill>
          <a:ln w="3175">
            <a:solidFill>
              <a:schemeClr val="accent1"/>
            </a:solidFill>
          </a:ln>
        </p:spPr>
        <p:txBody>
          <a:bodyPr lIns="45718" tIns="45718" rIns="45718" bIns="45718" anchor="ctr"/>
          <a:lstStyle/>
          <a:p>
            <a:pPr>
              <a:defRPr>
                <a:latin typeface="+mj-lt"/>
                <a:ea typeface="+mj-ea"/>
                <a:cs typeface="+mj-cs"/>
                <a:sym typeface="Helvetica"/>
              </a:defRPr>
            </a:pPr>
            <a:endParaRPr/>
          </a:p>
        </p:txBody>
      </p:sp>
      <p:sp>
        <p:nvSpPr>
          <p:cNvPr id="127" name="Het Koninklijk Instituut Van Ingenieurs (KIVI)  is de Beroepsvereniging voor ingenieurs  in Nederland…"/>
          <p:cNvSpPr txBox="1"/>
          <p:nvPr/>
        </p:nvSpPr>
        <p:spPr>
          <a:xfrm>
            <a:off x="584055" y="4949864"/>
            <a:ext cx="4110939" cy="11767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85750" indent="-285750">
              <a:lnSpc>
                <a:spcPct val="90000"/>
              </a:lnSpc>
              <a:spcBef>
                <a:spcPts val="500"/>
              </a:spcBef>
              <a:buSzPct val="100000"/>
              <a:buFont typeface="Arial"/>
              <a:buChar char="•"/>
              <a:defRPr sz="1200">
                <a:solidFill>
                  <a:srgbClr val="002F5F"/>
                </a:solidFill>
                <a:latin typeface="Arial"/>
                <a:ea typeface="Arial"/>
                <a:cs typeface="Arial"/>
                <a:sym typeface="Arial"/>
              </a:defRPr>
            </a:pPr>
            <a:r>
              <a:t>Lezing </a:t>
            </a:r>
          </a:p>
          <a:p>
            <a:pPr marL="285750" indent="-285750">
              <a:lnSpc>
                <a:spcPct val="90000"/>
              </a:lnSpc>
              <a:spcBef>
                <a:spcPts val="500"/>
              </a:spcBef>
              <a:buSzPct val="100000"/>
              <a:buFont typeface="Arial"/>
              <a:buChar char="•"/>
              <a:defRPr sz="1200">
                <a:solidFill>
                  <a:srgbClr val="002F5F"/>
                </a:solidFill>
                <a:latin typeface="Arial"/>
                <a:ea typeface="Arial"/>
                <a:cs typeface="Arial"/>
                <a:sym typeface="Arial"/>
              </a:defRPr>
            </a:pPr>
            <a:r>
              <a:t>Vakafdelingsprijzen</a:t>
            </a:r>
          </a:p>
          <a:p>
            <a:pPr marL="285750" indent="-285750">
              <a:lnSpc>
                <a:spcPct val="90000"/>
              </a:lnSpc>
              <a:spcBef>
                <a:spcPts val="500"/>
              </a:spcBef>
              <a:buSzPct val="100000"/>
              <a:buFont typeface="Arial"/>
              <a:buChar char="•"/>
              <a:defRPr sz="1200">
                <a:solidFill>
                  <a:srgbClr val="002F5F"/>
                </a:solidFill>
                <a:latin typeface="Arial"/>
                <a:ea typeface="Arial"/>
                <a:cs typeface="Arial"/>
                <a:sym typeface="Arial"/>
              </a:defRPr>
            </a:pPr>
            <a:r>
              <a:t>Bestuur</a:t>
            </a:r>
          </a:p>
          <a:p>
            <a:pPr marL="285750" indent="-285750">
              <a:lnSpc>
                <a:spcPct val="90000"/>
              </a:lnSpc>
              <a:spcBef>
                <a:spcPts val="500"/>
              </a:spcBef>
              <a:buSzPct val="100000"/>
              <a:buFont typeface="Arial"/>
              <a:buChar char="•"/>
              <a:defRPr sz="1200">
                <a:solidFill>
                  <a:srgbClr val="002F5F"/>
                </a:solidFill>
                <a:latin typeface="Arial"/>
                <a:ea typeface="Arial"/>
                <a:cs typeface="Arial"/>
                <a:sym typeface="Arial"/>
              </a:defRPr>
            </a:pPr>
            <a:r>
              <a:t>Community.kivi.nl</a:t>
            </a:r>
          </a:p>
          <a:p>
            <a:pPr marL="285750" indent="-285750">
              <a:lnSpc>
                <a:spcPct val="90000"/>
              </a:lnSpc>
              <a:spcBef>
                <a:spcPts val="500"/>
              </a:spcBef>
              <a:buSzPct val="100000"/>
              <a:buFont typeface="Arial"/>
              <a:buChar char="•"/>
              <a:defRPr sz="1200">
                <a:solidFill>
                  <a:srgbClr val="002F5F"/>
                </a:solidFill>
                <a:latin typeface="Arial"/>
                <a:ea typeface="Arial"/>
                <a:cs typeface="Arial"/>
                <a:sym typeface="Arial"/>
              </a:defRPr>
            </a:pPr>
            <a:r>
              <a:t>Netwerken</a:t>
            </a:r>
          </a:p>
        </p:txBody>
      </p:sp>
      <p:sp>
        <p:nvSpPr>
          <p:cNvPr id="128" name="Oplage: 17.500 print, 4000 digitaal"/>
          <p:cNvSpPr txBox="1"/>
          <p:nvPr/>
        </p:nvSpPr>
        <p:spPr>
          <a:xfrm>
            <a:off x="482467" y="4579646"/>
            <a:ext cx="872691" cy="28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nSpc>
                <a:spcPct val="120000"/>
              </a:lnSpc>
              <a:spcBef>
                <a:spcPts val="500"/>
              </a:spcBef>
              <a:defRPr sz="1100">
                <a:solidFill>
                  <a:srgbClr val="002F5F"/>
                </a:solidFill>
                <a:latin typeface="Arial Black"/>
                <a:ea typeface="Arial Black"/>
                <a:cs typeface="Arial Black"/>
                <a:sym typeface="Arial Black"/>
              </a:defRPr>
            </a:lvl1pPr>
          </a:lstStyle>
          <a:p>
            <a:r>
              <a:t>Ingenieur </a:t>
            </a:r>
          </a:p>
        </p:txBody>
      </p:sp>
      <p:sp>
        <p:nvSpPr>
          <p:cNvPr id="129" name="Afgeronde rechthoek"/>
          <p:cNvSpPr/>
          <p:nvPr/>
        </p:nvSpPr>
        <p:spPr>
          <a:xfrm>
            <a:off x="385813" y="4537168"/>
            <a:ext cx="1065999" cy="366896"/>
          </a:xfrm>
          <a:prstGeom prst="roundRect">
            <a:avLst>
              <a:gd name="adj" fmla="val 50000"/>
            </a:avLst>
          </a:prstGeom>
          <a:solidFill>
            <a:srgbClr val="FFFFFF">
              <a:alpha val="0"/>
            </a:srgbClr>
          </a:solidFill>
          <a:ln w="3175">
            <a:solidFill>
              <a:schemeClr val="accent1"/>
            </a:solidFill>
          </a:ln>
        </p:spPr>
        <p:txBody>
          <a:bodyPr lIns="45718" tIns="45718" rIns="45718" bIns="45718" anchor="ctr"/>
          <a:lstStyle/>
          <a:p>
            <a:pPr>
              <a:defRPr>
                <a:latin typeface="+mj-lt"/>
                <a:ea typeface="+mj-ea"/>
                <a:cs typeface="+mj-cs"/>
                <a:sym typeface="Helvetica"/>
              </a:defRPr>
            </a:pPr>
            <a:endParaRPr/>
          </a:p>
        </p:txBody>
      </p:sp>
    </p:spTree>
  </p:cSld>
  <p:clrMapOvr>
    <a:masterClrMapping/>
  </p:clrMapOvr>
  <p:transition spd="med"/>
</p:sld>
</file>

<file path=ppt/theme/theme1.xml><?xml version="1.0" encoding="utf-8"?>
<a:theme xmlns:a="http://schemas.openxmlformats.org/drawingml/2006/main" name="Nieuwe KIVI-powerpoint">
  <a:themeElements>
    <a:clrScheme name="Nieuwe KIVI-powerpoin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Nieuwe KIVI-powerpoint">
      <a:majorFont>
        <a:latin typeface="Helvetica"/>
        <a:ea typeface="Helvetica"/>
        <a:cs typeface="Helvetica"/>
      </a:majorFont>
      <a:minorFont>
        <a:latin typeface="Calibri"/>
        <a:ea typeface="Calibri"/>
        <a:cs typeface="Calibri"/>
      </a:minorFont>
    </a:fontScheme>
    <a:fmtScheme name="Nieuwe KIVI-powerpo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ieuwe KIVI-powerpoint">
  <a:themeElements>
    <a:clrScheme name="Nieuwe KIVI-powerpoin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Nieuwe KIVI-powerpoint">
      <a:majorFont>
        <a:latin typeface="Helvetica"/>
        <a:ea typeface="Helvetica"/>
        <a:cs typeface="Helvetica"/>
      </a:majorFont>
      <a:minorFont>
        <a:latin typeface="Calibri"/>
        <a:ea typeface="Calibri"/>
        <a:cs typeface="Calibri"/>
      </a:minorFont>
    </a:fontScheme>
    <a:fmtScheme name="Nieuwe KIVI-powerpo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24</TotalTime>
  <Words>689</Words>
  <Application>Microsoft Office PowerPoint</Application>
  <PresentationFormat>Diavoorstelling (4:3)</PresentationFormat>
  <Paragraphs>110</Paragraphs>
  <Slides>12</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12</vt:i4>
      </vt:variant>
    </vt:vector>
  </HeadingPairs>
  <TitlesOfParts>
    <vt:vector size="17" baseType="lpstr">
      <vt:lpstr>Arial</vt:lpstr>
      <vt:lpstr>Arial Black</vt:lpstr>
      <vt:lpstr>Calibri</vt:lpstr>
      <vt:lpstr>Helvetica</vt:lpstr>
      <vt:lpstr>Nieuwe KIVI-powerpoint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Gaby Wullink</dc:creator>
  <cp:lastModifiedBy>Gaby Wullink</cp:lastModifiedBy>
  <cp:revision>3</cp:revision>
  <dcterms:modified xsi:type="dcterms:W3CDTF">2023-01-20T13:27:18Z</dcterms:modified>
</cp:coreProperties>
</file>