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86" r:id="rId2"/>
    <p:sldId id="266" r:id="rId3"/>
    <p:sldId id="381" r:id="rId4"/>
    <p:sldId id="356" r:id="rId5"/>
    <p:sldId id="366" r:id="rId6"/>
    <p:sldId id="290" r:id="rId7"/>
    <p:sldId id="258" r:id="rId8"/>
    <p:sldId id="259" r:id="rId9"/>
    <p:sldId id="264" r:id="rId10"/>
    <p:sldId id="291" r:id="rId11"/>
    <p:sldId id="283" r:id="rId12"/>
    <p:sldId id="388" r:id="rId13"/>
    <p:sldId id="389" r:id="rId14"/>
    <p:sldId id="380" r:id="rId15"/>
    <p:sldId id="325" r:id="rId16"/>
    <p:sldId id="379" r:id="rId17"/>
    <p:sldId id="260" r:id="rId18"/>
    <p:sldId id="262" r:id="rId19"/>
    <p:sldId id="261" r:id="rId20"/>
    <p:sldId id="278" r:id="rId21"/>
    <p:sldId id="265" r:id="rId22"/>
    <p:sldId id="277" r:id="rId23"/>
    <p:sldId id="280" r:id="rId24"/>
    <p:sldId id="271" r:id="rId25"/>
    <p:sldId id="383" r:id="rId26"/>
    <p:sldId id="387" r:id="rId27"/>
    <p:sldId id="272" r:id="rId28"/>
    <p:sldId id="293" r:id="rId29"/>
    <p:sldId id="385" r:id="rId30"/>
    <p:sldId id="382" r:id="rId31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s Pluckel" initials="HP" lastIdx="2" clrIdx="0">
    <p:extLst>
      <p:ext uri="{19B8F6BF-5375-455C-9EA6-DF929625EA0E}">
        <p15:presenceInfo xmlns:p15="http://schemas.microsoft.com/office/powerpoint/2012/main" userId="49009a89446066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EAF"/>
    <a:srgbClr val="0B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22" autoAdjust="0"/>
    <p:restoredTop sz="94612" autoAdjust="0"/>
  </p:normalViewPr>
  <p:slideViewPr>
    <p:cSldViewPr snapToGrid="0" snapToObjects="1">
      <p:cViewPr varScale="1">
        <p:scale>
          <a:sx n="93" d="100"/>
          <a:sy n="93" d="100"/>
        </p:scale>
        <p:origin x="400" y="4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1T12:39:32.923" idx="2">
    <p:pos x="5760" y="635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1505E-102D-8D4B-8F02-BEB027C6E85C}" type="datetimeFigureOut">
              <a:rPr lang="nl-NL" smtClean="0"/>
              <a:pPr/>
              <a:t>28-3-2023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13F12-9BE3-4C4D-89AF-55C00090A1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42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3744-7168-C14E-B4FF-972717EF6BC7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49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05892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568762" y="2730492"/>
            <a:ext cx="8229600" cy="8572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deze presentatie</a:t>
            </a:r>
          </a:p>
        </p:txBody>
      </p:sp>
      <p:pic>
        <p:nvPicPr>
          <p:cNvPr id="15" name="Afbeelding 14" descr="Streep_NIEUW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128662"/>
            <a:ext cx="9155759" cy="402138"/>
          </a:xfrm>
          <a:prstGeom prst="rect">
            <a:avLst/>
          </a:prstGeom>
        </p:spPr>
      </p:pic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5" y="4635871"/>
            <a:ext cx="1685925" cy="272902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8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51013" y="4635871"/>
            <a:ext cx="802733" cy="272902"/>
          </a:xfrm>
          <a:noFill/>
          <a:ln>
            <a:solidFill>
              <a:srgbClr val="0B5BAA"/>
            </a:solidFill>
          </a:ln>
        </p:spPr>
        <p:txBody>
          <a:bodyPr>
            <a:noAutofit/>
          </a:bodyPr>
          <a:lstStyle>
            <a:lvl1pPr marL="0" indent="0">
              <a:buNone/>
              <a:defRPr sz="1200" b="0" i="0" baseline="0">
                <a:solidFill>
                  <a:srgbClr val="0B5BAA"/>
                </a:solidFill>
                <a:latin typeface="TradeGothic Bold"/>
                <a:cs typeface="TradeGothic Bold"/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51535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4926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chtergrond BV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0" i="0">
                <a:latin typeface="TradeGothic Light"/>
                <a:cs typeface="TradeGothic Ligh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 descr="Streep_NIEUW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57200" y="1238250"/>
            <a:ext cx="8229600" cy="29686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2011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 descr="Achtergrond BV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pic>
        <p:nvPicPr>
          <p:cNvPr id="5" name="Afbeelding 4" descr="Streep_NIEUW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4580194" y="1008000"/>
            <a:ext cx="4563806" cy="3420000"/>
          </a:xfrm>
          <a:prstGeom prst="rect">
            <a:avLst/>
          </a:prstGeom>
          <a:solidFill>
            <a:srgbClr val="93C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93C4CA"/>
              </a:solidFill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457200" y="1184275"/>
            <a:ext cx="3875088" cy="3038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4871411" y="1184275"/>
            <a:ext cx="3875088" cy="3038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214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ov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990722"/>
            <a:ext cx="9144000" cy="341985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Titel 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titel (belangrijkste </a:t>
            </a:r>
            <a:r>
              <a:rPr lang="nl-NL" sz="3200" dirty="0" err="1">
                <a:solidFill>
                  <a:srgbClr val="0B5BAA"/>
                </a:solidFill>
                <a:latin typeface="TradeGothic Light"/>
                <a:cs typeface="TradeGothic Light"/>
              </a:rPr>
              <a:t>bold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)</a:t>
            </a:r>
            <a:endParaRPr lang="nl-NL" sz="32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pic>
        <p:nvPicPr>
          <p:cNvPr id="21" name="Afbeelding 20" descr="Streep_NIEUW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22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4" y="1768522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1</a:t>
            </a:r>
          </a:p>
        </p:txBody>
      </p:sp>
      <p:sp>
        <p:nvSpPr>
          <p:cNvPr id="23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565354" y="2279535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2</a:t>
            </a: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12" hasCustomPrompt="1"/>
          </p:nvPr>
        </p:nvSpPr>
        <p:spPr>
          <a:xfrm>
            <a:off x="568324" y="2790548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3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565354" y="3301561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4</a:t>
            </a:r>
          </a:p>
        </p:txBody>
      </p:sp>
      <p:sp>
        <p:nvSpPr>
          <p:cNvPr id="26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68324" y="3812574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5</a:t>
            </a:r>
          </a:p>
        </p:txBody>
      </p:sp>
      <p:sp>
        <p:nvSpPr>
          <p:cNvPr id="27" name="Tijdelijke aanduiding voor tekst 16"/>
          <p:cNvSpPr>
            <a:spLocks noGrp="1"/>
          </p:cNvSpPr>
          <p:nvPr>
            <p:ph type="body" sz="quarter" idx="15" hasCustomPrompt="1"/>
          </p:nvPr>
        </p:nvSpPr>
        <p:spPr>
          <a:xfrm>
            <a:off x="2632985" y="1768522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6</a:t>
            </a:r>
          </a:p>
        </p:txBody>
      </p:sp>
      <p:sp>
        <p:nvSpPr>
          <p:cNvPr id="28" name="Tijdelijke aanduiding voor tekst 16"/>
          <p:cNvSpPr>
            <a:spLocks noGrp="1"/>
          </p:cNvSpPr>
          <p:nvPr>
            <p:ph type="body" sz="quarter" idx="16" hasCustomPrompt="1"/>
          </p:nvPr>
        </p:nvSpPr>
        <p:spPr>
          <a:xfrm>
            <a:off x="2630015" y="2279535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7</a:t>
            </a:r>
          </a:p>
        </p:txBody>
      </p:sp>
      <p:sp>
        <p:nvSpPr>
          <p:cNvPr id="29" name="Tijdelijke aanduiding voor tekst 16"/>
          <p:cNvSpPr>
            <a:spLocks noGrp="1"/>
          </p:cNvSpPr>
          <p:nvPr>
            <p:ph type="body" sz="quarter" idx="17" hasCustomPrompt="1"/>
          </p:nvPr>
        </p:nvSpPr>
        <p:spPr>
          <a:xfrm>
            <a:off x="2632985" y="2790548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8</a:t>
            </a:r>
          </a:p>
        </p:txBody>
      </p:sp>
      <p:sp>
        <p:nvSpPr>
          <p:cNvPr id="30" name="Tijdelijke aanduiding voor tekst 16"/>
          <p:cNvSpPr>
            <a:spLocks noGrp="1"/>
          </p:cNvSpPr>
          <p:nvPr>
            <p:ph type="body" sz="quarter" idx="18" hasCustomPrompt="1"/>
          </p:nvPr>
        </p:nvSpPr>
        <p:spPr>
          <a:xfrm>
            <a:off x="2630015" y="3301561"/>
            <a:ext cx="1909291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9</a:t>
            </a:r>
          </a:p>
        </p:txBody>
      </p:sp>
      <p:sp>
        <p:nvSpPr>
          <p:cNvPr id="31" name="Tijdelijke aanduiding voor tekst 16"/>
          <p:cNvSpPr>
            <a:spLocks noGrp="1"/>
          </p:cNvSpPr>
          <p:nvPr>
            <p:ph type="body" sz="quarter" idx="19" hasCustomPrompt="1"/>
          </p:nvPr>
        </p:nvSpPr>
        <p:spPr>
          <a:xfrm>
            <a:off x="2632985" y="3812574"/>
            <a:ext cx="2018388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Opsomming punt 10</a:t>
            </a:r>
          </a:p>
        </p:txBody>
      </p:sp>
    </p:spTree>
    <p:extLst>
      <p:ext uri="{BB962C8B-B14F-4D97-AF65-F5344CB8AC3E}">
        <p14:creationId xmlns:p14="http://schemas.microsoft.com/office/powerpoint/2010/main" val="365202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5" name="Afbeelding 4" descr="Streep_NIEUW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pic>
        <p:nvPicPr>
          <p:cNvPr id="7" name="Afbeelding 6" descr="Achtergrond BV.ai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1"/>
          <a:stretch/>
        </p:blipFill>
        <p:spPr>
          <a:xfrm>
            <a:off x="0" y="1008000"/>
            <a:ext cx="4581071" cy="3420000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4581072" y="1015792"/>
            <a:ext cx="4562928" cy="340257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457200" y="1184275"/>
            <a:ext cx="3875088" cy="3038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248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4581072" y="1015792"/>
            <a:ext cx="4562928" cy="340257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1"/>
          </p:nvPr>
        </p:nvSpPr>
        <p:spPr>
          <a:xfrm>
            <a:off x="7791" y="1015792"/>
            <a:ext cx="4562928" cy="340257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8" name="Afbeelding 7" descr="Streep_NIEUW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14" name="Tijdelijke aanduiding voor tekst 16"/>
          <p:cNvSpPr>
            <a:spLocks noGrp="1"/>
          </p:cNvSpPr>
          <p:nvPr>
            <p:ph type="body" sz="quarter" idx="12" hasCustomPrompt="1"/>
          </p:nvPr>
        </p:nvSpPr>
        <p:spPr>
          <a:xfrm>
            <a:off x="396918" y="3873681"/>
            <a:ext cx="974342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Titel foto</a:t>
            </a:r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4865668" y="3873681"/>
            <a:ext cx="974342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Titel foto</a:t>
            </a:r>
          </a:p>
        </p:txBody>
      </p:sp>
      <p:sp>
        <p:nvSpPr>
          <p:cNvPr id="16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92410" y="3873681"/>
            <a:ext cx="747017" cy="358613"/>
          </a:xfrm>
          <a:noFill/>
          <a:ln w="12700" cmpd="sng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jaartal</a:t>
            </a:r>
          </a:p>
        </p:txBody>
      </p:sp>
    </p:spTree>
    <p:extLst>
      <p:ext uri="{BB962C8B-B14F-4D97-AF65-F5344CB8AC3E}">
        <p14:creationId xmlns:p14="http://schemas.microsoft.com/office/powerpoint/2010/main" val="147229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106559" y="1015792"/>
            <a:ext cx="3049200" cy="340257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3056991" y="1015792"/>
            <a:ext cx="3049200" cy="340257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1"/>
          </p:nvPr>
        </p:nvSpPr>
        <p:spPr>
          <a:xfrm>
            <a:off x="7791" y="1015792"/>
            <a:ext cx="3049200" cy="340257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5" name="Afbeelding 4" descr="Streep_NIEUW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14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873681"/>
            <a:ext cx="974342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Titel foto</a:t>
            </a:r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83942" y="3873681"/>
            <a:ext cx="747017" cy="358613"/>
          </a:xfrm>
          <a:noFill/>
          <a:ln w="12700" cmpd="sng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jaartal</a:t>
            </a:r>
          </a:p>
        </p:txBody>
      </p:sp>
      <p:sp>
        <p:nvSpPr>
          <p:cNvPr id="16" name="Tijdelijke aanduiding voor tekst 16"/>
          <p:cNvSpPr>
            <a:spLocks noGrp="1"/>
          </p:cNvSpPr>
          <p:nvPr>
            <p:ph type="body" sz="quarter" idx="16" hasCustomPrompt="1"/>
          </p:nvPr>
        </p:nvSpPr>
        <p:spPr>
          <a:xfrm>
            <a:off x="3266414" y="3873681"/>
            <a:ext cx="974342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Titel foto</a:t>
            </a:r>
          </a:p>
        </p:txBody>
      </p:sp>
      <p:sp>
        <p:nvSpPr>
          <p:cNvPr id="18" name="Tijdelijke aanduiding voor tekst 16"/>
          <p:cNvSpPr>
            <a:spLocks noGrp="1"/>
          </p:cNvSpPr>
          <p:nvPr>
            <p:ph type="body" sz="quarter" idx="17" hasCustomPrompt="1"/>
          </p:nvPr>
        </p:nvSpPr>
        <p:spPr>
          <a:xfrm>
            <a:off x="6371696" y="3873681"/>
            <a:ext cx="974342" cy="358613"/>
          </a:xfrm>
          <a:solidFill>
            <a:srgbClr val="0B5BAA"/>
          </a:solidFill>
        </p:spPr>
        <p:txBody>
          <a:bodyPr>
            <a:no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TradeGothic BoldTwo"/>
                <a:cs typeface="TradeGothic BoldTwo"/>
              </a:defRPr>
            </a:lvl1pPr>
          </a:lstStyle>
          <a:p>
            <a:pPr lvl="0"/>
            <a:r>
              <a:rPr lang="nl-NL" dirty="0"/>
              <a:t>Titel foto</a:t>
            </a:r>
          </a:p>
        </p:txBody>
      </p:sp>
    </p:spTree>
    <p:extLst>
      <p:ext uri="{BB962C8B-B14F-4D97-AF65-F5344CB8AC3E}">
        <p14:creationId xmlns:p14="http://schemas.microsoft.com/office/powerpoint/2010/main" val="390087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 descr="Achtergrond BV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pic>
        <p:nvPicPr>
          <p:cNvPr id="4" name="Afbeelding 3" descr="Streep_NIEUW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6" name="Tijdelijke aanduiding voor media 5"/>
          <p:cNvSpPr>
            <a:spLocks noGrp="1"/>
          </p:cNvSpPr>
          <p:nvPr>
            <p:ph type="media" sz="quarter" idx="10"/>
          </p:nvPr>
        </p:nvSpPr>
        <p:spPr>
          <a:xfrm>
            <a:off x="1488129" y="1008062"/>
            <a:ext cx="5789497" cy="3433209"/>
          </a:xfrm>
          <a:solidFill>
            <a:srgbClr val="C6D9F1"/>
          </a:solidFill>
        </p:spPr>
        <p:txBody>
          <a:bodyPr/>
          <a:lstStyle/>
          <a:p>
            <a:r>
              <a:rPr lang="nl-NL"/>
              <a:t>Klik op het pictogram als u media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353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chtergrond BV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921"/>
          <a:stretch/>
        </p:blipFill>
        <p:spPr>
          <a:xfrm>
            <a:off x="0" y="599961"/>
            <a:ext cx="9144000" cy="4543539"/>
          </a:xfrm>
          <a:prstGeom prst="rect">
            <a:avLst/>
          </a:prstGeom>
        </p:spPr>
      </p:pic>
      <p:pic>
        <p:nvPicPr>
          <p:cNvPr id="4" name="Afbeelding 3" descr="logo Rijnland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41" y="919930"/>
            <a:ext cx="5479118" cy="3082004"/>
          </a:xfrm>
          <a:prstGeom prst="rect">
            <a:avLst/>
          </a:prstGeom>
        </p:spPr>
      </p:pic>
      <p:pic>
        <p:nvPicPr>
          <p:cNvPr id="5" name="Afbeelding 4" descr="Streep_NIEUW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logo Rijnland.ai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42" y="4349641"/>
            <a:ext cx="2011384" cy="11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rgbClr val="084EAF"/>
          </a:solidFill>
          <a:latin typeface="TradeGothic Light"/>
          <a:ea typeface="+mj-ea"/>
          <a:cs typeface="TradeGothic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84EAF"/>
          </a:solidFill>
          <a:latin typeface="TradeGothic Light"/>
          <a:ea typeface="+mn-ea"/>
          <a:cs typeface="TradeGothic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84EAF"/>
          </a:solidFill>
          <a:latin typeface="TradeGothic Light"/>
          <a:ea typeface="+mn-ea"/>
          <a:cs typeface="TradeGothic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84EAF"/>
          </a:solidFill>
          <a:latin typeface="TradeGothic Light"/>
          <a:ea typeface="+mn-ea"/>
          <a:cs typeface="TradeGothic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84EAF"/>
          </a:solidFill>
          <a:latin typeface="TradeGothic Light"/>
          <a:ea typeface="+mn-ea"/>
          <a:cs typeface="TradeGothic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84EAF"/>
          </a:solidFill>
          <a:latin typeface="TradeGothic Light"/>
          <a:ea typeface="+mn-ea"/>
          <a:cs typeface="TradeGothic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hyperlink" Target="https://www.google.nl/url?sa=i&amp;rct=j&amp;q=&amp;esrc=s&amp;source=images&amp;cd=&amp;cad=rja&amp;uact=8&amp;ved=0ahUKEwiLsvDN68HTAhXEuRQKHUGaD2UQjRwIBw&amp;url=https://www.etsy.com/nl/market/groene_boom_logo&amp;psig=AFQjCNF7XKsDplDQm5BbITwo2GSW2LFwtA&amp;ust=1493286305718782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google.nl/url?sa=i&amp;rct=j&amp;q=&amp;esrc=s&amp;source=images&amp;cd=&amp;cad=rja&amp;uact=8&amp;ved=0ahUKEwi99bz56MHTAhWBWBQKHW2uDTcQjRwIBw&amp;url=http://www.oranjeholland.nl/tshirts/design.php?design_id=10524052&amp;ontwerp=Berta%20de%20Nederlandse%20koe&amp;psig=AFQjCNGdUgrLH44Z-vQRCCW7R49lKD6yGA&amp;ust=149328571582647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gif"/><Relationship Id="rId5" Type="http://schemas.openxmlformats.org/officeDocument/2006/relationships/image" Target="../media/image3.emf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2ahUKEwi_5bPYiK3aAhXB_KQKHfJ7C3YQjRx6BAgAEAU&amp;url=http://www.destaatvanonswater.nl/bestuurlijke-ontwikkelingen&amp;psig=AOvVaw0lilPtBsqXbOgE6LJWKIXp&amp;ust=152335899302344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049" y="4456900"/>
            <a:ext cx="2424994" cy="588323"/>
          </a:xfrm>
        </p:spPr>
        <p:txBody>
          <a:bodyPr/>
          <a:lstStyle/>
          <a:p>
            <a:r>
              <a:rPr lang="nl-NL" dirty="0"/>
              <a:t>ir. Hans PLUCKEL, ex hoogheemraad 2009 – 2019 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2756169" y="4456900"/>
            <a:ext cx="4883285" cy="588324"/>
          </a:xfrm>
        </p:spPr>
        <p:txBody>
          <a:bodyPr/>
          <a:lstStyle/>
          <a:p>
            <a:r>
              <a:rPr lang="nl-NL" b="1" dirty="0"/>
              <a:t>                    Koninklijk Instituut van Ingenieurs </a:t>
            </a:r>
            <a:r>
              <a:rPr lang="nl-NL" b="1" dirty="0" err="1"/>
              <a:t>Noord-West</a:t>
            </a:r>
            <a:endParaRPr lang="nl-NL" b="1" dirty="0"/>
          </a:p>
          <a:p>
            <a:r>
              <a:rPr lang="nl-NL" sz="1600" b="1" dirty="0"/>
              <a:t>     ‘Zonder verleden geen toekomst, het water komt’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2199110-60C8-12F3-CD0E-5EEA52B96C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22" b="7722"/>
          <a:stretch>
            <a:fillRect/>
          </a:stretch>
        </p:blipFill>
        <p:spPr>
          <a:xfrm>
            <a:off x="0" y="469406"/>
            <a:ext cx="9144000" cy="3589515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826771D-DC39-4826-A38E-A1EAB3E7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29" y="2332513"/>
            <a:ext cx="1718234" cy="17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De gemalen van Haarlemmermeer - Liefs uit Haarlemmermeer">
            <a:extLst>
              <a:ext uri="{FF2B5EF4-FFF2-40B4-BE49-F238E27FC236}">
                <a16:creationId xmlns:a16="http://schemas.microsoft.com/office/drawing/2014/main" id="{1347208F-68BA-A26B-9C8A-CDF8B5A5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231" y="469406"/>
            <a:ext cx="10774155" cy="35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9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008000"/>
            <a:ext cx="8892863" cy="39517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i="1" dirty="0">
                <a:solidFill>
                  <a:srgbClr val="084EAF"/>
                </a:solidFill>
              </a:rPr>
              <a:t>Verzanding </a:t>
            </a:r>
            <a:r>
              <a:rPr lang="nl-NL" sz="2000" b="1" i="1" dirty="0">
                <a:solidFill>
                  <a:srgbClr val="084EAF"/>
                </a:solidFill>
              </a:rPr>
              <a:t>Oude Rijn bij Katwijk</a:t>
            </a:r>
            <a:r>
              <a:rPr lang="nl-NL" sz="2000" b="1" i="1" dirty="0">
                <a:solidFill>
                  <a:srgbClr val="084EAF"/>
                </a:solidFill>
                <a:latin typeface="TradeGothic BoldTwo"/>
                <a:cs typeface="TradeGothic BoldTwo"/>
              </a:rPr>
              <a:t> 12</a:t>
            </a:r>
            <a:r>
              <a:rPr lang="nl-NL" sz="2000" b="1" i="1" baseline="30000" dirty="0">
                <a:solidFill>
                  <a:srgbClr val="084EAF"/>
                </a:solidFill>
                <a:latin typeface="TradeGothic BoldTwo"/>
                <a:cs typeface="TradeGothic BoldTwo"/>
              </a:rPr>
              <a:t>e</a:t>
            </a:r>
            <a:r>
              <a:rPr lang="nl-NL" sz="2000" b="1" i="1" dirty="0">
                <a:solidFill>
                  <a:srgbClr val="084EAF"/>
                </a:solidFill>
                <a:latin typeface="TradeGothic BoldTwo"/>
                <a:cs typeface="TradeGothic BoldTwo"/>
              </a:rPr>
              <a:t> eeuw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: uitwatering op het IJ en Hollandse IJssel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b="1" dirty="0">
                <a:solidFill>
                  <a:srgbClr val="084EAF"/>
                </a:solidFill>
                <a:latin typeface="TradeGothic Light"/>
                <a:cs typeface="TradeGothic Light"/>
              </a:rPr>
              <a:t>Haarlemmermeer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1641 </a:t>
            </a:r>
            <a:r>
              <a:rPr lang="nl-NL" sz="2000" dirty="0" err="1">
                <a:solidFill>
                  <a:srgbClr val="084EAF"/>
                </a:solidFill>
                <a:latin typeface="TradeGothic BoldTwo"/>
                <a:cs typeface="TradeGothic BoldTwo"/>
              </a:rPr>
              <a:t>Leeghwater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 / </a:t>
            </a:r>
            <a:r>
              <a:rPr lang="nl-NL" sz="2000" b="1" i="1" dirty="0">
                <a:solidFill>
                  <a:srgbClr val="084EAF"/>
                </a:solidFill>
                <a:latin typeface="TradeGothic BoldTwo"/>
                <a:cs typeface="TradeGothic BoldTwo"/>
              </a:rPr>
              <a:t>1836 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wateroverlast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/ </a:t>
            </a:r>
            <a:r>
              <a:rPr lang="nl-NL" sz="2000" b="1" dirty="0">
                <a:solidFill>
                  <a:srgbClr val="084EAF"/>
                </a:solidFill>
                <a:latin typeface="TradeGothic BoldTwo"/>
                <a:cs typeface="TradeGothic BoldTwo"/>
              </a:rPr>
              <a:t>1852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droog gepompt</a:t>
            </a:r>
            <a:endParaRPr lang="nl-NL" sz="2000" dirty="0">
              <a:solidFill>
                <a:srgbClr val="084EAF"/>
              </a:solidFill>
              <a:latin typeface="TradeGothic Light"/>
              <a:cs typeface="TradeGothic Light"/>
            </a:endParaRP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b="1" dirty="0">
                <a:solidFill>
                  <a:srgbClr val="084EAF"/>
                </a:solidFill>
                <a:latin typeface="TradeGothic Light"/>
                <a:cs typeface="TradeGothic Light"/>
              </a:rPr>
              <a:t>Zuiderzeewerken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1900: Lely/ 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Waterland </a:t>
            </a:r>
            <a:r>
              <a:rPr lang="nl-NL" sz="2000" b="1" i="1" dirty="0">
                <a:solidFill>
                  <a:srgbClr val="084EAF"/>
                </a:solidFill>
                <a:latin typeface="TradeGothic BoldTwo"/>
                <a:cs typeface="TradeGothic BoldTwo"/>
              </a:rPr>
              <a:t>1916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/ 1932 Afsluitdijk/ 1968 Flevoland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b="1" dirty="0">
                <a:solidFill>
                  <a:srgbClr val="084EAF"/>
                </a:solidFill>
                <a:latin typeface="TradeGothic Light"/>
                <a:cs typeface="TradeGothic Light"/>
              </a:rPr>
              <a:t>Deltawerken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1937: Johan van Veen/ 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watersnood 1953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/ 1997 Maeslandkering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b="1" dirty="0">
                <a:solidFill>
                  <a:srgbClr val="084EAF"/>
                </a:solidFill>
              </a:rPr>
              <a:t>Ruimte voor de </a:t>
            </a:r>
            <a:r>
              <a:rPr lang="nl-NL" sz="2000" b="1" i="1" dirty="0"/>
              <a:t>rivier </a:t>
            </a:r>
            <a:r>
              <a:rPr lang="nl-NL" sz="2000" i="1" dirty="0">
                <a:latin typeface="TradeGothic BoldTwo"/>
                <a:cs typeface="TradeGothic BoldTwo"/>
              </a:rPr>
              <a:t>1995 /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2015 // 2021 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watersnood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 in Limburg, </a:t>
            </a:r>
            <a:r>
              <a:rPr lang="nl-NL" sz="2000" i="1" dirty="0" err="1">
                <a:solidFill>
                  <a:srgbClr val="084EAF"/>
                </a:solidFill>
                <a:latin typeface="TradeGothic BoldTwo"/>
                <a:cs typeface="TradeGothic BoldTwo"/>
              </a:rPr>
              <a:t>Dld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, België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Orkaan Katrina 2005 / 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commissie Veerman 2008 </a:t>
            </a:r>
            <a:r>
              <a:rPr lang="nl-NL" sz="2000" i="1" dirty="0">
                <a:solidFill>
                  <a:srgbClr val="084EAF"/>
                </a:solidFill>
                <a:latin typeface="TradeGothic BoldTwo"/>
                <a:cs typeface="TradeGothic BoldTwo"/>
              </a:rPr>
              <a:t>/</a:t>
            </a:r>
            <a:r>
              <a:rPr lang="nl-NL" sz="2000" dirty="0">
                <a:latin typeface="TradeGothic BoldTwo"/>
                <a:cs typeface="TradeGothic BoldTwo"/>
              </a:rPr>
              <a:t> KNMI klimaatscenario’s</a:t>
            </a:r>
            <a:endParaRPr lang="nl-NL" sz="2000" dirty="0">
              <a:solidFill>
                <a:srgbClr val="084EAF"/>
              </a:solidFill>
              <a:latin typeface="TradeGothic BoldTwo"/>
              <a:cs typeface="TradeGothic BoldTwo"/>
            </a:endParaRP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b="1" dirty="0">
                <a:solidFill>
                  <a:srgbClr val="084EAF"/>
                </a:solidFill>
                <a:latin typeface="TradeGothic BoldTwo"/>
                <a:cs typeface="TradeGothic BoldTwo"/>
              </a:rPr>
              <a:t>Deltawet</a:t>
            </a:r>
            <a:r>
              <a:rPr lang="nl-NL" sz="2000" dirty="0">
                <a:solidFill>
                  <a:srgbClr val="084EAF"/>
                </a:solidFill>
                <a:latin typeface="TradeGothic BoldTwo"/>
                <a:cs typeface="TradeGothic BoldTwo"/>
              </a:rPr>
              <a:t> waterveiligheid en zoetwatervoorziening 2011</a:t>
            </a:r>
            <a:r>
              <a:rPr lang="nl-NL" sz="2000" dirty="0">
                <a:latin typeface="TradeGothic BoldTwo"/>
                <a:cs typeface="TradeGothic BoldTwo"/>
              </a:rPr>
              <a:t>, Deltaprogramma elk jaar</a:t>
            </a:r>
            <a:endParaRPr lang="nl-NL" sz="2000" dirty="0">
              <a:solidFill>
                <a:srgbClr val="084EAF"/>
              </a:solidFill>
              <a:latin typeface="TradeGothic BoldTwo"/>
              <a:cs typeface="TradeGothic BoldTwo"/>
            </a:endParaRP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000" dirty="0">
                <a:latin typeface="TradeGothic BoldTwo"/>
              </a:rPr>
              <a:t>OESO rapport: Water </a:t>
            </a:r>
            <a:r>
              <a:rPr lang="nl-NL" sz="2000" dirty="0" err="1">
                <a:latin typeface="TradeGothic BoldTwo"/>
              </a:rPr>
              <a:t>Governance</a:t>
            </a:r>
            <a:r>
              <a:rPr lang="nl-NL" sz="2000" dirty="0">
                <a:latin typeface="TradeGothic BoldTwo"/>
              </a:rPr>
              <a:t> in </a:t>
            </a:r>
            <a:r>
              <a:rPr lang="nl-NL" sz="2000" dirty="0" err="1">
                <a:latin typeface="TradeGothic BoldTwo"/>
              </a:rPr>
              <a:t>the</a:t>
            </a:r>
            <a:r>
              <a:rPr lang="nl-NL" sz="2000" dirty="0">
                <a:latin typeface="TradeGothic BoldTwo"/>
              </a:rPr>
              <a:t> Netherlands: FIT FOR THE FUTURE? 2014: </a:t>
            </a:r>
            <a:r>
              <a:rPr lang="nl-NL" sz="2000" b="1" i="1" dirty="0">
                <a:latin typeface="TradeGothic BoldTwo"/>
              </a:rPr>
              <a:t>Waterschappen zijn </a:t>
            </a:r>
            <a:r>
              <a:rPr lang="nl-NL" sz="2000" b="1" i="1" dirty="0" err="1">
                <a:latin typeface="TradeGothic BoldTwo"/>
              </a:rPr>
              <a:t>essentiëel</a:t>
            </a:r>
            <a:r>
              <a:rPr lang="nl-NL" sz="2000" b="1" i="1" dirty="0">
                <a:latin typeface="TradeGothic BoldTwo"/>
              </a:rPr>
              <a:t> en blijven!</a:t>
            </a:r>
            <a:endParaRPr lang="nl-NL" sz="2000" b="1" i="1" dirty="0">
              <a:solidFill>
                <a:srgbClr val="084EAF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260876" cy="930504"/>
          </a:xfrm>
        </p:spPr>
        <p:txBody>
          <a:bodyPr>
            <a:normAutofit fontScale="90000"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Van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Light"/>
              </a:rPr>
              <a:t>w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aterbeheer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 naar </a:t>
            </a:r>
            <a:r>
              <a:rPr lang="nl-NL" sz="3200" dirty="0" err="1">
                <a:solidFill>
                  <a:srgbClr val="0B5BAA"/>
                </a:solidFill>
                <a:latin typeface="TradeGothic BoldTwo"/>
                <a:cs typeface="TradeGothic Light"/>
              </a:rPr>
              <a:t>w</a:t>
            </a:r>
            <a:r>
              <a:rPr lang="nl-NL" sz="3200" dirty="0" err="1">
                <a:solidFill>
                  <a:srgbClr val="0B5BAA"/>
                </a:solidFill>
                <a:latin typeface="TradeGothic BoldTwo"/>
                <a:cs typeface="TradeGothic BoldTwo"/>
              </a:rPr>
              <a:t>atergovernance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: van </a:t>
            </a:r>
            <a:r>
              <a:rPr lang="nl-NL" sz="3200" dirty="0" err="1">
                <a:solidFill>
                  <a:srgbClr val="0B5BAA"/>
                </a:solidFill>
                <a:latin typeface="TradeGothic BoldTwo"/>
                <a:cs typeface="TradeGothic BoldTwo"/>
              </a:rPr>
              <a:t>re-actief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 naar </a:t>
            </a:r>
            <a:r>
              <a:rPr lang="nl-NL" sz="3200" dirty="0" err="1">
                <a:solidFill>
                  <a:srgbClr val="0B5BAA"/>
                </a:solidFill>
                <a:latin typeface="TradeGothic BoldTwo"/>
                <a:cs typeface="TradeGothic BoldTwo"/>
              </a:rPr>
              <a:t>pro-actief</a:t>
            </a:r>
            <a:endParaRPr lang="nl-NL" sz="32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pic>
        <p:nvPicPr>
          <p:cNvPr id="8" name="Afbeelding 7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 flipV="1">
            <a:off x="0" y="5143500"/>
            <a:ext cx="9155759" cy="10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Waterbeheer Rijnland sinds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1255</a:t>
            </a:r>
          </a:p>
        </p:txBody>
      </p:sp>
      <p:pic>
        <p:nvPicPr>
          <p:cNvPr id="6" name="Afbeelding 5" descr="Deltawerken.jpg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8388"/>
            <a:ext cx="3031613" cy="319246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13" y="1068388"/>
            <a:ext cx="3031613" cy="3192462"/>
          </a:xfrm>
          <a:prstGeom prst="rect">
            <a:avLst/>
          </a:prstGeom>
        </p:spPr>
      </p:pic>
      <p:pic>
        <p:nvPicPr>
          <p:cNvPr id="9" name="Afbeelding 8" descr="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68388"/>
            <a:ext cx="3031613" cy="3192462"/>
          </a:xfrm>
          <a:prstGeom prst="rect">
            <a:avLst/>
          </a:prstGeom>
        </p:spPr>
      </p:pic>
      <p:pic>
        <p:nvPicPr>
          <p:cNvPr id="10" name="Afbeelding 9" descr="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13" y="1068387"/>
            <a:ext cx="3031613" cy="3192463"/>
          </a:xfrm>
          <a:prstGeom prst="rect">
            <a:avLst/>
          </a:prstGeom>
        </p:spPr>
      </p:pic>
      <p:pic>
        <p:nvPicPr>
          <p:cNvPr id="11" name="Afbeelding 10" descr="3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226" y="1171184"/>
            <a:ext cx="3080774" cy="308966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293618" y="3781921"/>
            <a:ext cx="723428" cy="276999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200" dirty="0">
                <a:latin typeface="TradeGothic Light"/>
                <a:cs typeface="TradeGothic Light"/>
              </a:rPr>
              <a:t>Rijnland</a:t>
            </a:r>
            <a:endParaRPr lang="nl-NL" sz="1200" dirty="0">
              <a:solidFill>
                <a:schemeClr val="bg1"/>
              </a:solidFill>
              <a:latin typeface="TradeGothic Light"/>
              <a:cs typeface="TradeGothic Light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134274" y="3781921"/>
            <a:ext cx="496650" cy="27699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1746</a:t>
            </a:r>
            <a:endParaRPr lang="nl-NL" sz="1200" dirty="0">
              <a:solidFill>
                <a:schemeClr val="bg1"/>
              </a:solidFill>
              <a:latin typeface="TradeGothic BoldTwo"/>
              <a:cs typeface="TradeGothic BoldTwo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267803" y="3787627"/>
            <a:ext cx="2121093" cy="276999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200" dirty="0">
                <a:latin typeface="TradeGothic Light"/>
                <a:cs typeface="TradeGothic Light"/>
              </a:rPr>
              <a:t>Molens in de polder Reeuwijk</a:t>
            </a:r>
            <a:endParaRPr lang="nl-NL" sz="1200" dirty="0">
              <a:solidFill>
                <a:schemeClr val="bg1"/>
              </a:solidFill>
              <a:latin typeface="TradeGothic Light"/>
              <a:cs typeface="TradeGothic Ligh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12359" y="3793495"/>
            <a:ext cx="2815088" cy="276999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200" dirty="0">
                <a:latin typeface="TradeGothic Light"/>
                <a:cs typeface="TradeGothic Light"/>
              </a:rPr>
              <a:t>Graaf Willem II &amp; heemraden Rijnland</a:t>
            </a:r>
            <a:endParaRPr lang="nl-NL" sz="1200" dirty="0">
              <a:solidFill>
                <a:schemeClr val="bg1"/>
              </a:solidFill>
              <a:latin typeface="TradeGothic Light"/>
              <a:cs typeface="TradeGothic Light"/>
            </a:endParaRPr>
          </a:p>
        </p:txBody>
      </p:sp>
      <p:pic>
        <p:nvPicPr>
          <p:cNvPr id="16" name="Afbeelding 15" descr="Streep_NIEUW-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5F3542-FE45-4587-BD3B-D24C2ECB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03"/>
            <a:ext cx="6112390" cy="45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5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BEF22-EC6E-FAE6-7294-8A7ACEE3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Spaarndammerdijk</a:t>
            </a:r>
            <a:r>
              <a:rPr lang="nl-NL" dirty="0"/>
              <a:t> in Spaarndam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7FFCC10-87AD-AA4B-D721-D2ABEC6CB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3229"/>
            <a:ext cx="6269038" cy="408027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12AC95-12B8-9B41-4FC7-8820FAE98975}"/>
              </a:ext>
            </a:extLst>
          </p:cNvPr>
          <p:cNvSpPr txBox="1"/>
          <p:nvPr/>
        </p:nvSpPr>
        <p:spPr>
          <a:xfrm>
            <a:off x="6632620" y="532094"/>
            <a:ext cx="25113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84EAF"/>
                </a:solidFill>
              </a:rPr>
              <a:t>1248 verwoestende Stormvloed: bouw dam met schutsluis tussen Spaarne en het open IJ (zie oorkonde 1255 van graaf Willem II: startpunt HH Rijnland)</a:t>
            </a:r>
          </a:p>
          <a:p>
            <a:r>
              <a:rPr lang="nl-NL" dirty="0">
                <a:solidFill>
                  <a:srgbClr val="084EAF"/>
                </a:solidFill>
              </a:rPr>
              <a:t> </a:t>
            </a:r>
          </a:p>
          <a:p>
            <a:r>
              <a:rPr lang="nl-NL" dirty="0">
                <a:solidFill>
                  <a:srgbClr val="084EAF"/>
                </a:solidFill>
              </a:rPr>
              <a:t>Van West naar Oost in de </a:t>
            </a:r>
            <a:r>
              <a:rPr lang="nl-NL" dirty="0" err="1">
                <a:solidFill>
                  <a:srgbClr val="084EAF"/>
                </a:solidFill>
              </a:rPr>
              <a:t>Spaarndammerdijk</a:t>
            </a:r>
            <a:r>
              <a:rPr lang="nl-NL" dirty="0">
                <a:solidFill>
                  <a:srgbClr val="084EAF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084EAF"/>
                </a:solidFill>
              </a:rPr>
              <a:t>Uitwateringsluis van het gemaal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084EAF"/>
                </a:solidFill>
              </a:rPr>
              <a:t>Kolksluis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084EAF"/>
                </a:solidFill>
              </a:rPr>
              <a:t>Woerdense sluis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084EAF"/>
                </a:solidFill>
              </a:rPr>
              <a:t>Grote sluis</a:t>
            </a:r>
          </a:p>
        </p:txBody>
      </p:sp>
    </p:spTree>
    <p:extLst>
      <p:ext uri="{BB962C8B-B14F-4D97-AF65-F5344CB8AC3E}">
        <p14:creationId xmlns:p14="http://schemas.microsoft.com/office/powerpoint/2010/main" val="163145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B16A5-B459-C4AE-EAB9-3AC8D7B2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Spuisluizen in Halfweg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3A16D1-9592-9A99-4FC2-FBA2AC85F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624"/>
          <a:stretch/>
        </p:blipFill>
        <p:spPr>
          <a:xfrm>
            <a:off x="1" y="1063230"/>
            <a:ext cx="5840570" cy="408027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3F3A768-6C89-B987-E1F2-71ED0F6A52F1}"/>
              </a:ext>
            </a:extLst>
          </p:cNvPr>
          <p:cNvSpPr txBox="1"/>
          <p:nvPr/>
        </p:nvSpPr>
        <p:spPr>
          <a:xfrm>
            <a:off x="6249404" y="988937"/>
            <a:ext cx="24373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84EAF"/>
                </a:solidFill>
              </a:rPr>
              <a:t>1413: Kostverloren vaart te westen van Amsterdam</a:t>
            </a:r>
          </a:p>
          <a:p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1492: 2 houten spuisluizen in Halfweg</a:t>
            </a:r>
          </a:p>
          <a:p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1558 – 1583: 3 stenen spuisluizen in Halfweg</a:t>
            </a:r>
          </a:p>
          <a:p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1648: Nieuw gemeenlandshuis Pieter Post 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878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03B7C-E414-4601-90EF-DD9F7A89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Haarlemmermeer droog 1852 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0368B1F-F072-4E28-9896-270230D7C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0661" y="795945"/>
            <a:ext cx="3394075" cy="4202483"/>
          </a:xfr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56D55F4-0B07-47A5-8D43-CBDF6B7A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20" y="1063229"/>
            <a:ext cx="2868459" cy="37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7048D61-A8EF-4C15-A71A-4AD27157A76A}"/>
              </a:ext>
            </a:extLst>
          </p:cNvPr>
          <p:cNvSpPr txBox="1"/>
          <p:nvPr/>
        </p:nvSpPr>
        <p:spPr>
          <a:xfrm>
            <a:off x="7029906" y="278227"/>
            <a:ext cx="22553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84EAF"/>
                </a:solidFill>
              </a:rPr>
              <a:t>1836: nov./dec. 2 stormen</a:t>
            </a:r>
          </a:p>
          <a:p>
            <a:r>
              <a:rPr lang="nl-NL" dirty="0">
                <a:solidFill>
                  <a:srgbClr val="084EAF"/>
                </a:solidFill>
              </a:rPr>
              <a:t>1840: Ringvaart </a:t>
            </a:r>
          </a:p>
          <a:p>
            <a:r>
              <a:rPr lang="nl-NL" dirty="0">
                <a:solidFill>
                  <a:srgbClr val="084EAF"/>
                </a:solidFill>
              </a:rPr>
              <a:t>1845-1849: 3 polder- stoomgemalen:</a:t>
            </a:r>
          </a:p>
          <a:p>
            <a:r>
              <a:rPr lang="nl-NL" dirty="0">
                <a:solidFill>
                  <a:srgbClr val="084EAF"/>
                </a:solidFill>
              </a:rPr>
              <a:t>De </a:t>
            </a:r>
            <a:r>
              <a:rPr lang="nl-NL" dirty="0" err="1">
                <a:solidFill>
                  <a:srgbClr val="084EAF"/>
                </a:solidFill>
              </a:rPr>
              <a:t>Leeghwater</a:t>
            </a:r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De Lijnden</a:t>
            </a:r>
          </a:p>
          <a:p>
            <a:r>
              <a:rPr lang="nl-NL" dirty="0">
                <a:solidFill>
                  <a:srgbClr val="084EAF"/>
                </a:solidFill>
              </a:rPr>
              <a:t>De Cruquius</a:t>
            </a:r>
          </a:p>
          <a:p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2 Boezemstoom gemalen:</a:t>
            </a:r>
          </a:p>
          <a:p>
            <a:r>
              <a:rPr lang="nl-NL" dirty="0">
                <a:solidFill>
                  <a:srgbClr val="084EAF"/>
                </a:solidFill>
              </a:rPr>
              <a:t>Gemaal Spaarndam</a:t>
            </a:r>
          </a:p>
          <a:p>
            <a:r>
              <a:rPr lang="nl-NL" dirty="0">
                <a:solidFill>
                  <a:srgbClr val="084EAF"/>
                </a:solidFill>
              </a:rPr>
              <a:t>Gemaal Halfweg</a:t>
            </a:r>
          </a:p>
          <a:p>
            <a:endParaRPr lang="nl-NL" dirty="0">
              <a:solidFill>
                <a:srgbClr val="084EAF"/>
              </a:solidFill>
            </a:endParaRPr>
          </a:p>
          <a:p>
            <a:r>
              <a:rPr lang="nl-NL" dirty="0">
                <a:solidFill>
                  <a:srgbClr val="084EAF"/>
                </a:solidFill>
              </a:rPr>
              <a:t>Verkaveling:</a:t>
            </a:r>
          </a:p>
          <a:p>
            <a:r>
              <a:rPr lang="nl-NL" dirty="0">
                <a:solidFill>
                  <a:srgbClr val="084EAF"/>
                </a:solidFill>
              </a:rPr>
              <a:t>Vakken van 20 ha</a:t>
            </a:r>
          </a:p>
        </p:txBody>
      </p:sp>
    </p:spTree>
    <p:extLst>
      <p:ext uri="{BB962C8B-B14F-4D97-AF65-F5344CB8AC3E}">
        <p14:creationId xmlns:p14="http://schemas.microsoft.com/office/powerpoint/2010/main" val="3724129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8" descr="Afbeeldingsresultaat voor symbool boo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649" b="13894"/>
          <a:stretch/>
        </p:blipFill>
        <p:spPr bwMode="auto">
          <a:xfrm flipH="1">
            <a:off x="8582834" y="1618375"/>
            <a:ext cx="331720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2" name="Rechte verbindingslijn 251"/>
          <p:cNvCxnSpPr/>
          <p:nvPr/>
        </p:nvCxnSpPr>
        <p:spPr>
          <a:xfrm flipV="1">
            <a:off x="8914554" y="630452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Rechte verbindingslijn 258"/>
          <p:cNvCxnSpPr/>
          <p:nvPr/>
        </p:nvCxnSpPr>
        <p:spPr>
          <a:xfrm flipH="1" flipV="1">
            <a:off x="5457368" y="630452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Rechte verbindingslijn 269"/>
          <p:cNvCxnSpPr/>
          <p:nvPr/>
        </p:nvCxnSpPr>
        <p:spPr>
          <a:xfrm flipH="1" flipV="1">
            <a:off x="3639998" y="630452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Rechte verbindingslijn 288"/>
          <p:cNvCxnSpPr/>
          <p:nvPr/>
        </p:nvCxnSpPr>
        <p:spPr>
          <a:xfrm flipH="1" flipV="1">
            <a:off x="1439283" y="630452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53" name="Picture 8" descr="Afbeeldingsresultaat voor symbool boo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649" b="13894"/>
          <a:stretch/>
        </p:blipFill>
        <p:spPr bwMode="auto">
          <a:xfrm flipH="1">
            <a:off x="8320735" y="1626904"/>
            <a:ext cx="331720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4" y="1386675"/>
            <a:ext cx="909691" cy="4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45" y="1255749"/>
            <a:ext cx="379323" cy="4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21" y="3"/>
            <a:ext cx="2906749" cy="364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364331"/>
          </a:xfrm>
        </p:spPr>
        <p:txBody>
          <a:bodyPr>
            <a:normAutofit fontScale="90000"/>
          </a:bodyPr>
          <a:lstStyle/>
          <a:p>
            <a:r>
              <a:rPr lang="nl-NL" dirty="0"/>
              <a:t>   Watersysteem</a:t>
            </a:r>
          </a:p>
        </p:txBody>
      </p:sp>
      <p:sp>
        <p:nvSpPr>
          <p:cNvPr id="3" name="AutoShape 2" descr="Afbeeldingsresultaat voor logo rijnland"/>
          <p:cNvSpPr>
            <a:spLocks noChangeAspect="1" noChangeArrowheads="1"/>
          </p:cNvSpPr>
          <p:nvPr/>
        </p:nvSpPr>
        <p:spPr bwMode="auto">
          <a:xfrm>
            <a:off x="0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logo rijnland"/>
          <p:cNvSpPr>
            <a:spLocks noChangeAspect="1" noChangeArrowheads="1"/>
          </p:cNvSpPr>
          <p:nvPr/>
        </p:nvSpPr>
        <p:spPr bwMode="auto">
          <a:xfrm>
            <a:off x="152400" y="5970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1" name="Trapezium 80"/>
          <p:cNvSpPr/>
          <p:nvPr/>
        </p:nvSpPr>
        <p:spPr>
          <a:xfrm rot="10800000">
            <a:off x="2628598" y="1747030"/>
            <a:ext cx="1079492" cy="141344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Trapezium 72"/>
          <p:cNvSpPr/>
          <p:nvPr/>
        </p:nvSpPr>
        <p:spPr>
          <a:xfrm rot="10800000">
            <a:off x="4635832" y="1699678"/>
            <a:ext cx="821536" cy="300206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336" name="Rechthoek 14335"/>
          <p:cNvSpPr/>
          <p:nvPr/>
        </p:nvSpPr>
        <p:spPr>
          <a:xfrm>
            <a:off x="8453278" y="1815747"/>
            <a:ext cx="527217" cy="540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rapezium 75"/>
          <p:cNvSpPr/>
          <p:nvPr/>
        </p:nvSpPr>
        <p:spPr>
          <a:xfrm>
            <a:off x="3370504" y="1453892"/>
            <a:ext cx="1092373" cy="902415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80" name="Trapezium 79"/>
          <p:cNvSpPr/>
          <p:nvPr/>
        </p:nvSpPr>
        <p:spPr>
          <a:xfrm>
            <a:off x="1244837" y="1453334"/>
            <a:ext cx="1661929" cy="902415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82" name="Rechthoek 81"/>
          <p:cNvSpPr/>
          <p:nvPr/>
        </p:nvSpPr>
        <p:spPr>
          <a:xfrm>
            <a:off x="2628598" y="1888374"/>
            <a:ext cx="1834278" cy="46737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3" name="Rechthoek 82"/>
          <p:cNvSpPr/>
          <p:nvPr/>
        </p:nvSpPr>
        <p:spPr>
          <a:xfrm>
            <a:off x="3827080" y="1999885"/>
            <a:ext cx="1834278" cy="3558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351" name="Groep 14350"/>
          <p:cNvGrpSpPr>
            <a:grpSpLocks noChangeAspect="1"/>
          </p:cNvGrpSpPr>
          <p:nvPr/>
        </p:nvGrpSpPr>
        <p:grpSpPr>
          <a:xfrm>
            <a:off x="5487525" y="1443810"/>
            <a:ext cx="355531" cy="212015"/>
            <a:chOff x="5194591" y="4282390"/>
            <a:chExt cx="373586" cy="297043"/>
          </a:xfrm>
        </p:grpSpPr>
        <p:sp>
          <p:nvSpPr>
            <p:cNvPr id="14342" name="Rechthoek 14341"/>
            <p:cNvSpPr/>
            <p:nvPr/>
          </p:nvSpPr>
          <p:spPr>
            <a:xfrm>
              <a:off x="5257638" y="4416092"/>
              <a:ext cx="245974" cy="16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Gelijkbenige driehoek 97"/>
            <p:cNvSpPr/>
            <p:nvPr/>
          </p:nvSpPr>
          <p:spPr>
            <a:xfrm>
              <a:off x="5194591" y="4282390"/>
              <a:ext cx="373586" cy="13370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6" name="Trapezium 105"/>
          <p:cNvSpPr/>
          <p:nvPr/>
        </p:nvSpPr>
        <p:spPr>
          <a:xfrm>
            <a:off x="3661183" y="1643464"/>
            <a:ext cx="1216553" cy="71284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2" name="Groep 111"/>
          <p:cNvGrpSpPr/>
          <p:nvPr/>
        </p:nvGrpSpPr>
        <p:grpSpPr>
          <a:xfrm>
            <a:off x="6284266" y="1599403"/>
            <a:ext cx="373586" cy="222782"/>
            <a:chOff x="5194590" y="4034396"/>
            <a:chExt cx="451641" cy="545038"/>
          </a:xfrm>
        </p:grpSpPr>
        <p:sp>
          <p:nvSpPr>
            <p:cNvPr id="113" name="Rechthoek 112"/>
            <p:cNvSpPr/>
            <p:nvPr/>
          </p:nvSpPr>
          <p:spPr>
            <a:xfrm>
              <a:off x="5270810" y="4279723"/>
              <a:ext cx="297366" cy="2997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Gelijkbenige driehoek 113"/>
            <p:cNvSpPr/>
            <p:nvPr/>
          </p:nvSpPr>
          <p:spPr>
            <a:xfrm>
              <a:off x="5194590" y="4034396"/>
              <a:ext cx="451641" cy="24532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5" name="Groep 114"/>
          <p:cNvGrpSpPr/>
          <p:nvPr/>
        </p:nvGrpSpPr>
        <p:grpSpPr>
          <a:xfrm>
            <a:off x="6471059" y="1152809"/>
            <a:ext cx="373586" cy="669376"/>
            <a:chOff x="5194590" y="4034396"/>
            <a:chExt cx="451641" cy="545038"/>
          </a:xfrm>
        </p:grpSpPr>
        <p:sp>
          <p:nvSpPr>
            <p:cNvPr id="116" name="Rechthoek 115"/>
            <p:cNvSpPr/>
            <p:nvPr/>
          </p:nvSpPr>
          <p:spPr>
            <a:xfrm>
              <a:off x="5270810" y="4279723"/>
              <a:ext cx="297366" cy="2997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Gelijkbenige driehoek 116"/>
            <p:cNvSpPr/>
            <p:nvPr/>
          </p:nvSpPr>
          <p:spPr>
            <a:xfrm>
              <a:off x="5194590" y="4034396"/>
              <a:ext cx="451641" cy="24532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349" name="Rechthoek 14348"/>
          <p:cNvSpPr/>
          <p:nvPr/>
        </p:nvSpPr>
        <p:spPr>
          <a:xfrm>
            <a:off x="6441678" y="1729908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0" name="Rechthoek 119"/>
          <p:cNvSpPr/>
          <p:nvPr/>
        </p:nvSpPr>
        <p:spPr>
          <a:xfrm>
            <a:off x="6628471" y="1486680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Rechthoek 120"/>
          <p:cNvSpPr/>
          <p:nvPr/>
        </p:nvSpPr>
        <p:spPr>
          <a:xfrm>
            <a:off x="6628471" y="1609782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Rechthoek 121"/>
          <p:cNvSpPr/>
          <p:nvPr/>
        </p:nvSpPr>
        <p:spPr>
          <a:xfrm rot="10800000" flipH="1" flipV="1">
            <a:off x="6611033" y="1699679"/>
            <a:ext cx="93638" cy="11945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350" name="Groep 14349"/>
          <p:cNvGrpSpPr/>
          <p:nvPr/>
        </p:nvGrpSpPr>
        <p:grpSpPr>
          <a:xfrm>
            <a:off x="4262247" y="1428400"/>
            <a:ext cx="373586" cy="222782"/>
            <a:chOff x="4931016" y="2200550"/>
            <a:chExt cx="373586" cy="297043"/>
          </a:xfrm>
        </p:grpSpPr>
        <p:grpSp>
          <p:nvGrpSpPr>
            <p:cNvPr id="123" name="Groep 122"/>
            <p:cNvGrpSpPr/>
            <p:nvPr/>
          </p:nvGrpSpPr>
          <p:grpSpPr>
            <a:xfrm>
              <a:off x="4931016" y="2200550"/>
              <a:ext cx="373586" cy="297043"/>
              <a:chOff x="5194590" y="4034396"/>
              <a:chExt cx="451641" cy="545038"/>
            </a:xfrm>
          </p:grpSpPr>
          <p:sp>
            <p:nvSpPr>
              <p:cNvPr id="124" name="Rechthoek 123"/>
              <p:cNvSpPr/>
              <p:nvPr/>
            </p:nvSpPr>
            <p:spPr>
              <a:xfrm>
                <a:off x="5270810" y="4279723"/>
                <a:ext cx="297366" cy="2997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5" name="Gelijkbenige driehoek 124"/>
              <p:cNvSpPr/>
              <p:nvPr/>
            </p:nvSpPr>
            <p:spPr>
              <a:xfrm>
                <a:off x="5194590" y="4034396"/>
                <a:ext cx="451641" cy="245327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26" name="Rechthoek 125"/>
            <p:cNvSpPr/>
            <p:nvPr/>
          </p:nvSpPr>
          <p:spPr>
            <a:xfrm>
              <a:off x="5088428" y="2374526"/>
              <a:ext cx="58762" cy="45719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3" name="Groep 132"/>
          <p:cNvGrpSpPr>
            <a:grpSpLocks noChangeAspect="1"/>
          </p:cNvGrpSpPr>
          <p:nvPr/>
        </p:nvGrpSpPr>
        <p:grpSpPr>
          <a:xfrm>
            <a:off x="3661141" y="1170493"/>
            <a:ext cx="482079" cy="287480"/>
            <a:chOff x="5194591" y="4282390"/>
            <a:chExt cx="373586" cy="297043"/>
          </a:xfrm>
        </p:grpSpPr>
        <p:sp>
          <p:nvSpPr>
            <p:cNvPr id="134" name="Rechthoek 133"/>
            <p:cNvSpPr/>
            <p:nvPr/>
          </p:nvSpPr>
          <p:spPr>
            <a:xfrm>
              <a:off x="5257638" y="4416092"/>
              <a:ext cx="245974" cy="16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5" name="Gelijkbenige driehoek 134"/>
            <p:cNvSpPr/>
            <p:nvPr/>
          </p:nvSpPr>
          <p:spPr>
            <a:xfrm>
              <a:off x="5194591" y="4282390"/>
              <a:ext cx="373586" cy="13370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9" name="Trapezium 198"/>
          <p:cNvSpPr/>
          <p:nvPr/>
        </p:nvSpPr>
        <p:spPr>
          <a:xfrm rot="10800000">
            <a:off x="5849922" y="2086307"/>
            <a:ext cx="2636672" cy="88233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0" name="Trapezium 199"/>
          <p:cNvSpPr/>
          <p:nvPr/>
        </p:nvSpPr>
        <p:spPr>
          <a:xfrm>
            <a:off x="7129664" y="1905123"/>
            <a:ext cx="1086761" cy="450647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rapezium 68"/>
          <p:cNvSpPr/>
          <p:nvPr/>
        </p:nvSpPr>
        <p:spPr>
          <a:xfrm>
            <a:off x="6052680" y="1816307"/>
            <a:ext cx="1086761" cy="540000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8" name="Trapezium 107"/>
          <p:cNvSpPr/>
          <p:nvPr/>
        </p:nvSpPr>
        <p:spPr>
          <a:xfrm>
            <a:off x="8216458" y="1815747"/>
            <a:ext cx="637657" cy="540000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Trapezium 70"/>
          <p:cNvSpPr/>
          <p:nvPr/>
        </p:nvSpPr>
        <p:spPr>
          <a:xfrm>
            <a:off x="5277159" y="1643464"/>
            <a:ext cx="775498" cy="71284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1" name="Trapezium 200"/>
          <p:cNvSpPr/>
          <p:nvPr/>
        </p:nvSpPr>
        <p:spPr>
          <a:xfrm rot="5400000" flipV="1">
            <a:off x="630067" y="1206632"/>
            <a:ext cx="529625" cy="1482526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2" name="Rechthoek 85"/>
          <p:cNvSpPr/>
          <p:nvPr/>
        </p:nvSpPr>
        <p:spPr>
          <a:xfrm>
            <a:off x="153613" y="1957208"/>
            <a:ext cx="1482526" cy="398563"/>
          </a:xfrm>
          <a:custGeom>
            <a:avLst/>
            <a:gdLst>
              <a:gd name="connsiteX0" fmla="*/ 0 w 961111"/>
              <a:gd name="connsiteY0" fmla="*/ 0 h 834483"/>
              <a:gd name="connsiteX1" fmla="*/ 961111 w 961111"/>
              <a:gd name="connsiteY1" fmla="*/ 0 h 834483"/>
              <a:gd name="connsiteX2" fmla="*/ 961111 w 961111"/>
              <a:gd name="connsiteY2" fmla="*/ 834483 h 834483"/>
              <a:gd name="connsiteX3" fmla="*/ 0 w 961111"/>
              <a:gd name="connsiteY3" fmla="*/ 834483 h 834483"/>
              <a:gd name="connsiteX4" fmla="*/ 0 w 961111"/>
              <a:gd name="connsiteY4" fmla="*/ 0 h 834483"/>
              <a:gd name="connsiteX0" fmla="*/ 0 w 968545"/>
              <a:gd name="connsiteY0" fmla="*/ 200722 h 1035205"/>
              <a:gd name="connsiteX1" fmla="*/ 968545 w 968545"/>
              <a:gd name="connsiteY1" fmla="*/ 0 h 1035205"/>
              <a:gd name="connsiteX2" fmla="*/ 961111 w 968545"/>
              <a:gd name="connsiteY2" fmla="*/ 1035205 h 1035205"/>
              <a:gd name="connsiteX3" fmla="*/ 0 w 968545"/>
              <a:gd name="connsiteY3" fmla="*/ 1035205 h 1035205"/>
              <a:gd name="connsiteX4" fmla="*/ 0 w 968545"/>
              <a:gd name="connsiteY4" fmla="*/ 200722 h 1035205"/>
              <a:gd name="connsiteX0" fmla="*/ 0 w 975979"/>
              <a:gd name="connsiteY0" fmla="*/ 178420 h 1012903"/>
              <a:gd name="connsiteX1" fmla="*/ 975979 w 975979"/>
              <a:gd name="connsiteY1" fmla="*/ 0 h 1012903"/>
              <a:gd name="connsiteX2" fmla="*/ 961111 w 975979"/>
              <a:gd name="connsiteY2" fmla="*/ 1012903 h 1012903"/>
              <a:gd name="connsiteX3" fmla="*/ 0 w 975979"/>
              <a:gd name="connsiteY3" fmla="*/ 1012903 h 1012903"/>
              <a:gd name="connsiteX4" fmla="*/ 0 w 975979"/>
              <a:gd name="connsiteY4" fmla="*/ 178420 h 1012903"/>
              <a:gd name="connsiteX0" fmla="*/ 0 w 975979"/>
              <a:gd name="connsiteY0" fmla="*/ 74342 h 1012903"/>
              <a:gd name="connsiteX1" fmla="*/ 975979 w 975979"/>
              <a:gd name="connsiteY1" fmla="*/ 0 h 1012903"/>
              <a:gd name="connsiteX2" fmla="*/ 961111 w 975979"/>
              <a:gd name="connsiteY2" fmla="*/ 1012903 h 1012903"/>
              <a:gd name="connsiteX3" fmla="*/ 0 w 975979"/>
              <a:gd name="connsiteY3" fmla="*/ 1012903 h 1012903"/>
              <a:gd name="connsiteX4" fmla="*/ 0 w 975979"/>
              <a:gd name="connsiteY4" fmla="*/ 74342 h 101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979" h="1012903">
                <a:moveTo>
                  <a:pt x="0" y="74342"/>
                </a:moveTo>
                <a:lnTo>
                  <a:pt x="975979" y="0"/>
                </a:lnTo>
                <a:lnTo>
                  <a:pt x="961111" y="1012903"/>
                </a:lnTo>
                <a:lnTo>
                  <a:pt x="0" y="1012903"/>
                </a:lnTo>
                <a:lnTo>
                  <a:pt x="0" y="74342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Trapezium 84"/>
          <p:cNvSpPr/>
          <p:nvPr/>
        </p:nvSpPr>
        <p:spPr>
          <a:xfrm>
            <a:off x="1109546" y="1296429"/>
            <a:ext cx="687658" cy="1059880"/>
          </a:xfrm>
          <a:prstGeom prst="trapezoid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3" name="Tekstvak 202"/>
          <p:cNvSpPr txBox="1"/>
          <p:nvPr/>
        </p:nvSpPr>
        <p:spPr>
          <a:xfrm>
            <a:off x="239325" y="2050858"/>
            <a:ext cx="994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Noordzee</a:t>
            </a:r>
          </a:p>
        </p:txBody>
      </p:sp>
      <p:sp>
        <p:nvSpPr>
          <p:cNvPr id="84" name="Rechthoek 83"/>
          <p:cNvSpPr/>
          <p:nvPr/>
        </p:nvSpPr>
        <p:spPr>
          <a:xfrm>
            <a:off x="5777992" y="2174540"/>
            <a:ext cx="2675240" cy="18176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4" name="Picture 4" descr="Afbeeldingsresultaat voor plaatje ko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8241" y="1638145"/>
            <a:ext cx="417035" cy="3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4" y="1617652"/>
            <a:ext cx="297651" cy="2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" name="Trapezium 205"/>
          <p:cNvSpPr/>
          <p:nvPr/>
        </p:nvSpPr>
        <p:spPr>
          <a:xfrm>
            <a:off x="7250918" y="1834087"/>
            <a:ext cx="165989" cy="151448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7" name="Trapezium 206"/>
          <p:cNvSpPr/>
          <p:nvPr/>
        </p:nvSpPr>
        <p:spPr>
          <a:xfrm>
            <a:off x="7940424" y="1837180"/>
            <a:ext cx="151075" cy="16270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30" name="Groep 129"/>
          <p:cNvGrpSpPr>
            <a:grpSpLocks noChangeAspect="1"/>
          </p:cNvGrpSpPr>
          <p:nvPr/>
        </p:nvGrpSpPr>
        <p:grpSpPr>
          <a:xfrm>
            <a:off x="1636140" y="1167031"/>
            <a:ext cx="482079" cy="287480"/>
            <a:chOff x="5194591" y="4282390"/>
            <a:chExt cx="373586" cy="297043"/>
          </a:xfrm>
        </p:grpSpPr>
        <p:sp>
          <p:nvSpPr>
            <p:cNvPr id="131" name="Rechthoek 130"/>
            <p:cNvSpPr/>
            <p:nvPr/>
          </p:nvSpPr>
          <p:spPr>
            <a:xfrm>
              <a:off x="5257638" y="4416092"/>
              <a:ext cx="245974" cy="16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2" name="Gelijkbenige driehoek 131"/>
            <p:cNvSpPr/>
            <p:nvPr/>
          </p:nvSpPr>
          <p:spPr>
            <a:xfrm>
              <a:off x="5194591" y="4282390"/>
              <a:ext cx="373586" cy="13370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3" name="Draaiende pijl 102"/>
          <p:cNvSpPr/>
          <p:nvPr/>
        </p:nvSpPr>
        <p:spPr>
          <a:xfrm flipH="1">
            <a:off x="988963" y="940388"/>
            <a:ext cx="1033773" cy="896793"/>
          </a:xfrm>
          <a:prstGeom prst="circular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14363" name="Gebogen verbindingslijn 14362"/>
          <p:cNvCxnSpPr>
            <a:stCxn id="76" idx="0"/>
          </p:cNvCxnSpPr>
          <p:nvPr/>
        </p:nvCxnSpPr>
        <p:spPr>
          <a:xfrm rot="16200000" flipH="1">
            <a:off x="4197661" y="1172967"/>
            <a:ext cx="450649" cy="1012498"/>
          </a:xfrm>
          <a:prstGeom prst="bentConnector4">
            <a:avLst>
              <a:gd name="adj1" fmla="val 106606"/>
              <a:gd name="adj2" fmla="val 8779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Gebogen verbindingslijn 225"/>
          <p:cNvCxnSpPr/>
          <p:nvPr/>
        </p:nvCxnSpPr>
        <p:spPr>
          <a:xfrm rot="16200000" flipH="1">
            <a:off x="5599876" y="1690219"/>
            <a:ext cx="481703" cy="381982"/>
          </a:xfrm>
          <a:prstGeom prst="bentConnector3">
            <a:avLst>
              <a:gd name="adj1" fmla="val 9931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Gebogen verbindingslijn 237"/>
          <p:cNvCxnSpPr>
            <a:stCxn id="131" idx="2"/>
          </p:cNvCxnSpPr>
          <p:nvPr/>
        </p:nvCxnSpPr>
        <p:spPr>
          <a:xfrm rot="16200000" flipH="1">
            <a:off x="2423178" y="907543"/>
            <a:ext cx="361237" cy="1455170"/>
          </a:xfrm>
          <a:prstGeom prst="bentConnector2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ep 8"/>
          <p:cNvGrpSpPr/>
          <p:nvPr/>
        </p:nvGrpSpPr>
        <p:grpSpPr>
          <a:xfrm>
            <a:off x="6593287" y="662387"/>
            <a:ext cx="1121974" cy="400110"/>
            <a:chOff x="6593287" y="1350651"/>
            <a:chExt cx="1121974" cy="372670"/>
          </a:xfrm>
        </p:grpSpPr>
        <p:sp>
          <p:nvSpPr>
            <p:cNvPr id="254" name="Tekstvak 253"/>
            <p:cNvSpPr txBox="1"/>
            <p:nvPr/>
          </p:nvSpPr>
          <p:spPr>
            <a:xfrm>
              <a:off x="6685200" y="1350651"/>
              <a:ext cx="955838" cy="372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Polders</a:t>
              </a:r>
            </a:p>
          </p:txBody>
        </p:sp>
        <p:sp>
          <p:nvSpPr>
            <p:cNvPr id="111" name="Stroomdiagram: Alternatief proces 110"/>
            <p:cNvSpPr/>
            <p:nvPr/>
          </p:nvSpPr>
          <p:spPr>
            <a:xfrm>
              <a:off x="6593287" y="1376391"/>
              <a:ext cx="1121974" cy="263347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344" name="Draaiende pijl 14343"/>
          <p:cNvSpPr/>
          <p:nvPr/>
        </p:nvSpPr>
        <p:spPr>
          <a:xfrm flipH="1">
            <a:off x="4747841" y="1149122"/>
            <a:ext cx="1033773" cy="896793"/>
          </a:xfrm>
          <a:prstGeom prst="circular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3925466" y="630449"/>
            <a:ext cx="1121974" cy="400110"/>
            <a:chOff x="3925466" y="1308008"/>
            <a:chExt cx="1121974" cy="411536"/>
          </a:xfrm>
        </p:grpSpPr>
        <p:sp>
          <p:nvSpPr>
            <p:cNvPr id="272" name="Tekstvak 271"/>
            <p:cNvSpPr txBox="1"/>
            <p:nvPr/>
          </p:nvSpPr>
          <p:spPr>
            <a:xfrm>
              <a:off x="3979871" y="1308008"/>
              <a:ext cx="1013161" cy="41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Boezem</a:t>
              </a:r>
            </a:p>
          </p:txBody>
        </p:sp>
        <p:sp>
          <p:nvSpPr>
            <p:cNvPr id="273" name="Stroomdiagram: Alternatief proces 272"/>
            <p:cNvSpPr/>
            <p:nvPr/>
          </p:nvSpPr>
          <p:spPr>
            <a:xfrm>
              <a:off x="3925466" y="1376390"/>
              <a:ext cx="1121974" cy="263347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1" name="Draaiende pijl 100"/>
          <p:cNvSpPr/>
          <p:nvPr/>
        </p:nvSpPr>
        <p:spPr>
          <a:xfrm flipH="1">
            <a:off x="2979654" y="930536"/>
            <a:ext cx="1033773" cy="896793"/>
          </a:xfrm>
          <a:prstGeom prst="circular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1505830" y="630429"/>
            <a:ext cx="2056238" cy="400110"/>
            <a:chOff x="1116049" y="1210084"/>
            <a:chExt cx="2056238" cy="408629"/>
          </a:xfrm>
        </p:grpSpPr>
        <p:sp>
          <p:nvSpPr>
            <p:cNvPr id="283" name="Tekstvak 282"/>
            <p:cNvSpPr txBox="1"/>
            <p:nvPr/>
          </p:nvSpPr>
          <p:spPr>
            <a:xfrm>
              <a:off x="1209874" y="1210084"/>
              <a:ext cx="1868588" cy="408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Noordzeekanaal</a:t>
              </a:r>
            </a:p>
          </p:txBody>
        </p:sp>
        <p:sp>
          <p:nvSpPr>
            <p:cNvPr id="284" name="Stroomdiagram: Alternatief proces 283"/>
            <p:cNvSpPr/>
            <p:nvPr/>
          </p:nvSpPr>
          <p:spPr>
            <a:xfrm>
              <a:off x="1116049" y="1272083"/>
              <a:ext cx="2056238" cy="276113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77" name="Picture 8" descr="Afbeeldingsresultaat voor symbool boo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649" b="13894"/>
          <a:stretch/>
        </p:blipFill>
        <p:spPr bwMode="auto">
          <a:xfrm flipH="1">
            <a:off x="8582833" y="3678562"/>
            <a:ext cx="331720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Rechte verbindingslijn 77"/>
          <p:cNvCxnSpPr/>
          <p:nvPr/>
        </p:nvCxnSpPr>
        <p:spPr>
          <a:xfrm flipV="1">
            <a:off x="8914553" y="2690640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/>
          <p:cNvCxnSpPr/>
          <p:nvPr/>
        </p:nvCxnSpPr>
        <p:spPr>
          <a:xfrm flipH="1" flipV="1">
            <a:off x="5457367" y="2690640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Rechte verbindingslijn 85"/>
          <p:cNvCxnSpPr/>
          <p:nvPr/>
        </p:nvCxnSpPr>
        <p:spPr>
          <a:xfrm flipH="1" flipV="1">
            <a:off x="3639997" y="2690640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86"/>
          <p:cNvCxnSpPr/>
          <p:nvPr/>
        </p:nvCxnSpPr>
        <p:spPr>
          <a:xfrm flipH="1" flipV="1">
            <a:off x="1439282" y="2690640"/>
            <a:ext cx="0" cy="162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Picture 8" descr="Afbeeldingsresultaat voor symbool boo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649" b="13894"/>
          <a:stretch/>
        </p:blipFill>
        <p:spPr bwMode="auto">
          <a:xfrm flipH="1">
            <a:off x="8320734" y="3687091"/>
            <a:ext cx="331720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599">
            <a:off x="2713524" y="3446863"/>
            <a:ext cx="909691" cy="4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00" y="3314419"/>
            <a:ext cx="379323" cy="4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rapezium 91"/>
          <p:cNvSpPr/>
          <p:nvPr/>
        </p:nvSpPr>
        <p:spPr>
          <a:xfrm rot="10800000">
            <a:off x="4635831" y="3777261"/>
            <a:ext cx="821536" cy="282810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Rechthoek 92"/>
          <p:cNvSpPr/>
          <p:nvPr/>
        </p:nvSpPr>
        <p:spPr>
          <a:xfrm>
            <a:off x="8453277" y="3875935"/>
            <a:ext cx="527217" cy="540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4" name="Trapezium 93"/>
          <p:cNvSpPr/>
          <p:nvPr/>
        </p:nvSpPr>
        <p:spPr>
          <a:xfrm>
            <a:off x="3370504" y="3514081"/>
            <a:ext cx="1092373" cy="902415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95" name="Trapezium 94"/>
          <p:cNvSpPr/>
          <p:nvPr/>
        </p:nvSpPr>
        <p:spPr>
          <a:xfrm>
            <a:off x="1244837" y="3513520"/>
            <a:ext cx="1661929" cy="902415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96" name="Rechthoek 95"/>
          <p:cNvSpPr/>
          <p:nvPr/>
        </p:nvSpPr>
        <p:spPr>
          <a:xfrm>
            <a:off x="2628597" y="3948561"/>
            <a:ext cx="1834278" cy="46737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7" name="Rechthoek 96"/>
          <p:cNvSpPr/>
          <p:nvPr/>
        </p:nvSpPr>
        <p:spPr>
          <a:xfrm>
            <a:off x="3827079" y="4060075"/>
            <a:ext cx="1834278" cy="3558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9" name="Groep 98"/>
          <p:cNvGrpSpPr>
            <a:grpSpLocks noChangeAspect="1"/>
          </p:cNvGrpSpPr>
          <p:nvPr/>
        </p:nvGrpSpPr>
        <p:grpSpPr>
          <a:xfrm>
            <a:off x="5487525" y="3504006"/>
            <a:ext cx="355531" cy="212015"/>
            <a:chOff x="5194591" y="4282390"/>
            <a:chExt cx="373586" cy="297043"/>
          </a:xfrm>
        </p:grpSpPr>
        <p:sp>
          <p:nvSpPr>
            <p:cNvPr id="100" name="Rechthoek 99"/>
            <p:cNvSpPr/>
            <p:nvPr/>
          </p:nvSpPr>
          <p:spPr>
            <a:xfrm>
              <a:off x="5257638" y="4416092"/>
              <a:ext cx="245974" cy="16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Gelijkbenige driehoek 101"/>
            <p:cNvSpPr/>
            <p:nvPr/>
          </p:nvSpPr>
          <p:spPr>
            <a:xfrm>
              <a:off x="5194591" y="4282390"/>
              <a:ext cx="373586" cy="13370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4" name="Trapezium 103"/>
          <p:cNvSpPr/>
          <p:nvPr/>
        </p:nvSpPr>
        <p:spPr>
          <a:xfrm>
            <a:off x="3661182" y="3703651"/>
            <a:ext cx="1216553" cy="71284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5" name="Groep 104"/>
          <p:cNvGrpSpPr/>
          <p:nvPr/>
        </p:nvGrpSpPr>
        <p:grpSpPr>
          <a:xfrm>
            <a:off x="6284265" y="3659593"/>
            <a:ext cx="373586" cy="222782"/>
            <a:chOff x="5194590" y="4034396"/>
            <a:chExt cx="451641" cy="545038"/>
          </a:xfrm>
        </p:grpSpPr>
        <p:sp>
          <p:nvSpPr>
            <p:cNvPr id="107" name="Rechthoek 106"/>
            <p:cNvSpPr/>
            <p:nvPr/>
          </p:nvSpPr>
          <p:spPr>
            <a:xfrm>
              <a:off x="5270810" y="4279723"/>
              <a:ext cx="297366" cy="2997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Gelijkbenige driehoek 108"/>
            <p:cNvSpPr/>
            <p:nvPr/>
          </p:nvSpPr>
          <p:spPr>
            <a:xfrm>
              <a:off x="5194590" y="4034396"/>
              <a:ext cx="451641" cy="24532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0" name="Groep 109"/>
          <p:cNvGrpSpPr/>
          <p:nvPr/>
        </p:nvGrpSpPr>
        <p:grpSpPr>
          <a:xfrm>
            <a:off x="6471058" y="3212997"/>
            <a:ext cx="373586" cy="669376"/>
            <a:chOff x="5194590" y="4034396"/>
            <a:chExt cx="451641" cy="545038"/>
          </a:xfrm>
        </p:grpSpPr>
        <p:sp>
          <p:nvSpPr>
            <p:cNvPr id="118" name="Rechthoek 117"/>
            <p:cNvSpPr/>
            <p:nvPr/>
          </p:nvSpPr>
          <p:spPr>
            <a:xfrm>
              <a:off x="5270810" y="4279723"/>
              <a:ext cx="297366" cy="2997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9" name="Gelijkbenige driehoek 118"/>
            <p:cNvSpPr/>
            <p:nvPr/>
          </p:nvSpPr>
          <p:spPr>
            <a:xfrm>
              <a:off x="5194590" y="4034396"/>
              <a:ext cx="451641" cy="24532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7" name="Rechthoek 126"/>
          <p:cNvSpPr/>
          <p:nvPr/>
        </p:nvSpPr>
        <p:spPr>
          <a:xfrm>
            <a:off x="6441677" y="3790096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8" name="Rechthoek 127"/>
          <p:cNvSpPr/>
          <p:nvPr/>
        </p:nvSpPr>
        <p:spPr>
          <a:xfrm>
            <a:off x="6628470" y="3546879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9" name="Rechthoek 128"/>
          <p:cNvSpPr/>
          <p:nvPr/>
        </p:nvSpPr>
        <p:spPr>
          <a:xfrm>
            <a:off x="6628470" y="3669970"/>
            <a:ext cx="58762" cy="342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6" name="Rechthoek 135"/>
          <p:cNvSpPr/>
          <p:nvPr/>
        </p:nvSpPr>
        <p:spPr>
          <a:xfrm rot="10800000" flipH="1" flipV="1">
            <a:off x="6611032" y="3759869"/>
            <a:ext cx="93638" cy="11945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37" name="Groep 136"/>
          <p:cNvGrpSpPr/>
          <p:nvPr/>
        </p:nvGrpSpPr>
        <p:grpSpPr>
          <a:xfrm>
            <a:off x="4262246" y="3488587"/>
            <a:ext cx="373586" cy="222782"/>
            <a:chOff x="4931016" y="2200550"/>
            <a:chExt cx="373586" cy="297043"/>
          </a:xfrm>
        </p:grpSpPr>
        <p:grpSp>
          <p:nvGrpSpPr>
            <p:cNvPr id="138" name="Groep 137"/>
            <p:cNvGrpSpPr/>
            <p:nvPr/>
          </p:nvGrpSpPr>
          <p:grpSpPr>
            <a:xfrm>
              <a:off x="4931016" y="2200550"/>
              <a:ext cx="373586" cy="297043"/>
              <a:chOff x="5194590" y="4034396"/>
              <a:chExt cx="451641" cy="545038"/>
            </a:xfrm>
          </p:grpSpPr>
          <p:sp>
            <p:nvSpPr>
              <p:cNvPr id="140" name="Rechthoek 139"/>
              <p:cNvSpPr/>
              <p:nvPr/>
            </p:nvSpPr>
            <p:spPr>
              <a:xfrm>
                <a:off x="5270810" y="4279723"/>
                <a:ext cx="297366" cy="2997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1" name="Gelijkbenige driehoek 140"/>
              <p:cNvSpPr/>
              <p:nvPr/>
            </p:nvSpPr>
            <p:spPr>
              <a:xfrm>
                <a:off x="5194590" y="4034396"/>
                <a:ext cx="451641" cy="245327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9" name="Rechthoek 138"/>
            <p:cNvSpPr/>
            <p:nvPr/>
          </p:nvSpPr>
          <p:spPr>
            <a:xfrm>
              <a:off x="5088428" y="2374526"/>
              <a:ext cx="58762" cy="45719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42" name="Groep 141"/>
          <p:cNvGrpSpPr>
            <a:grpSpLocks noChangeAspect="1"/>
          </p:cNvGrpSpPr>
          <p:nvPr/>
        </p:nvGrpSpPr>
        <p:grpSpPr>
          <a:xfrm>
            <a:off x="3661141" y="3230683"/>
            <a:ext cx="482079" cy="287480"/>
            <a:chOff x="5194591" y="4282390"/>
            <a:chExt cx="373586" cy="297043"/>
          </a:xfrm>
        </p:grpSpPr>
        <p:sp>
          <p:nvSpPr>
            <p:cNvPr id="143" name="Rechthoek 142"/>
            <p:cNvSpPr/>
            <p:nvPr/>
          </p:nvSpPr>
          <p:spPr>
            <a:xfrm>
              <a:off x="5257638" y="4416092"/>
              <a:ext cx="245974" cy="16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4" name="Gelijkbenige driehoek 143"/>
            <p:cNvSpPr/>
            <p:nvPr/>
          </p:nvSpPr>
          <p:spPr>
            <a:xfrm>
              <a:off x="5194591" y="4282390"/>
              <a:ext cx="373586" cy="13370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5" name="Trapezium 144"/>
          <p:cNvSpPr/>
          <p:nvPr/>
        </p:nvSpPr>
        <p:spPr>
          <a:xfrm rot="10800000">
            <a:off x="5849921" y="4146494"/>
            <a:ext cx="2636672" cy="88233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6" name="Trapezium 145"/>
          <p:cNvSpPr/>
          <p:nvPr/>
        </p:nvSpPr>
        <p:spPr>
          <a:xfrm>
            <a:off x="7129664" y="3965311"/>
            <a:ext cx="1086761" cy="450647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7" name="Trapezium 146"/>
          <p:cNvSpPr/>
          <p:nvPr/>
        </p:nvSpPr>
        <p:spPr>
          <a:xfrm>
            <a:off x="6052680" y="3876494"/>
            <a:ext cx="1086761" cy="540000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8" name="Trapezium 147"/>
          <p:cNvSpPr/>
          <p:nvPr/>
        </p:nvSpPr>
        <p:spPr>
          <a:xfrm>
            <a:off x="8216457" y="3875935"/>
            <a:ext cx="637657" cy="540000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9" name="Trapezium 148"/>
          <p:cNvSpPr/>
          <p:nvPr/>
        </p:nvSpPr>
        <p:spPr>
          <a:xfrm>
            <a:off x="5277158" y="3703651"/>
            <a:ext cx="775498" cy="71284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Rechthoek 85"/>
          <p:cNvSpPr/>
          <p:nvPr/>
        </p:nvSpPr>
        <p:spPr>
          <a:xfrm>
            <a:off x="153612" y="4017395"/>
            <a:ext cx="1482526" cy="398563"/>
          </a:xfrm>
          <a:custGeom>
            <a:avLst/>
            <a:gdLst>
              <a:gd name="connsiteX0" fmla="*/ 0 w 961111"/>
              <a:gd name="connsiteY0" fmla="*/ 0 h 834483"/>
              <a:gd name="connsiteX1" fmla="*/ 961111 w 961111"/>
              <a:gd name="connsiteY1" fmla="*/ 0 h 834483"/>
              <a:gd name="connsiteX2" fmla="*/ 961111 w 961111"/>
              <a:gd name="connsiteY2" fmla="*/ 834483 h 834483"/>
              <a:gd name="connsiteX3" fmla="*/ 0 w 961111"/>
              <a:gd name="connsiteY3" fmla="*/ 834483 h 834483"/>
              <a:gd name="connsiteX4" fmla="*/ 0 w 961111"/>
              <a:gd name="connsiteY4" fmla="*/ 0 h 834483"/>
              <a:gd name="connsiteX0" fmla="*/ 0 w 968545"/>
              <a:gd name="connsiteY0" fmla="*/ 200722 h 1035205"/>
              <a:gd name="connsiteX1" fmla="*/ 968545 w 968545"/>
              <a:gd name="connsiteY1" fmla="*/ 0 h 1035205"/>
              <a:gd name="connsiteX2" fmla="*/ 961111 w 968545"/>
              <a:gd name="connsiteY2" fmla="*/ 1035205 h 1035205"/>
              <a:gd name="connsiteX3" fmla="*/ 0 w 968545"/>
              <a:gd name="connsiteY3" fmla="*/ 1035205 h 1035205"/>
              <a:gd name="connsiteX4" fmla="*/ 0 w 968545"/>
              <a:gd name="connsiteY4" fmla="*/ 200722 h 1035205"/>
              <a:gd name="connsiteX0" fmla="*/ 0 w 975979"/>
              <a:gd name="connsiteY0" fmla="*/ 178420 h 1012903"/>
              <a:gd name="connsiteX1" fmla="*/ 975979 w 975979"/>
              <a:gd name="connsiteY1" fmla="*/ 0 h 1012903"/>
              <a:gd name="connsiteX2" fmla="*/ 961111 w 975979"/>
              <a:gd name="connsiteY2" fmla="*/ 1012903 h 1012903"/>
              <a:gd name="connsiteX3" fmla="*/ 0 w 975979"/>
              <a:gd name="connsiteY3" fmla="*/ 1012903 h 1012903"/>
              <a:gd name="connsiteX4" fmla="*/ 0 w 975979"/>
              <a:gd name="connsiteY4" fmla="*/ 178420 h 1012903"/>
              <a:gd name="connsiteX0" fmla="*/ 0 w 975979"/>
              <a:gd name="connsiteY0" fmla="*/ 74342 h 1012903"/>
              <a:gd name="connsiteX1" fmla="*/ 975979 w 975979"/>
              <a:gd name="connsiteY1" fmla="*/ 0 h 1012903"/>
              <a:gd name="connsiteX2" fmla="*/ 961111 w 975979"/>
              <a:gd name="connsiteY2" fmla="*/ 1012903 h 1012903"/>
              <a:gd name="connsiteX3" fmla="*/ 0 w 975979"/>
              <a:gd name="connsiteY3" fmla="*/ 1012903 h 1012903"/>
              <a:gd name="connsiteX4" fmla="*/ 0 w 975979"/>
              <a:gd name="connsiteY4" fmla="*/ 74342 h 101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979" h="1012903">
                <a:moveTo>
                  <a:pt x="0" y="74342"/>
                </a:moveTo>
                <a:lnTo>
                  <a:pt x="975979" y="0"/>
                </a:lnTo>
                <a:lnTo>
                  <a:pt x="961111" y="1012903"/>
                </a:lnTo>
                <a:lnTo>
                  <a:pt x="0" y="1012903"/>
                </a:lnTo>
                <a:lnTo>
                  <a:pt x="0" y="74342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2" name="Trapezium 151"/>
          <p:cNvSpPr/>
          <p:nvPr/>
        </p:nvSpPr>
        <p:spPr>
          <a:xfrm>
            <a:off x="1109545" y="3356616"/>
            <a:ext cx="687658" cy="1059880"/>
          </a:xfrm>
          <a:prstGeom prst="trapezoid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4" name="Rechthoek 153"/>
          <p:cNvSpPr/>
          <p:nvPr/>
        </p:nvSpPr>
        <p:spPr>
          <a:xfrm>
            <a:off x="5777991" y="4234730"/>
            <a:ext cx="2675240" cy="18176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5" name="Picture 4" descr="Afbeeldingsresultaat voor plaatje ko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8241" y="3698332"/>
            <a:ext cx="417035" cy="3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4" y="3677839"/>
            <a:ext cx="297651" cy="2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Trapezium 156"/>
          <p:cNvSpPr/>
          <p:nvPr/>
        </p:nvSpPr>
        <p:spPr>
          <a:xfrm>
            <a:off x="7250918" y="3894277"/>
            <a:ext cx="165989" cy="151448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8" name="Trapezium 157"/>
          <p:cNvSpPr/>
          <p:nvPr/>
        </p:nvSpPr>
        <p:spPr>
          <a:xfrm>
            <a:off x="7940424" y="3897370"/>
            <a:ext cx="151075" cy="162704"/>
          </a:xfrm>
          <a:prstGeom prst="trapezoid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3" name="Gebogen verbindingslijn 162"/>
          <p:cNvCxnSpPr>
            <a:stCxn id="94" idx="0"/>
          </p:cNvCxnSpPr>
          <p:nvPr/>
        </p:nvCxnSpPr>
        <p:spPr>
          <a:xfrm rot="16200000" flipH="1">
            <a:off x="4197659" y="3233155"/>
            <a:ext cx="450649" cy="1012498"/>
          </a:xfrm>
          <a:prstGeom prst="bentConnector4">
            <a:avLst>
              <a:gd name="adj1" fmla="val 106606"/>
              <a:gd name="adj2" fmla="val 8779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bogen verbindingslijn 163"/>
          <p:cNvCxnSpPr/>
          <p:nvPr/>
        </p:nvCxnSpPr>
        <p:spPr>
          <a:xfrm rot="16200000" flipH="1">
            <a:off x="5599876" y="3750407"/>
            <a:ext cx="481703" cy="381982"/>
          </a:xfrm>
          <a:prstGeom prst="bentConnector3">
            <a:avLst>
              <a:gd name="adj1" fmla="val 9931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Groep 165"/>
          <p:cNvGrpSpPr/>
          <p:nvPr/>
        </p:nvGrpSpPr>
        <p:grpSpPr>
          <a:xfrm>
            <a:off x="6593286" y="2690674"/>
            <a:ext cx="1121974" cy="400110"/>
            <a:chOff x="6593287" y="1308009"/>
            <a:chExt cx="1121974" cy="533478"/>
          </a:xfrm>
        </p:grpSpPr>
        <p:sp>
          <p:nvSpPr>
            <p:cNvPr id="167" name="Tekstvak 166"/>
            <p:cNvSpPr txBox="1"/>
            <p:nvPr/>
          </p:nvSpPr>
          <p:spPr>
            <a:xfrm>
              <a:off x="6676354" y="1308009"/>
              <a:ext cx="955838" cy="53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Polders</a:t>
              </a:r>
            </a:p>
          </p:txBody>
        </p:sp>
        <p:sp>
          <p:nvSpPr>
            <p:cNvPr id="168" name="Stroomdiagram: Alternatief proces 167"/>
            <p:cNvSpPr/>
            <p:nvPr/>
          </p:nvSpPr>
          <p:spPr>
            <a:xfrm>
              <a:off x="6593287" y="1376392"/>
              <a:ext cx="1121974" cy="460230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9" name="Draaiende pijl 168"/>
          <p:cNvSpPr/>
          <p:nvPr/>
        </p:nvSpPr>
        <p:spPr>
          <a:xfrm flipH="1">
            <a:off x="4747841" y="3209309"/>
            <a:ext cx="1033773" cy="896793"/>
          </a:xfrm>
          <a:prstGeom prst="circular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170" name="Groep 169"/>
          <p:cNvGrpSpPr/>
          <p:nvPr/>
        </p:nvGrpSpPr>
        <p:grpSpPr>
          <a:xfrm>
            <a:off x="3925465" y="2698487"/>
            <a:ext cx="1121974" cy="400110"/>
            <a:chOff x="3925466" y="1386957"/>
            <a:chExt cx="1121974" cy="463578"/>
          </a:xfrm>
        </p:grpSpPr>
        <p:sp>
          <p:nvSpPr>
            <p:cNvPr id="171" name="Tekstvak 170"/>
            <p:cNvSpPr txBox="1"/>
            <p:nvPr/>
          </p:nvSpPr>
          <p:spPr>
            <a:xfrm>
              <a:off x="3979871" y="1386957"/>
              <a:ext cx="1013161" cy="463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Boezem</a:t>
              </a:r>
            </a:p>
          </p:txBody>
        </p:sp>
        <p:sp>
          <p:nvSpPr>
            <p:cNvPr id="172" name="Stroomdiagram: Alternatief proces 171"/>
            <p:cNvSpPr/>
            <p:nvPr/>
          </p:nvSpPr>
          <p:spPr>
            <a:xfrm>
              <a:off x="3925466" y="1453348"/>
              <a:ext cx="1121974" cy="316306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73" name="Draaiende pijl 172"/>
          <p:cNvSpPr/>
          <p:nvPr/>
        </p:nvSpPr>
        <p:spPr>
          <a:xfrm flipH="1">
            <a:off x="2979654" y="2990723"/>
            <a:ext cx="1033773" cy="896793"/>
          </a:xfrm>
          <a:prstGeom prst="circular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174" name="Groep 173"/>
          <p:cNvGrpSpPr/>
          <p:nvPr/>
        </p:nvGrpSpPr>
        <p:grpSpPr>
          <a:xfrm>
            <a:off x="1505829" y="2690641"/>
            <a:ext cx="2056238" cy="400110"/>
            <a:chOff x="1116049" y="1210084"/>
            <a:chExt cx="2056238" cy="533479"/>
          </a:xfrm>
        </p:grpSpPr>
        <p:sp>
          <p:nvSpPr>
            <p:cNvPr id="175" name="Tekstvak 174"/>
            <p:cNvSpPr txBox="1"/>
            <p:nvPr/>
          </p:nvSpPr>
          <p:spPr>
            <a:xfrm>
              <a:off x="1237507" y="1210084"/>
              <a:ext cx="1813317" cy="53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bg1">
                      <a:lumMod val="50000"/>
                    </a:schemeClr>
                  </a:solidFill>
                </a:rPr>
                <a:t>Hollandse IJssel</a:t>
              </a:r>
            </a:p>
          </p:txBody>
        </p:sp>
        <p:sp>
          <p:nvSpPr>
            <p:cNvPr id="176" name="Stroomdiagram: Alternatief proces 175"/>
            <p:cNvSpPr/>
            <p:nvPr/>
          </p:nvSpPr>
          <p:spPr>
            <a:xfrm>
              <a:off x="1116049" y="1272083"/>
              <a:ext cx="2056238" cy="399647"/>
            </a:xfrm>
            <a:prstGeom prst="flowChartAlternateProcess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0" name="Trapezium 149"/>
          <p:cNvSpPr/>
          <p:nvPr/>
        </p:nvSpPr>
        <p:spPr>
          <a:xfrm rot="5400000" flipV="1">
            <a:off x="1610044" y="2320851"/>
            <a:ext cx="495635" cy="3408456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7" name="Trapezium 176"/>
          <p:cNvSpPr/>
          <p:nvPr/>
        </p:nvSpPr>
        <p:spPr>
          <a:xfrm rot="5400000" flipV="1">
            <a:off x="2204036" y="2771052"/>
            <a:ext cx="351827" cy="2364295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152401" y="4013800"/>
            <a:ext cx="1666874" cy="400050"/>
          </a:xfrm>
          <a:custGeom>
            <a:avLst/>
            <a:gdLst>
              <a:gd name="connsiteX0" fmla="*/ 0 w 1647825"/>
              <a:gd name="connsiteY0" fmla="*/ 533400 h 533400"/>
              <a:gd name="connsiteX1" fmla="*/ 0 w 1647825"/>
              <a:gd name="connsiteY1" fmla="*/ 38100 h 533400"/>
              <a:gd name="connsiteX2" fmla="*/ 1581150 w 1647825"/>
              <a:gd name="connsiteY2" fmla="*/ 0 h 533400"/>
              <a:gd name="connsiteX3" fmla="*/ 1647825 w 1647825"/>
              <a:gd name="connsiteY3" fmla="*/ 533400 h 533400"/>
              <a:gd name="connsiteX4" fmla="*/ 0 w 1647825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825" h="533400">
                <a:moveTo>
                  <a:pt x="0" y="533400"/>
                </a:moveTo>
                <a:lnTo>
                  <a:pt x="0" y="38100"/>
                </a:lnTo>
                <a:lnTo>
                  <a:pt x="1581150" y="0"/>
                </a:lnTo>
                <a:lnTo>
                  <a:pt x="1647825" y="533400"/>
                </a:lnTo>
                <a:lnTo>
                  <a:pt x="0" y="53340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738313" y="3512941"/>
            <a:ext cx="2019300" cy="901898"/>
          </a:xfrm>
          <a:custGeom>
            <a:avLst/>
            <a:gdLst>
              <a:gd name="connsiteX0" fmla="*/ 1905000 w 2019300"/>
              <a:gd name="connsiteY0" fmla="*/ 0 h 1202531"/>
              <a:gd name="connsiteX1" fmla="*/ 1762125 w 2019300"/>
              <a:gd name="connsiteY1" fmla="*/ 611981 h 1202531"/>
              <a:gd name="connsiteX2" fmla="*/ 0 w 2019300"/>
              <a:gd name="connsiteY2" fmla="*/ 669131 h 1202531"/>
              <a:gd name="connsiteX3" fmla="*/ 66675 w 2019300"/>
              <a:gd name="connsiteY3" fmla="*/ 1202531 h 1202531"/>
              <a:gd name="connsiteX4" fmla="*/ 1962150 w 2019300"/>
              <a:gd name="connsiteY4" fmla="*/ 1116806 h 1202531"/>
              <a:gd name="connsiteX5" fmla="*/ 2019300 w 2019300"/>
              <a:gd name="connsiteY5" fmla="*/ 188119 h 1202531"/>
              <a:gd name="connsiteX6" fmla="*/ 1905000 w 2019300"/>
              <a:gd name="connsiteY6" fmla="*/ 0 h 12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9300" h="1202531">
                <a:moveTo>
                  <a:pt x="1905000" y="0"/>
                </a:moveTo>
                <a:lnTo>
                  <a:pt x="1762125" y="611981"/>
                </a:lnTo>
                <a:lnTo>
                  <a:pt x="0" y="669131"/>
                </a:lnTo>
                <a:lnTo>
                  <a:pt x="66675" y="1202531"/>
                </a:lnTo>
                <a:lnTo>
                  <a:pt x="1962150" y="1116806"/>
                </a:lnTo>
                <a:lnTo>
                  <a:pt x="2019300" y="188119"/>
                </a:lnTo>
                <a:lnTo>
                  <a:pt x="190500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/>
          <p:cNvGrpSpPr/>
          <p:nvPr/>
        </p:nvGrpSpPr>
        <p:grpSpPr>
          <a:xfrm>
            <a:off x="1323265" y="3846175"/>
            <a:ext cx="1609981" cy="132536"/>
            <a:chOff x="1323218" y="5128232"/>
            <a:chExt cx="1609981" cy="176714"/>
          </a:xfrm>
        </p:grpSpPr>
        <p:sp>
          <p:nvSpPr>
            <p:cNvPr id="19" name="Punthaak 18"/>
            <p:cNvSpPr/>
            <p:nvPr/>
          </p:nvSpPr>
          <p:spPr>
            <a:xfrm flipH="1">
              <a:off x="1323218" y="5188627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7" name="Punthaak 186"/>
            <p:cNvSpPr/>
            <p:nvPr/>
          </p:nvSpPr>
          <p:spPr>
            <a:xfrm flipH="1">
              <a:off x="1619183" y="5176548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8" name="Punthaak 187"/>
            <p:cNvSpPr/>
            <p:nvPr/>
          </p:nvSpPr>
          <p:spPr>
            <a:xfrm flipH="1">
              <a:off x="1915148" y="5164469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9" name="Punthaak 188"/>
            <p:cNvSpPr/>
            <p:nvPr/>
          </p:nvSpPr>
          <p:spPr>
            <a:xfrm flipH="1">
              <a:off x="2211113" y="5152390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0" name="Punthaak 189"/>
            <p:cNvSpPr/>
            <p:nvPr/>
          </p:nvSpPr>
          <p:spPr>
            <a:xfrm flipH="1">
              <a:off x="2507078" y="5140311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1" name="Punthaak 190"/>
            <p:cNvSpPr/>
            <p:nvPr/>
          </p:nvSpPr>
          <p:spPr>
            <a:xfrm flipH="1">
              <a:off x="2803043" y="5128232"/>
              <a:ext cx="130156" cy="116319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153" name="Tekstvak 152"/>
          <p:cNvSpPr txBox="1"/>
          <p:nvPr/>
        </p:nvSpPr>
        <p:spPr>
          <a:xfrm>
            <a:off x="239322" y="4111046"/>
            <a:ext cx="994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Noordzee</a:t>
            </a:r>
          </a:p>
        </p:txBody>
      </p:sp>
      <p:sp>
        <p:nvSpPr>
          <p:cNvPr id="193" name="Rechthoek 192"/>
          <p:cNvSpPr/>
          <p:nvPr/>
        </p:nvSpPr>
        <p:spPr>
          <a:xfrm>
            <a:off x="1737860" y="3225778"/>
            <a:ext cx="158703" cy="2871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5" name="Rechthoek 194"/>
          <p:cNvSpPr/>
          <p:nvPr/>
        </p:nvSpPr>
        <p:spPr>
          <a:xfrm>
            <a:off x="1692899" y="3087123"/>
            <a:ext cx="248625" cy="1435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7" name="Rechthoek 196"/>
          <p:cNvSpPr/>
          <p:nvPr/>
        </p:nvSpPr>
        <p:spPr>
          <a:xfrm>
            <a:off x="1791579" y="3273213"/>
            <a:ext cx="51265" cy="3864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4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2"/>
          <p:cNvSpPr>
            <a:spLocks noGrp="1"/>
          </p:cNvSpPr>
          <p:nvPr>
            <p:ph type="dt" sz="quarter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65816BB0-DA02-864F-8333-E60F8EE8357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28-3-2023</a:t>
            </a:fld>
            <a:endParaRPr lang="nl-NL" altLang="nl-NL" sz="12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nl-NL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388277A-F2B3-6D4E-B70F-35F42AE06E64}" type="slidenum">
              <a:rPr lang="nl-NL" smtClean="0"/>
              <a:pPr eaLnBrk="1" hangingPunct="1"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nl-NL" altLang="nl-NL" sz="1300">
              <a:solidFill>
                <a:prstClr val="white"/>
              </a:solidFill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702469"/>
            <a:ext cx="6507163" cy="664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779841" y="4407697"/>
            <a:ext cx="2995614" cy="577454"/>
            <a:chOff x="2381" y="3702"/>
            <a:chExt cx="1887" cy="485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rot="-955263">
              <a:off x="2381" y="3702"/>
              <a:ext cx="408" cy="485"/>
            </a:xfrm>
            <a:prstGeom prst="upDownArrow">
              <a:avLst>
                <a:gd name="adj1" fmla="val 50000"/>
                <a:gd name="adj2" fmla="val 23775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>
                <a:solidFill>
                  <a:prstClr val="black"/>
                </a:solidFill>
                <a:ea typeface="ヒラギノ角ゴ Pro W3" charset="-128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835" y="3713"/>
              <a:ext cx="1433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 dirty="0" err="1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Gemaal</a:t>
              </a:r>
              <a:r>
                <a:rPr lang="de-DE" altLang="nl-NL" sz="2200" dirty="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 Gouda</a:t>
              </a:r>
            </a:p>
          </p:txBody>
        </p:sp>
      </p:grp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684233" y="1707368"/>
            <a:ext cx="1366837" cy="1243013"/>
            <a:chOff x="431" y="1434"/>
            <a:chExt cx="861" cy="1044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31" y="1434"/>
              <a:ext cx="857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Gemaal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Katwijk</a:t>
              </a: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 rot="1937659">
              <a:off x="612" y="1933"/>
              <a:ext cx="680" cy="545"/>
            </a:xfrm>
            <a:prstGeom prst="leftArrow">
              <a:avLst>
                <a:gd name="adj1" fmla="val 50000"/>
                <a:gd name="adj2" fmla="val 31193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>
                <a:solidFill>
                  <a:prstClr val="black"/>
                </a:solidFill>
                <a:ea typeface="ヒラギノ角ゴ Pro W3" charset="-128"/>
              </a:endParaRP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4500566" y="3651664"/>
            <a:ext cx="2684378" cy="769145"/>
            <a:chOff x="2835" y="3067"/>
            <a:chExt cx="1780" cy="646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79" y="3067"/>
              <a:ext cx="1236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 dirty="0" err="1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Doorlaat</a:t>
              </a:r>
              <a:r>
                <a:rPr lang="de-DE" altLang="nl-NL" sz="2200" dirty="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 dirty="0" err="1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Bodegraven</a:t>
              </a:r>
              <a:endParaRPr lang="de-DE" altLang="nl-NL" sz="2200" dirty="0">
                <a:solidFill>
                  <a:prstClr val="black"/>
                </a:solidFill>
                <a:latin typeface="Verdana" pitchFamily="34" charset="0"/>
                <a:ea typeface="ヒラギノ角ゴ Pro W3" charset="-128"/>
              </a:endParaRP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2835" y="3067"/>
              <a:ext cx="498" cy="273"/>
            </a:xfrm>
            <a:prstGeom prst="leftArrow">
              <a:avLst>
                <a:gd name="adj1" fmla="val 50000"/>
                <a:gd name="adj2" fmla="val 45604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>
                <a:solidFill>
                  <a:prstClr val="black"/>
                </a:solidFill>
                <a:ea typeface="ヒラギノ角ゴ Pro W3" charset="-128"/>
              </a:endParaRPr>
            </a:p>
          </p:txBody>
        </p:sp>
      </p:grpSp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1908196" y="3"/>
            <a:ext cx="2519363" cy="1019176"/>
            <a:chOff x="1202" y="0"/>
            <a:chExt cx="1587" cy="856"/>
          </a:xfrm>
        </p:grpSpPr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 rot="6155888">
              <a:off x="2200" y="90"/>
              <a:ext cx="680" cy="499"/>
            </a:xfrm>
            <a:prstGeom prst="leftArrow">
              <a:avLst>
                <a:gd name="adj1" fmla="val 50000"/>
                <a:gd name="adj2" fmla="val 34068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>
                <a:solidFill>
                  <a:prstClr val="black"/>
                </a:solidFill>
                <a:ea typeface="ヒラギノ角ゴ Pro W3" charset="-128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1202" y="210"/>
              <a:ext cx="1141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Gemaal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Spaarndam</a:t>
              </a: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4572025" y="303610"/>
            <a:ext cx="2297113" cy="822722"/>
            <a:chOff x="2880" y="255"/>
            <a:chExt cx="1447" cy="691"/>
          </a:xfrm>
        </p:grpSpPr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rot="6155888">
              <a:off x="2813" y="322"/>
              <a:ext cx="680" cy="545"/>
            </a:xfrm>
            <a:prstGeom prst="leftArrow">
              <a:avLst>
                <a:gd name="adj1" fmla="val 50000"/>
                <a:gd name="adj2" fmla="val 31193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>
                <a:solidFill>
                  <a:prstClr val="black"/>
                </a:solidFill>
                <a:ea typeface="ヒラギノ角ゴ Pro W3" charset="-128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470" y="300"/>
              <a:ext cx="857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Gemaal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nl-NL" sz="2200">
                  <a:solidFill>
                    <a:prstClr val="black"/>
                  </a:solidFill>
                  <a:latin typeface="Verdana" pitchFamily="34" charset="0"/>
                  <a:ea typeface="ヒラギノ角ゴ Pro W3" charset="-128"/>
                </a:rPr>
                <a:t>Halfweg</a:t>
              </a:r>
            </a:p>
          </p:txBody>
        </p:sp>
      </p:grp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3779838" y="4245781"/>
            <a:ext cx="144462" cy="10834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3779847" y="4245781"/>
            <a:ext cx="142875" cy="10834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3779838" y="4245781"/>
            <a:ext cx="144462" cy="10834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25" name="Picture 21" descr="Boezemgemaal Katw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30" y="1586351"/>
            <a:ext cx="1727200" cy="7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Gemaal Halfweg onder de rook van Amsterd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30" y="3367527"/>
            <a:ext cx="1727200" cy="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 descr="Gemaal Spaarndam met rechts voor het gebouw de noodvijz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30" y="2395987"/>
            <a:ext cx="1727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 descr="Gemaal Gouda voert in een wateroverlast periode water af naar de Hollandsche IJs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30" y="683869"/>
            <a:ext cx="172720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348038" y="-702469"/>
            <a:ext cx="2857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2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412750" y="-552450"/>
            <a:ext cx="8115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200" b="1" dirty="0">
                <a:solidFill>
                  <a:srgbClr val="1F497D"/>
                </a:solidFill>
                <a:latin typeface="Verdana" pitchFamily="34" charset="0"/>
                <a:ea typeface="ヒラギノ角ゴ Pro W3" charset="-128"/>
              </a:rPr>
              <a:t>Waterbeheer - Boezemgemalen</a:t>
            </a:r>
          </a:p>
        </p:txBody>
      </p:sp>
      <p:sp>
        <p:nvSpPr>
          <p:cNvPr id="31" name="Titel 1"/>
          <p:cNvSpPr txBox="1">
            <a:spLocks/>
          </p:cNvSpPr>
          <p:nvPr/>
        </p:nvSpPr>
        <p:spPr bwMode="auto">
          <a:xfrm>
            <a:off x="0" y="4310246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65BD"/>
                </a:solidFill>
                <a:latin typeface="Verdana"/>
                <a:ea typeface="ヒラギノ角ゴ Pro W3" pitchFamily="-1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5BD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5BD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5BD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5BD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58ED5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58ED5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58ED5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58ED5"/>
                </a:solidFill>
                <a:latin typeface="Calibri" charset="0"/>
                <a:ea typeface="ヒラギノ角ゴ Pro W3" pitchFamily="-1" charset="-128"/>
                <a:cs typeface="ヒラギノ角ゴ Pro W3" pitchFamily="-1" charset="-128"/>
              </a:defRPr>
            </a:lvl9pPr>
          </a:lstStyle>
          <a:p>
            <a:r>
              <a:rPr lang="nl-NL" sz="2800" dirty="0"/>
              <a:t>Boezemgemalen</a:t>
            </a:r>
          </a:p>
        </p:txBody>
      </p:sp>
    </p:spTree>
    <p:extLst>
      <p:ext uri="{BB962C8B-B14F-4D97-AF65-F5344CB8AC3E}">
        <p14:creationId xmlns:p14="http://schemas.microsoft.com/office/powerpoint/2010/main" val="363903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Opgaven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21</a:t>
            </a:r>
            <a:r>
              <a:rPr lang="nl-NL" sz="3200" baseline="30000" dirty="0">
                <a:solidFill>
                  <a:srgbClr val="0B5BAA"/>
                </a:solidFill>
                <a:latin typeface="TradeGothic BoldTwo"/>
                <a:cs typeface="TradeGothic BoldTwo"/>
              </a:rPr>
              <a:t>e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 eeuw </a:t>
            </a:r>
            <a:r>
              <a:rPr lang="nl-NL" sz="3200" dirty="0" err="1">
                <a:solidFill>
                  <a:srgbClr val="0B5BAA"/>
                </a:solidFill>
                <a:latin typeface="TradeGothic BoldTwo"/>
                <a:cs typeface="TradeGothic BoldTwo"/>
              </a:rPr>
              <a:t>oa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. KNMI klimaat scenario’s</a:t>
            </a:r>
          </a:p>
        </p:txBody>
      </p:sp>
      <p:pic>
        <p:nvPicPr>
          <p:cNvPr id="6" name="Afbeelding 5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17810" y="3493789"/>
            <a:ext cx="1531188" cy="584776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Light"/>
                <a:cs typeface="TradeGothic Light"/>
              </a:rPr>
              <a:t>Voorkomen van 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watertekorten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836510" y="3493789"/>
            <a:ext cx="1492716" cy="584776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Light"/>
                <a:cs typeface="TradeGothic Light"/>
              </a:rPr>
              <a:t>Verbeteren van 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waterkwaliteit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896562" y="3493789"/>
            <a:ext cx="1531188" cy="584776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Light"/>
                <a:cs typeface="TradeGothic Light"/>
              </a:rPr>
              <a:t>Voorkomen van 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wateroverlast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177731" y="3493789"/>
            <a:ext cx="1119691" cy="584776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Duurzame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kringlopen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810" y="1440016"/>
            <a:ext cx="1905000" cy="1905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60" y="1440016"/>
            <a:ext cx="1905000" cy="190500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007" y="1440016"/>
            <a:ext cx="1905000" cy="1905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356" y="1440016"/>
            <a:ext cx="1905000" cy="1905000"/>
          </a:xfrm>
          <a:prstGeom prst="rect">
            <a:avLst/>
          </a:prstGeom>
        </p:spPr>
      </p:pic>
      <p:pic>
        <p:nvPicPr>
          <p:cNvPr id="14" name="Afbeelding 13" descr="Streep_NIEUW-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7185212" cy="339447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Kunnen we niet alleen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Samen met partners: bedrijven, agrariërs, overheden, verenigingen, provincies, inwoners, stakeholders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Luisteren naar wat buiten speelt 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Handen ineen slaan en </a:t>
            </a:r>
            <a:r>
              <a:rPr lang="nl-NL" sz="3800" dirty="0" err="1">
                <a:solidFill>
                  <a:srgbClr val="084EAF"/>
                </a:solidFill>
                <a:latin typeface="TradeGothic Light"/>
                <a:cs typeface="TradeGothic Light"/>
              </a:rPr>
              <a:t>pro-actief</a:t>
            </a:r>
            <a:endParaRPr lang="nl-NL" sz="3800" dirty="0">
              <a:solidFill>
                <a:srgbClr val="084EAF"/>
              </a:solidFill>
              <a:latin typeface="TradeGothic Light"/>
              <a:cs typeface="TradeGothic Light"/>
            </a:endParaRP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Immers: droge voeten en schoon water </a:t>
            </a:r>
            <a:r>
              <a:rPr lang="nl-NL" sz="3800" dirty="0"/>
              <a:t>zijn</a:t>
            </a:r>
            <a:r>
              <a:rPr lang="nl-NL" sz="3800" dirty="0">
                <a:solidFill>
                  <a:srgbClr val="084EAF"/>
                </a:solidFill>
                <a:latin typeface="TradeGothic Light"/>
                <a:cs typeface="TradeGothic Light"/>
              </a:rPr>
              <a:t> niet vanzelfsprekend (zo leert ons de geschiedenis)</a:t>
            </a:r>
          </a:p>
          <a:p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Leven met water 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in Rijnland</a:t>
            </a:r>
            <a:endParaRPr lang="nl-NL" sz="32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pic>
        <p:nvPicPr>
          <p:cNvPr id="9" name="Afbeelding 8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pic>
        <p:nvPicPr>
          <p:cNvPr id="1026" name="Picture 2" descr="IPCC waarschuwt en houdt hoop">
            <a:extLst>
              <a:ext uri="{FF2B5EF4-FFF2-40B4-BE49-F238E27FC236}">
                <a16:creationId xmlns:a16="http://schemas.microsoft.com/office/drawing/2014/main" id="{DA36C934-34CA-9F8A-EBFD-2DFB38B0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Leven met water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30503" y="3493789"/>
            <a:ext cx="1305793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1. Veiligheid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926378" y="3493789"/>
            <a:ext cx="1312974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2. Economie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4838850" y="3493789"/>
            <a:ext cx="1646605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3. Schoon water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098220" y="3493789"/>
            <a:ext cx="1278708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4. Recreatie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66" y="1424918"/>
            <a:ext cx="1905000" cy="190500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016" y="1424918"/>
            <a:ext cx="1905000" cy="1905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959" y="1318914"/>
            <a:ext cx="1905000" cy="2000250"/>
          </a:xfrm>
          <a:prstGeom prst="rect">
            <a:avLst/>
          </a:prstGeom>
        </p:spPr>
      </p:pic>
      <p:pic>
        <p:nvPicPr>
          <p:cNvPr id="10" name="Afbeelding 9" descr="Economie-150x15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469" y="1424918"/>
            <a:ext cx="1905000" cy="1905000"/>
          </a:xfrm>
          <a:prstGeom prst="rect">
            <a:avLst/>
          </a:prstGeom>
        </p:spPr>
      </p:pic>
      <p:pic>
        <p:nvPicPr>
          <p:cNvPr id="14" name="Afbeelding 13" descr="Streep_NIEUW-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722"/>
            <a:ext cx="9144000" cy="34198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151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Nederland zonder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bescherming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88151" y="2106732"/>
            <a:ext cx="5267151" cy="584775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55% (</a:t>
            </a:r>
            <a:r>
              <a:rPr lang="nl-NL" sz="1100" dirty="0">
                <a:solidFill>
                  <a:schemeClr val="bg1"/>
                </a:solidFill>
                <a:latin typeface="TradeGothic BoldTwo"/>
                <a:cs typeface="TradeGothic BoldTwo"/>
              </a:rPr>
              <a:t>26 % ligt onder zeeniveau en 29 % is gevoelig voor rivieroverstromingen</a:t>
            </a:r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) </a:t>
            </a:r>
          </a:p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van Nederland loopt onder bij overstroming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88151" y="2845137"/>
            <a:ext cx="1791874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9 miljoen mensen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88151" y="3452939"/>
            <a:ext cx="1460656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70% van BNP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88151" y="1601627"/>
            <a:ext cx="3102131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29% van Nederland onder NAP</a:t>
            </a:r>
          </a:p>
        </p:txBody>
      </p:sp>
      <p:pic>
        <p:nvPicPr>
          <p:cNvPr id="10" name="Afbeelding 9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ST.17.043 HR infographic + mini infographics v3.0 - Powerpoint-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5866"/>
            <a:ext cx="9144000" cy="3419856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Klimaatverandering: Waterbedreigingen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960586" y="1760928"/>
            <a:ext cx="1736373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B5BAA"/>
                </a:solidFill>
                <a:latin typeface="TradeGothic BoldTwo"/>
                <a:cs typeface="TradeGothic BoldTwo"/>
              </a:rPr>
              <a:t>  Jaarlijkse neerslag</a:t>
            </a:r>
          </a:p>
        </p:txBody>
      </p:sp>
      <p:pic>
        <p:nvPicPr>
          <p:cNvPr id="10" name="Afbeelding 9" descr="Regenval-ico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87" y="1370584"/>
            <a:ext cx="1078992" cy="1078992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997534" y="2339090"/>
            <a:ext cx="1300356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B5BAA"/>
                </a:solidFill>
                <a:latin typeface="TradeGothic BoldTwo"/>
                <a:cs typeface="TradeGothic BoldTwo"/>
              </a:rPr>
              <a:t>  De Noordzee</a:t>
            </a:r>
          </a:p>
        </p:txBody>
      </p:sp>
      <p:pic>
        <p:nvPicPr>
          <p:cNvPr id="8" name="Afbeelding 7" descr="Noordzee-ico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1" y="1952681"/>
            <a:ext cx="1078992" cy="107899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132576" y="3477968"/>
            <a:ext cx="1351652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B5BAA"/>
                </a:solidFill>
                <a:latin typeface="TradeGothic BoldTwo"/>
                <a:cs typeface="TradeGothic BoldTwo"/>
              </a:rPr>
              <a:t>  Grote rivieren</a:t>
            </a:r>
          </a:p>
        </p:txBody>
      </p:sp>
      <p:pic>
        <p:nvPicPr>
          <p:cNvPr id="9" name="Afbeelding 8" descr="Rivieren-ico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376" y="3087624"/>
            <a:ext cx="1078992" cy="1078992"/>
          </a:xfrm>
          <a:prstGeom prst="rect">
            <a:avLst/>
          </a:prstGeom>
        </p:spPr>
      </p:pic>
      <p:pic>
        <p:nvPicPr>
          <p:cNvPr id="15" name="Afbeelding 14" descr="Pijl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565" y="2583617"/>
            <a:ext cx="1078992" cy="448056"/>
          </a:xfrm>
          <a:prstGeom prst="rect">
            <a:avLst/>
          </a:prstGeom>
        </p:spPr>
      </p:pic>
      <p:pic>
        <p:nvPicPr>
          <p:cNvPr id="16" name="Afbeelding 15" descr="Pijl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063" y="2744305"/>
            <a:ext cx="448056" cy="1078992"/>
          </a:xfrm>
          <a:prstGeom prst="rect">
            <a:avLst/>
          </a:prstGeom>
        </p:spPr>
      </p:pic>
      <p:pic>
        <p:nvPicPr>
          <p:cNvPr id="17" name="Afbeelding 16" descr="Streep_NIEUW-0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        Veiligheid</a:t>
            </a:r>
          </a:p>
        </p:txBody>
      </p:sp>
      <p:pic>
        <p:nvPicPr>
          <p:cNvPr id="5" name="Afbeelding 4" descr="ST.17.043 HR infographic + mini infographics v3.0 - Powerpoint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7314"/>
            <a:ext cx="9144000" cy="341985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596562" y="1571360"/>
            <a:ext cx="1402948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84EAF"/>
                </a:solidFill>
                <a:latin typeface="TradeGothic BoldTwo"/>
                <a:cs typeface="TradeGothic BoldTwo"/>
              </a:rPr>
              <a:t>  40 km duinen</a:t>
            </a:r>
          </a:p>
        </p:txBody>
      </p:sp>
      <p:pic>
        <p:nvPicPr>
          <p:cNvPr id="11" name="Afbeelding 10" descr="Duinen-ico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20" y="1291141"/>
            <a:ext cx="862584" cy="862584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715318" y="3491050"/>
            <a:ext cx="222368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84EAF"/>
                </a:solidFill>
                <a:latin typeface="TradeGothic BoldTwo"/>
                <a:cs typeface="TradeGothic BoldTwo"/>
              </a:rPr>
              <a:t>1300 km dijken en kades   </a:t>
            </a:r>
          </a:p>
        </p:txBody>
      </p:sp>
      <p:pic>
        <p:nvPicPr>
          <p:cNvPr id="10" name="Afbeelding 9" descr="Dijken-ico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935" y="3214487"/>
            <a:ext cx="862584" cy="862584"/>
          </a:xfrm>
          <a:prstGeom prst="rect">
            <a:avLst/>
          </a:prstGeom>
        </p:spPr>
      </p:pic>
      <p:pic>
        <p:nvPicPr>
          <p:cNvPr id="14" name="Afbeelding 13" descr="Achtergrond BV.ai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1"/>
          <a:stretch/>
        </p:blipFill>
        <p:spPr>
          <a:xfrm>
            <a:off x="0" y="1008000"/>
            <a:ext cx="4581071" cy="3420000"/>
          </a:xfrm>
          <a:prstGeom prst="rect">
            <a:avLst/>
          </a:prstGeom>
        </p:spPr>
      </p:pic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558800" y="1200151"/>
            <a:ext cx="3987800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Clr>
                <a:srgbClr val="084EAF"/>
              </a:buClr>
              <a:buNone/>
            </a:pPr>
            <a:r>
              <a:rPr lang="nl-NL" sz="2400" dirty="0">
                <a:solidFill>
                  <a:srgbClr val="084EAF"/>
                </a:solidFill>
                <a:latin typeface="TradeGothic Light"/>
                <a:cs typeface="TradeGothic Light"/>
              </a:rPr>
              <a:t>Wij bieden bescherming</a:t>
            </a:r>
            <a:br>
              <a:rPr lang="nl-NL" sz="2400" dirty="0">
                <a:solidFill>
                  <a:srgbClr val="084EAF"/>
                </a:solidFill>
                <a:latin typeface="TradeGothic Light"/>
                <a:cs typeface="TradeGothic Light"/>
              </a:rPr>
            </a:br>
            <a:r>
              <a:rPr lang="nl-NL" sz="2400" dirty="0">
                <a:solidFill>
                  <a:srgbClr val="084EAF"/>
                </a:solidFill>
                <a:latin typeface="TradeGothic Light"/>
                <a:cs typeface="TradeGothic Light"/>
              </a:rPr>
              <a:t>tegen overstromingen binnen het gebied van Rijnland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54" y="124684"/>
            <a:ext cx="793750" cy="793750"/>
          </a:xfrm>
          <a:prstGeom prst="rect">
            <a:avLst/>
          </a:prstGeom>
        </p:spPr>
      </p:pic>
      <p:pic>
        <p:nvPicPr>
          <p:cNvPr id="17" name="Afbeelding 16" descr="Streep_NIEUW-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 descr="Druk_watersysteem-01-0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2580"/>
            <a:ext cx="9144000" cy="3419856"/>
          </a:xfrm>
          <a:prstGeom prst="rect">
            <a:avLst/>
          </a:prstGeom>
        </p:spPr>
      </p:pic>
      <p:pic>
        <p:nvPicPr>
          <p:cNvPr id="26" name="Afbeelding 25" descr="Druk_watersysteem-02-01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" y="1002580"/>
            <a:ext cx="9144000" cy="34198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902247" y="1607040"/>
            <a:ext cx="1710725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Toename neerslag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02247" y="2496858"/>
            <a:ext cx="1864613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Temperatuurstijging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706077" y="1623428"/>
            <a:ext cx="2069797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Toename verstedelijking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02247" y="3414536"/>
            <a:ext cx="1717137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Zeespiegelstijging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Toenemende druk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watersysteem 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3706077" y="2521440"/>
            <a:ext cx="1223412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Bodemdaling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706077" y="3414536"/>
            <a:ext cx="2480166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Aanbod zoetwater onder druk</a:t>
            </a:r>
          </a:p>
        </p:txBody>
      </p:sp>
      <p:pic>
        <p:nvPicPr>
          <p:cNvPr id="23" name="Afbeelding 22" descr="Neerslag_icoon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" y="1192167"/>
            <a:ext cx="1115568" cy="1124712"/>
          </a:xfrm>
          <a:prstGeom prst="rect">
            <a:avLst/>
          </a:prstGeom>
        </p:spPr>
      </p:pic>
      <p:pic>
        <p:nvPicPr>
          <p:cNvPr id="24" name="Afbeelding 23" descr="Droogte_icoon-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0" y="2100547"/>
            <a:ext cx="1115568" cy="1124712"/>
          </a:xfrm>
          <a:prstGeom prst="rect">
            <a:avLst/>
          </a:prstGeom>
        </p:spPr>
      </p:pic>
      <p:pic>
        <p:nvPicPr>
          <p:cNvPr id="25" name="Afbeelding 24" descr="Zeespiegel_icoon-0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0" y="3018225"/>
            <a:ext cx="1115568" cy="112471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484" y="1196739"/>
            <a:ext cx="1115568" cy="111556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096" y="2080537"/>
            <a:ext cx="1115568" cy="1115568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172" y="3149043"/>
            <a:ext cx="1021910" cy="883983"/>
          </a:xfrm>
          <a:prstGeom prst="rect">
            <a:avLst/>
          </a:prstGeom>
        </p:spPr>
      </p:pic>
      <p:pic>
        <p:nvPicPr>
          <p:cNvPr id="22" name="Afbeelding 21" descr="Streep_NIEUW-0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6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2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ST.17.043 HR infographic + mini infographics v3.0 - Powerpoint-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4019"/>
            <a:ext cx="9144000" cy="34198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Invloed 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klimaatverandering op waterkeringen</a:t>
            </a:r>
            <a:endParaRPr lang="nl-NL" sz="32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3521" y="3487780"/>
            <a:ext cx="1798319" cy="307777"/>
          </a:xfrm>
          <a:prstGeom prst="rect">
            <a:avLst/>
          </a:prstGeom>
          <a:solidFill>
            <a:srgbClr val="EE3E6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1 Zeespiegelstijging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23521" y="3932026"/>
            <a:ext cx="4568398" cy="307777"/>
          </a:xfrm>
          <a:prstGeom prst="rect">
            <a:avLst/>
          </a:prstGeom>
          <a:solidFill>
            <a:srgbClr val="EE3E6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3 Droogteperiodes afwisselend met langdurige regenval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143761" y="3487780"/>
            <a:ext cx="1463040" cy="307777"/>
          </a:xfrm>
          <a:prstGeom prst="rect">
            <a:avLst/>
          </a:prstGeom>
          <a:solidFill>
            <a:srgbClr val="EE3E6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2  Bodemdaling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866641" y="3932026"/>
            <a:ext cx="2483283" cy="307777"/>
          </a:xfrm>
          <a:prstGeom prst="rect">
            <a:avLst/>
          </a:prstGeom>
          <a:solidFill>
            <a:srgbClr val="A29BC8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4  Beschadiging waterkering</a:t>
            </a:r>
          </a:p>
        </p:txBody>
      </p:sp>
      <p:sp>
        <p:nvSpPr>
          <p:cNvPr id="16" name="Ovaal 15"/>
          <p:cNvSpPr/>
          <p:nvPr/>
        </p:nvSpPr>
        <p:spPr>
          <a:xfrm>
            <a:off x="565354" y="2209030"/>
            <a:ext cx="319798" cy="319798"/>
          </a:xfrm>
          <a:prstGeom prst="ellipse">
            <a:avLst/>
          </a:prstGeom>
          <a:solidFill>
            <a:srgbClr val="EE3E66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573051" y="2190284"/>
            <a:ext cx="22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</a:t>
            </a:r>
            <a:endParaRPr lang="nl-NL" sz="1600" dirty="0"/>
          </a:p>
        </p:txBody>
      </p:sp>
      <p:sp>
        <p:nvSpPr>
          <p:cNvPr id="21" name="Ovaal 20"/>
          <p:cNvSpPr/>
          <p:nvPr/>
        </p:nvSpPr>
        <p:spPr>
          <a:xfrm>
            <a:off x="2988361" y="1399310"/>
            <a:ext cx="319798" cy="319798"/>
          </a:xfrm>
          <a:prstGeom prst="ellipse">
            <a:avLst/>
          </a:prstGeom>
          <a:solidFill>
            <a:srgbClr val="EE3E66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2996058" y="1380564"/>
            <a:ext cx="22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</a:t>
            </a:r>
            <a:endParaRPr lang="nl-NL" sz="1600" dirty="0"/>
          </a:p>
        </p:txBody>
      </p:sp>
      <p:sp>
        <p:nvSpPr>
          <p:cNvPr id="23" name="Ovaal 22"/>
          <p:cNvSpPr/>
          <p:nvPr/>
        </p:nvSpPr>
        <p:spPr>
          <a:xfrm>
            <a:off x="7728155" y="1216320"/>
            <a:ext cx="319798" cy="319798"/>
          </a:xfrm>
          <a:prstGeom prst="ellipse">
            <a:avLst/>
          </a:prstGeom>
          <a:solidFill>
            <a:srgbClr val="EE3E66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7735852" y="1197574"/>
            <a:ext cx="22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</a:t>
            </a:r>
            <a:endParaRPr lang="nl-NL" sz="1600" dirty="0"/>
          </a:p>
        </p:txBody>
      </p:sp>
      <p:sp>
        <p:nvSpPr>
          <p:cNvPr id="25" name="Ovaal 24"/>
          <p:cNvSpPr/>
          <p:nvPr/>
        </p:nvSpPr>
        <p:spPr>
          <a:xfrm>
            <a:off x="6658275" y="3037225"/>
            <a:ext cx="319798" cy="319798"/>
          </a:xfrm>
          <a:prstGeom prst="ellipse">
            <a:avLst/>
          </a:prstGeom>
          <a:solidFill>
            <a:srgbClr val="EE3E66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665972" y="3018479"/>
            <a:ext cx="22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</a:t>
            </a:r>
            <a:endParaRPr lang="nl-NL" sz="1600" dirty="0"/>
          </a:p>
        </p:txBody>
      </p:sp>
      <p:sp>
        <p:nvSpPr>
          <p:cNvPr id="27" name="Ovaal 26"/>
          <p:cNvSpPr/>
          <p:nvPr/>
        </p:nvSpPr>
        <p:spPr>
          <a:xfrm>
            <a:off x="5062145" y="2604656"/>
            <a:ext cx="319798" cy="319798"/>
          </a:xfrm>
          <a:prstGeom prst="ellipse">
            <a:avLst/>
          </a:prstGeom>
          <a:solidFill>
            <a:srgbClr val="A29BC8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5069842" y="2585910"/>
            <a:ext cx="22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4</a:t>
            </a:r>
            <a:endParaRPr lang="nl-NL" sz="1600" dirty="0"/>
          </a:p>
        </p:txBody>
      </p:sp>
      <p:pic>
        <p:nvPicPr>
          <p:cNvPr id="20" name="Afbeelding 19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 animBg="1"/>
      <p:bldP spid="18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T.17.043 HR infographic + mini infographics v3.0 - Powerpoint-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254"/>
            <a:ext cx="9144000" cy="3419856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44700" y="77496"/>
            <a:ext cx="8718996" cy="857250"/>
          </a:xfrm>
        </p:spPr>
        <p:txBody>
          <a:bodyPr>
            <a:normAutofit fontScale="90000"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Onevenwichtig waterpeil: vasthouden, opslaan, afvoeren; in hoog NL veel meer opslaan + natuurherstel</a:t>
            </a:r>
            <a:endParaRPr lang="nl-NL" sz="3200" dirty="0">
              <a:solidFill>
                <a:srgbClr val="0B5BAA"/>
              </a:solidFill>
              <a:latin typeface="TradeGothic Light"/>
              <a:cs typeface="TradeGothic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16000" y="3691692"/>
            <a:ext cx="1805211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rgbClr val="084EAF"/>
                </a:solidFill>
                <a:latin typeface="TradeGothic BoldTwo"/>
                <a:cs typeface="TradeGothic BoldTwo"/>
              </a:rPr>
              <a:t> Te hoog waterpeil</a:t>
            </a:r>
          </a:p>
        </p:txBody>
      </p:sp>
      <p:pic>
        <p:nvPicPr>
          <p:cNvPr id="3" name="Afbeelding 2" descr="Hoogpeil-ico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64" y="3311144"/>
            <a:ext cx="1078992" cy="107899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391656" y="3674815"/>
            <a:ext cx="1769118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64EAF"/>
                </a:solidFill>
                <a:latin typeface="TradeGothic BoldTwo"/>
                <a:cs typeface="TradeGothic BoldTwo"/>
              </a:rPr>
              <a:t>Te laag waterpeil</a:t>
            </a:r>
          </a:p>
        </p:txBody>
      </p:sp>
      <p:pic>
        <p:nvPicPr>
          <p:cNvPr id="6" name="Afbeelding 5" descr="Laagpeil-ico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944" y="3311144"/>
            <a:ext cx="1078992" cy="1078992"/>
          </a:xfrm>
          <a:prstGeom prst="rect">
            <a:avLst/>
          </a:prstGeom>
        </p:spPr>
      </p:pic>
      <p:pic>
        <p:nvPicPr>
          <p:cNvPr id="10" name="Afbeelding 9" descr="Streep_NIEUW-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101B7EC-DF9C-46D7-AE6C-8A786D521EBA}"/>
              </a:ext>
            </a:extLst>
          </p:cNvPr>
          <p:cNvSpPr txBox="1"/>
          <p:nvPr/>
        </p:nvSpPr>
        <p:spPr>
          <a:xfrm rot="897364">
            <a:off x="3317512" y="1267510"/>
            <a:ext cx="2627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radeGothic Light"/>
                <a:cs typeface="TradeGothic Light"/>
              </a:rPr>
              <a:t>         Climate</a:t>
            </a:r>
            <a:r>
              <a:rPr lang="nl-NL" sz="1800" dirty="0">
                <a:solidFill>
                  <a:schemeClr val="bg1"/>
                </a:solidFill>
                <a:latin typeface="TradeGothic Light"/>
                <a:cs typeface="TradeGothic Light"/>
              </a:rPr>
              <a:t>,</a:t>
            </a:r>
            <a:r>
              <a:rPr lang="en-US" sz="1800" dirty="0">
                <a:latin typeface="TradeGothic Light"/>
                <a:cs typeface="TradeGothic Light"/>
              </a:rPr>
              <a:t>KNMI 2023</a:t>
            </a:r>
            <a:endParaRPr lang="nl-NL" sz="1800" dirty="0">
              <a:solidFill>
                <a:schemeClr val="bg1"/>
              </a:solidFill>
              <a:latin typeface="TradeGothic Light"/>
              <a:cs typeface="TradeGothic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27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0A6FF-6F56-4385-9C76-963511F8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8" cy="857250"/>
          </a:xfrm>
        </p:spPr>
        <p:txBody>
          <a:bodyPr>
            <a:normAutofit fontScale="90000"/>
          </a:bodyPr>
          <a:lstStyle/>
          <a:p>
            <a:r>
              <a:rPr lang="nl-NL" dirty="0"/>
              <a:t>Piekberging boezem HHR in Haarlemmermeer : </a:t>
            </a:r>
            <a:br>
              <a:rPr lang="nl-NL" dirty="0"/>
            </a:br>
            <a:r>
              <a:rPr lang="nl-NL" dirty="0"/>
              <a:t>1 miljoen m3</a:t>
            </a:r>
          </a:p>
        </p:txBody>
      </p:sp>
      <p:pic>
        <p:nvPicPr>
          <p:cNvPr id="1028" name="Picture 4" descr="Piekberging Haarlemmermeer">
            <a:extLst>
              <a:ext uri="{FF2B5EF4-FFF2-40B4-BE49-F238E27FC236}">
                <a16:creationId xmlns:a16="http://schemas.microsoft.com/office/drawing/2014/main" id="{20BAEFBC-5482-4C0C-A341-A693A1CD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00150"/>
            <a:ext cx="4069724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ekberging, HAARLEMMERMEER (459317) - Cobouw Bouwberichten">
            <a:extLst>
              <a:ext uri="{FF2B5EF4-FFF2-40B4-BE49-F238E27FC236}">
                <a16:creationId xmlns:a16="http://schemas.microsoft.com/office/drawing/2014/main" id="{CE27B653-FF39-4F6F-8807-34FCCD32BE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25" y="1200150"/>
            <a:ext cx="4159874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06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FAB4001-771E-F2D5-3DA6-025AB126D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1" t="15508" r="30142" b="8211"/>
          <a:stretch/>
        </p:blipFill>
        <p:spPr>
          <a:xfrm>
            <a:off x="0" y="0"/>
            <a:ext cx="4582393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0A011C-E1B9-6865-0EE4-5EAE5D96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392" y="136187"/>
            <a:ext cx="4104407" cy="927042"/>
          </a:xfrm>
        </p:spPr>
        <p:txBody>
          <a:bodyPr>
            <a:noAutofit/>
          </a:bodyPr>
          <a:lstStyle/>
          <a:p>
            <a:r>
              <a:rPr lang="nl-NL" sz="2400" dirty="0"/>
              <a:t>Blauwe Lens Kennemerland:</a:t>
            </a:r>
            <a:br>
              <a:rPr lang="nl-NL" sz="2400" dirty="0"/>
            </a:br>
            <a:r>
              <a:rPr lang="nl-NL" sz="2400" dirty="0"/>
              <a:t>Water en bodem sturend, </a:t>
            </a:r>
            <a:br>
              <a:rPr lang="nl-NL" sz="2400" dirty="0"/>
            </a:br>
            <a:r>
              <a:rPr lang="nl-NL" sz="2400" dirty="0"/>
              <a:t>Water wijst de weg WBP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5FE013-7082-8502-B0A8-4E1ADCF68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420239"/>
            <a:ext cx="4114800" cy="31743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200" dirty="0"/>
              <a:t>Klimaat adaptieve inrichting:</a:t>
            </a:r>
          </a:p>
          <a:p>
            <a:r>
              <a:rPr lang="nl-NL" sz="2200" dirty="0" err="1"/>
              <a:t>Waterrobuust</a:t>
            </a:r>
            <a:endParaRPr lang="nl-NL" sz="2200" dirty="0"/>
          </a:p>
          <a:p>
            <a:r>
              <a:rPr lang="nl-NL" sz="2200" dirty="0"/>
              <a:t>Droogtebestendig</a:t>
            </a:r>
          </a:p>
          <a:p>
            <a:r>
              <a:rPr lang="nl-NL" sz="2200" dirty="0" err="1"/>
              <a:t>Natuurinclusief</a:t>
            </a: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Blauwe Lens:</a:t>
            </a:r>
          </a:p>
          <a:p>
            <a:r>
              <a:rPr lang="nl-NL" sz="2200" dirty="0"/>
              <a:t>Zand: duinen en bollengebied</a:t>
            </a:r>
          </a:p>
          <a:p>
            <a:r>
              <a:rPr lang="nl-NL" sz="2200" dirty="0"/>
              <a:t>Steen: bebouwd gebied</a:t>
            </a:r>
          </a:p>
          <a:p>
            <a:r>
              <a:rPr lang="nl-NL" sz="2200" dirty="0"/>
              <a:t>Zout: kleigebieden</a:t>
            </a:r>
          </a:p>
          <a:p>
            <a:r>
              <a:rPr lang="nl-NL" sz="2200" dirty="0"/>
              <a:t>Veen: smalle strook ten oosten van Haarlem</a:t>
            </a:r>
          </a:p>
        </p:txBody>
      </p:sp>
    </p:spTree>
    <p:extLst>
      <p:ext uri="{BB962C8B-B14F-4D97-AF65-F5344CB8AC3E}">
        <p14:creationId xmlns:p14="http://schemas.microsoft.com/office/powerpoint/2010/main" val="2757340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95088" y="1478431"/>
            <a:ext cx="3736920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 Zuiveren afvalwater, controle waterkwaliteit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895088" y="2569543"/>
            <a:ext cx="3313728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 Informeren bewoners en ondernemers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895088" y="3651220"/>
            <a:ext cx="3185487" cy="307777"/>
          </a:xfrm>
          <a:prstGeom prst="rect">
            <a:avLst/>
          </a:prstGeom>
          <a:solidFill>
            <a:srgbClr val="0B5BAA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radeGothic BoldTwo"/>
                <a:cs typeface="TradeGothic BoldTwo"/>
              </a:rPr>
              <a:t>   Aanleggen natuurvriendelijke oevers</a:t>
            </a:r>
          </a:p>
        </p:txBody>
      </p:sp>
      <p:pic>
        <p:nvPicPr>
          <p:cNvPr id="18" name="Afbeelding 17" descr="ST.17.043 HR infographic + mini infographics v3.0 - Powerpoint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8000"/>
            <a:ext cx="9144000" cy="3419856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16732" y="104477"/>
            <a:ext cx="890405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Schoon en gezond water (EU KRW 2027, </a:t>
            </a:r>
            <a:r>
              <a:rPr lang="nl-NL" sz="2400" dirty="0">
                <a:solidFill>
                  <a:srgbClr val="0B5BAA"/>
                </a:solidFill>
                <a:latin typeface="TradeGothic Light"/>
                <a:cs typeface="TradeGothic Light"/>
              </a:rPr>
              <a:t>medicijnresten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)</a:t>
            </a:r>
          </a:p>
        </p:txBody>
      </p:sp>
      <p:pic>
        <p:nvPicPr>
          <p:cNvPr id="10" name="Afbeelding 9" descr="Streep_NIEUW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8954" y="13653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Hoe? Omgeving met elkaar - samenwerken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76528"/>
            <a:ext cx="9144000" cy="38974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07" y="100133"/>
            <a:ext cx="793750" cy="7937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94" y="88559"/>
            <a:ext cx="793750" cy="793750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391647" y="905457"/>
            <a:ext cx="7335677" cy="397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We stemmen plannen op elkaar af (omgevingsmanagers)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Rijnland koppelt waar mogelijk eigen projecten en maatregelen aan die van anderen: samenwerken aan gezamenlijke opgaven (bv. </a:t>
            </a:r>
            <a:r>
              <a:rPr lang="nl-NL" sz="2000" b="1" dirty="0">
                <a:solidFill>
                  <a:srgbClr val="084EAF"/>
                </a:solidFill>
                <a:latin typeface="TradeGothic Light"/>
                <a:cs typeface="TradeGothic Light"/>
              </a:rPr>
              <a:t>Kustwerk Katwijk 2009 - 2015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: kustveiligheid, kusteconomie, kustecologie; dijk in duin en parkeergarage)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We maken strategische samenwerkingsagenda's met partners</a:t>
            </a:r>
          </a:p>
          <a:p>
            <a:pPr>
              <a:lnSpc>
                <a:spcPct val="150000"/>
              </a:lnSpc>
            </a:pPr>
            <a:r>
              <a:rPr lang="nl-NL" sz="2000" dirty="0" err="1">
                <a:solidFill>
                  <a:srgbClr val="084EAF"/>
                </a:solidFill>
                <a:latin typeface="TradeGothic Light"/>
                <a:cs typeface="TradeGothic Light"/>
              </a:rPr>
              <a:t>Regeeraccoord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: Water en Bodem leidend </a:t>
            </a:r>
          </a:p>
          <a:p>
            <a:endParaRPr lang="nl-NL" sz="2400" dirty="0"/>
          </a:p>
        </p:txBody>
      </p:sp>
      <p:pic>
        <p:nvPicPr>
          <p:cNvPr id="11" name="Afbeelding 10" descr="Streep_NIEUW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4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8954" y="13653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0B5BAA"/>
                </a:solidFill>
                <a:latin typeface="TradeGothic BoldTwo"/>
                <a:cs typeface="TradeGothic BoldTwo"/>
              </a:rPr>
              <a:t>Met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 elkaar - samenwerken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DA2849D-0C62-450F-ACBF-25BFD9386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74963" y="1624409"/>
            <a:ext cx="3394075" cy="2545556"/>
          </a:xfrm>
        </p:spPr>
      </p:pic>
      <p:pic>
        <p:nvPicPr>
          <p:cNvPr id="5" name="Afbeelding 4" descr="Achtergrond BV.a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-11759" y="1018845"/>
            <a:ext cx="9144000" cy="39659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07" y="100133"/>
            <a:ext cx="793750" cy="7937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94" y="88559"/>
            <a:ext cx="793750" cy="793750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-11760" y="1018844"/>
            <a:ext cx="7588620" cy="4182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2000" b="1" dirty="0">
                <a:solidFill>
                  <a:srgbClr val="084EAF"/>
                </a:solidFill>
                <a:latin typeface="TradeGothic Light"/>
                <a:cs typeface="TradeGothic Light"/>
              </a:rPr>
              <a:t>Wat kunnen bewoners en bedrijven zelf doen 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om </a:t>
            </a:r>
            <a:r>
              <a:rPr lang="nl-NL" sz="2000" dirty="0" err="1">
                <a:solidFill>
                  <a:srgbClr val="084EAF"/>
                </a:solidFill>
                <a:latin typeface="TradeGothic Light"/>
                <a:cs typeface="TradeGothic Light"/>
              </a:rPr>
              <a:t>klimaat-verandering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  (Parijs 2018 max.2 *, IPCC) te verminderen: 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Klimaatbewustzijn, monitoring, leren van voorbeelden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Gedragsverandering, duurzame energie en materialen gebruiken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Tegels wippen (kampioenschap: in </a:t>
            </a:r>
            <a:r>
              <a:rPr lang="nl-NL" sz="2000" dirty="0" err="1">
                <a:solidFill>
                  <a:srgbClr val="084EAF"/>
                </a:solidFill>
                <a:latin typeface="TradeGothic Light"/>
                <a:cs typeface="TradeGothic Light"/>
              </a:rPr>
              <a:t>Haarlemmermeerse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 badkuip)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Regenwater opslaan en gebruiken</a:t>
            </a:r>
          </a:p>
          <a:p>
            <a:pPr marL="0" indent="0">
              <a:lnSpc>
                <a:spcPct val="150000"/>
              </a:lnSpc>
              <a:buNone/>
            </a:pPr>
            <a:endParaRPr lang="nl-NL" sz="2000" dirty="0">
              <a:solidFill>
                <a:srgbClr val="084EAF"/>
              </a:solidFill>
              <a:latin typeface="TradeGothic Light"/>
              <a:cs typeface="TradeGothic Light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2000" dirty="0">
              <a:solidFill>
                <a:srgbClr val="084EAF"/>
              </a:solidFill>
              <a:latin typeface="TradeGothic Light"/>
              <a:cs typeface="TradeGothic Light"/>
            </a:endParaRPr>
          </a:p>
          <a:p>
            <a:endParaRPr lang="nl-NL" sz="2400" dirty="0"/>
          </a:p>
        </p:txBody>
      </p:sp>
      <p:pic>
        <p:nvPicPr>
          <p:cNvPr id="11" name="Afbeelding 10" descr="Streep_NIEUW-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103031" y="4381941"/>
            <a:ext cx="9155759" cy="4021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A2B435-BD87-4F7C-B476-7F4F6937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92454" y="1148880"/>
            <a:ext cx="4288668" cy="19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28D34-3A69-4A79-A925-2AD53870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Stroomgebieden Nederland in EU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6320AD-01E3-45C5-9F9E-699135185D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18" y="1200150"/>
            <a:ext cx="6313163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442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54410-811C-4AFA-96BD-F0F911E2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66" y="205979"/>
            <a:ext cx="8333334" cy="857250"/>
          </a:xfrm>
        </p:spPr>
        <p:txBody>
          <a:bodyPr/>
          <a:lstStyle/>
          <a:p>
            <a:r>
              <a:rPr lang="nl-NL" dirty="0"/>
              <a:t> Dank voor uw aandacht!  Vragen?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074DDD0-B583-4B86-A6E2-EF6B6EC59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424" y="877220"/>
            <a:ext cx="4933148" cy="3984700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840CAC8-85BF-4AD5-ACA7-CB1A87314D4D}"/>
              </a:ext>
            </a:extLst>
          </p:cNvPr>
          <p:cNvSpPr txBox="1"/>
          <p:nvPr/>
        </p:nvSpPr>
        <p:spPr>
          <a:xfrm>
            <a:off x="457199" y="1821116"/>
            <a:ext cx="5517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Lid worden van de Vrienden van Haarlemmermeermuseum De </a:t>
            </a:r>
          </a:p>
          <a:p>
            <a:r>
              <a:rPr lang="nl-NL" sz="2000" b="1" dirty="0"/>
              <a:t>Cruquius als persoon of bedrijf ?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002EDCF-10EC-4AFF-AD67-0D9F09F33E8C}"/>
              </a:ext>
            </a:extLst>
          </p:cNvPr>
          <p:cNvSpPr txBox="1"/>
          <p:nvPr/>
        </p:nvSpPr>
        <p:spPr>
          <a:xfrm>
            <a:off x="457199" y="4675911"/>
            <a:ext cx="876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highlight>
                  <a:srgbClr val="FFFF00"/>
                </a:highlight>
              </a:rPr>
              <a:t>https://www.haarlemmermeermuseum.nl&gt;vereniging-vrienden-van-de-cruquius</a:t>
            </a:r>
          </a:p>
        </p:txBody>
      </p:sp>
    </p:spTree>
    <p:extLst>
      <p:ext uri="{BB962C8B-B14F-4D97-AF65-F5344CB8AC3E}">
        <p14:creationId xmlns:p14="http://schemas.microsoft.com/office/powerpoint/2010/main" val="355814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Watermanagement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 in Nederland Deltaland</a:t>
            </a:r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2830871" y="1161616"/>
            <a:ext cx="3482258" cy="608201"/>
          </a:xfrm>
          <a:prstGeom prst="rect">
            <a:avLst/>
          </a:prstGeom>
          <a:solidFill>
            <a:srgbClr val="0B5BA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Europese Unie</a:t>
            </a:r>
          </a:p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200" dirty="0">
                <a:solidFill>
                  <a:schemeClr val="bg1"/>
                </a:solidFill>
                <a:latin typeface="TradeGothic Light"/>
                <a:cs typeface="TradeGothic Light"/>
              </a:rPr>
              <a:t>Regelgeving</a:t>
            </a:r>
            <a:endParaRPr lang="nl-NL" sz="1200" dirty="0">
              <a:solidFill>
                <a:srgbClr val="0B5BAA"/>
              </a:solidFill>
              <a:latin typeface="TradeGothic BoldTwo"/>
              <a:cs typeface="TradeGothic BoldTwo"/>
            </a:endParaRPr>
          </a:p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endParaRPr lang="nl-NL" sz="16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2830871" y="2625619"/>
            <a:ext cx="3482258" cy="815670"/>
          </a:xfrm>
          <a:prstGeom prst="rect">
            <a:avLst/>
          </a:prstGeom>
          <a:solidFill>
            <a:srgbClr val="0B5BAA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Clr>
                <a:srgbClr val="084EAF"/>
              </a:buClr>
              <a:buFont typeface="Arial"/>
              <a:buNone/>
            </a:pPr>
            <a:r>
              <a:rPr lang="nl-NL" sz="6400" dirty="0">
                <a:solidFill>
                  <a:srgbClr val="FFFFFF"/>
                </a:solidFill>
                <a:latin typeface="TradeGothic BoldTwo"/>
                <a:cs typeface="TradeGothic BoldTwo"/>
              </a:rPr>
              <a:t>Provinciaal niveau </a:t>
            </a:r>
          </a:p>
          <a:p>
            <a:pPr marL="0" indent="0" algn="ctr">
              <a:lnSpc>
                <a:spcPct val="120000"/>
              </a:lnSpc>
              <a:buClr>
                <a:srgbClr val="084EAF"/>
              </a:buClr>
              <a:buFont typeface="Arial"/>
              <a:buNone/>
            </a:pPr>
            <a:r>
              <a:rPr lang="nl-NL" sz="4800" dirty="0">
                <a:solidFill>
                  <a:srgbClr val="FFFFFF"/>
                </a:solidFill>
                <a:latin typeface="TradeGothic Light"/>
                <a:cs typeface="TradeGothic Light"/>
              </a:rPr>
              <a:t>Verordeningen, infrastructuur, </a:t>
            </a:r>
          </a:p>
          <a:p>
            <a:pPr marL="0" indent="0" algn="ctr">
              <a:lnSpc>
                <a:spcPct val="120000"/>
              </a:lnSpc>
              <a:buClr>
                <a:srgbClr val="084EAF"/>
              </a:buClr>
              <a:buFont typeface="Arial"/>
              <a:buNone/>
            </a:pPr>
            <a:r>
              <a:rPr lang="nl-NL" sz="4800" dirty="0">
                <a:solidFill>
                  <a:srgbClr val="FFFFFF"/>
                </a:solidFill>
                <a:latin typeface="TradeGothic Light"/>
                <a:cs typeface="TradeGothic Light"/>
              </a:rPr>
              <a:t>economie &amp; ruimtelijke ontwikkeling, toezicht</a:t>
            </a:r>
          </a:p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endParaRPr lang="nl-NL" sz="2100" dirty="0">
              <a:solidFill>
                <a:srgbClr val="084EAF"/>
              </a:solidFill>
              <a:latin typeface="TradeGothic BoldTwo"/>
              <a:cs typeface="TradeGothic BoldTwo"/>
            </a:endParaRPr>
          </a:p>
        </p:txBody>
      </p:sp>
      <p:sp>
        <p:nvSpPr>
          <p:cNvPr id="28" name="Tijdelijke aanduiding voor inhoud 2"/>
          <p:cNvSpPr txBox="1">
            <a:spLocks/>
          </p:cNvSpPr>
          <p:nvPr/>
        </p:nvSpPr>
        <p:spPr>
          <a:xfrm>
            <a:off x="1010748" y="3616896"/>
            <a:ext cx="3429829" cy="73518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B5BAA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600" dirty="0">
                <a:solidFill>
                  <a:srgbClr val="0B5BAA"/>
                </a:solidFill>
                <a:latin typeface="TradeGothic BoldTwo"/>
                <a:cs typeface="TradeGothic BoldTwo"/>
              </a:rPr>
              <a:t>Gemeentelijk niveau </a:t>
            </a:r>
          </a:p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200" dirty="0">
                <a:solidFill>
                  <a:srgbClr val="0B5BAA"/>
                </a:solidFill>
                <a:latin typeface="TradeGothic Light"/>
                <a:cs typeface="TradeGothic Light"/>
              </a:rPr>
              <a:t>Stadsplanning, riolering</a:t>
            </a:r>
          </a:p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endParaRPr lang="nl-NL" sz="16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sp>
        <p:nvSpPr>
          <p:cNvPr id="32" name="Tijdelijke aanduiding voor inhoud 2"/>
          <p:cNvSpPr txBox="1">
            <a:spLocks/>
          </p:cNvSpPr>
          <p:nvPr/>
        </p:nvSpPr>
        <p:spPr>
          <a:xfrm>
            <a:off x="4706369" y="3616896"/>
            <a:ext cx="3429829" cy="735185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B5BAA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4EAF"/>
              </a:buClr>
              <a:buNone/>
            </a:pPr>
            <a:r>
              <a:rPr lang="nl-NL" sz="1600" dirty="0">
                <a:solidFill>
                  <a:srgbClr val="0B5BAA"/>
                </a:solidFill>
                <a:latin typeface="TradeGothic BoldTwo"/>
                <a:cs typeface="TradeGothic BoldTwo"/>
              </a:rPr>
              <a:t>Waterschappen </a:t>
            </a:r>
          </a:p>
          <a:p>
            <a:pPr marL="0" indent="0" algn="ctr">
              <a:buClr>
                <a:srgbClr val="084EAF"/>
              </a:buClr>
              <a:buNone/>
            </a:pPr>
            <a:r>
              <a:rPr lang="nl-NL" sz="1200" dirty="0">
                <a:solidFill>
                  <a:srgbClr val="0B5BAA"/>
                </a:solidFill>
                <a:latin typeface="TradeGothic Light"/>
                <a:cs typeface="TradeGothic Light"/>
              </a:rPr>
              <a:t>Regionaal Watermanagement, zuivering afvalwater</a:t>
            </a:r>
            <a:endParaRPr lang="nl-NL" sz="12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cxnSp>
        <p:nvCxnSpPr>
          <p:cNvPr id="6" name="Rechte verbindingslijn 5"/>
          <p:cNvCxnSpPr>
            <a:stCxn id="28" idx="3"/>
            <a:endCxn id="32" idx="1"/>
          </p:cNvCxnSpPr>
          <p:nvPr/>
        </p:nvCxnSpPr>
        <p:spPr>
          <a:xfrm>
            <a:off x="4440577" y="3984489"/>
            <a:ext cx="265792" cy="0"/>
          </a:xfrm>
          <a:prstGeom prst="line">
            <a:avLst/>
          </a:prstGeom>
          <a:ln w="12700" cmpd="sng">
            <a:solidFill>
              <a:srgbClr val="0B5B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2830871" y="1892491"/>
            <a:ext cx="3482258" cy="608201"/>
          </a:xfrm>
          <a:prstGeom prst="rect">
            <a:avLst/>
          </a:prstGeom>
          <a:solidFill>
            <a:srgbClr val="0B5BA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Nationaal </a:t>
            </a:r>
          </a:p>
          <a:p>
            <a:pPr marL="0" indent="0" algn="ctr">
              <a:buClr>
                <a:srgbClr val="084EAF"/>
              </a:buClr>
              <a:buFont typeface="Arial"/>
              <a:buNone/>
            </a:pPr>
            <a:r>
              <a:rPr lang="nl-NL" sz="1200" dirty="0">
                <a:solidFill>
                  <a:schemeClr val="bg1"/>
                </a:solidFill>
                <a:latin typeface="TradeGothic Light"/>
                <a:cs typeface="TradeGothic Light"/>
              </a:rPr>
              <a:t>Regelgeving, watermanagement, hoofdsysteem </a:t>
            </a:r>
            <a:endParaRPr lang="nl-NL" sz="1200" dirty="0">
              <a:solidFill>
                <a:srgbClr val="0B5BAA"/>
              </a:solidFill>
              <a:latin typeface="TradeGothic BoldTwo"/>
              <a:cs typeface="TradeGothic BoldTwo"/>
            </a:endParaRPr>
          </a:p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endParaRPr lang="nl-NL" sz="16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pic>
        <p:nvPicPr>
          <p:cNvPr id="12" name="Afbeelding 11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8" grpId="0" animBg="1"/>
      <p:bldP spid="3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9059" y="205978"/>
            <a:ext cx="2833351" cy="2499643"/>
          </a:xfrm>
        </p:spPr>
        <p:txBody>
          <a:bodyPr>
            <a:normAutofit fontScale="90000"/>
          </a:bodyPr>
          <a:lstStyle/>
          <a:p>
            <a:r>
              <a:rPr lang="nl-NL" sz="2800" dirty="0"/>
              <a:t>Waterschappen</a:t>
            </a:r>
            <a:br>
              <a:rPr lang="nl-NL" sz="2800" dirty="0"/>
            </a:br>
            <a:r>
              <a:rPr lang="nl-NL" sz="2800" dirty="0"/>
              <a:t>1950:  2600</a:t>
            </a:r>
            <a:br>
              <a:rPr lang="nl-NL" sz="2800" dirty="0"/>
            </a:br>
            <a:r>
              <a:rPr lang="nl-NL" sz="2800" dirty="0"/>
              <a:t>2018:       21</a:t>
            </a:r>
            <a:br>
              <a:rPr lang="nl-NL" sz="2800" dirty="0"/>
            </a:br>
            <a:br>
              <a:rPr lang="nl-NL" sz="2800" dirty="0"/>
            </a:br>
            <a:r>
              <a:rPr lang="nl-NL" sz="2800" b="1" dirty="0"/>
              <a:t>2023: 15 maart verkiezingen</a:t>
            </a:r>
            <a:br>
              <a:rPr lang="nl-NL" sz="2800" b="1" dirty="0"/>
            </a:br>
            <a:r>
              <a:rPr lang="nl-NL" sz="2800" b="1" dirty="0"/>
              <a:t>PS,WS, indirect EK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87" y="1200166"/>
            <a:ext cx="2399851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Afbeeldingsresultaat voor waterschappen nederland 2018 nieu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64" y="-676195"/>
            <a:ext cx="6886629" cy="62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85" y="1876795"/>
            <a:ext cx="812800" cy="7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30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Bestuursstructuur </a:t>
            </a:r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Waterschap</a:t>
            </a:r>
          </a:p>
        </p:txBody>
      </p:sp>
      <p:pic>
        <p:nvPicPr>
          <p:cNvPr id="6" name="Afbeelding 5" descr="Achtergrond BV.ai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9911"/>
          <a:stretch/>
        </p:blipFill>
        <p:spPr>
          <a:xfrm>
            <a:off x="0" y="1104592"/>
            <a:ext cx="4580194" cy="3420000"/>
          </a:xfrm>
          <a:prstGeom prst="rect">
            <a:avLst/>
          </a:prstGeom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5354" y="1200151"/>
            <a:ext cx="3828029" cy="553268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Clr>
                <a:srgbClr val="084EAF"/>
              </a:buClr>
              <a:buNone/>
            </a:pPr>
            <a:r>
              <a:rPr lang="nl-NL" sz="2100" b="1" dirty="0">
                <a:solidFill>
                  <a:srgbClr val="084EAF"/>
                </a:solidFill>
                <a:latin typeface="TradeGothic BoldTwo"/>
                <a:cs typeface="TradeGothic BoldTwo"/>
              </a:rPr>
              <a:t>Gemeente  (dualistisch stelsel)</a:t>
            </a:r>
          </a:p>
          <a:p>
            <a:pPr marL="0" indent="0">
              <a:lnSpc>
                <a:spcPct val="140000"/>
              </a:lnSpc>
              <a:buClr>
                <a:srgbClr val="084EAF"/>
              </a:buClr>
              <a:buNone/>
            </a:pPr>
            <a:endParaRPr lang="nl-NL" sz="2100" dirty="0">
              <a:solidFill>
                <a:srgbClr val="084EAF"/>
              </a:solidFill>
              <a:latin typeface="TradeGothic BoldTwo"/>
              <a:cs typeface="TradeGothic BoldTwo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65354" y="1699438"/>
            <a:ext cx="3828029" cy="299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Gemeenteraad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College van B&amp;W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Raadslid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Wethouder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Burgemeester</a:t>
            </a:r>
          </a:p>
          <a:p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4572000" y="1104592"/>
            <a:ext cx="4563806" cy="3420000"/>
          </a:xfrm>
          <a:prstGeom prst="rect">
            <a:avLst/>
          </a:prstGeom>
          <a:solidFill>
            <a:srgbClr val="93C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93C4CA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168491" y="1200151"/>
            <a:ext cx="3828029" cy="553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r>
              <a:rPr lang="nl-NL" sz="2100" b="1" dirty="0">
                <a:solidFill>
                  <a:srgbClr val="0B5BAA"/>
                </a:solidFill>
                <a:latin typeface="TradeGothic BoldTwo"/>
                <a:cs typeface="TradeGothic BoldTwo"/>
              </a:rPr>
              <a:t>Waterschap  (monistisch stelsel)</a:t>
            </a:r>
          </a:p>
          <a:p>
            <a:pPr marL="0" indent="0">
              <a:lnSpc>
                <a:spcPct val="140000"/>
              </a:lnSpc>
              <a:buClr>
                <a:srgbClr val="084EAF"/>
              </a:buClr>
              <a:buFont typeface="Arial"/>
              <a:buNone/>
            </a:pPr>
            <a:endParaRPr lang="nl-NL" sz="2100" dirty="0">
              <a:solidFill>
                <a:srgbClr val="0B5BAA"/>
              </a:solidFill>
              <a:latin typeface="TradeGothic BoldTwo"/>
              <a:cs typeface="TradeGothic BoldTwo"/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5168491" y="1699438"/>
            <a:ext cx="3828029" cy="299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Verenigde Vergadering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College van D&amp;H (ook lid VV)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VV-lid (</a:t>
            </a:r>
            <a:r>
              <a:rPr lang="nl-NL" sz="1400" dirty="0">
                <a:solidFill>
                  <a:srgbClr val="084EAF"/>
                </a:solidFill>
                <a:latin typeface="TradeGothic Light"/>
                <a:cs typeface="TradeGothic Light"/>
              </a:rPr>
              <a:t>van de 40, 9 &gt; 4 geborgde zetels</a:t>
            </a:r>
            <a:r>
              <a:rPr lang="nl-NL" sz="2000" dirty="0">
                <a:solidFill>
                  <a:srgbClr val="084EAF"/>
                </a:solidFill>
                <a:latin typeface="TradeGothic Light"/>
                <a:cs typeface="TradeGothic Light"/>
              </a:rPr>
              <a:t>)</a:t>
            </a:r>
            <a:r>
              <a:rPr lang="nl-NL" sz="1400" dirty="0">
                <a:solidFill>
                  <a:srgbClr val="084EAF"/>
                </a:solidFill>
                <a:latin typeface="TradeGothic Light"/>
                <a:cs typeface="TradeGothic Light"/>
              </a:rPr>
              <a:t> 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Hoogheemraad</a:t>
            </a:r>
          </a:p>
          <a:p>
            <a:pPr>
              <a:lnSpc>
                <a:spcPct val="140000"/>
              </a:lnSpc>
              <a:buClr>
                <a:srgbClr val="084EAF"/>
              </a:buClr>
            </a:pPr>
            <a:r>
              <a:rPr lang="nl-NL" sz="2100" dirty="0">
                <a:solidFill>
                  <a:srgbClr val="084EAF"/>
                </a:solidFill>
                <a:latin typeface="TradeGothic Light"/>
                <a:cs typeface="TradeGothic Light"/>
              </a:rPr>
              <a:t>Dijkgraaf</a:t>
            </a:r>
          </a:p>
          <a:p>
            <a:pPr>
              <a:buClr>
                <a:schemeClr val="bg1"/>
              </a:buClr>
            </a:pPr>
            <a:endParaRPr lang="nl-NL" dirty="0">
              <a:solidFill>
                <a:srgbClr val="0B5BAA"/>
              </a:solidFill>
            </a:endParaRPr>
          </a:p>
        </p:txBody>
      </p:sp>
      <p:pic>
        <p:nvPicPr>
          <p:cNvPr id="12" name="Afbeelding 11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0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Rijnland: 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tussen Amsterdam en Den Haag</a:t>
            </a:r>
          </a:p>
        </p:txBody>
      </p:sp>
      <p:pic>
        <p:nvPicPr>
          <p:cNvPr id="7" name="Afbeelding 6" descr="Gebied Rijnland 1-01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8000"/>
            <a:ext cx="9144000" cy="342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50240" y="1388048"/>
            <a:ext cx="2082621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1,3 miljoen inwoners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0240" y="1930843"/>
            <a:ext cx="3218766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35.000 bedrijven en Schiphol airport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50240" y="2484727"/>
            <a:ext cx="1287532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 provincies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50240" y="3045610"/>
            <a:ext cx="1387496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30 gemeenten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50240" y="3599494"/>
            <a:ext cx="2632324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€ 218 miljoen begroting 2021</a:t>
            </a:r>
          </a:p>
        </p:txBody>
      </p:sp>
      <p:pic>
        <p:nvPicPr>
          <p:cNvPr id="13" name="Afbeelding 12" descr="Streep_NIEUW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Gebied Rijnland 1-01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8000"/>
            <a:ext cx="9144000" cy="34200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Rijnland: </a:t>
            </a:r>
            <a:r>
              <a:rPr lang="nl-NL" sz="3200" dirty="0">
                <a:solidFill>
                  <a:srgbClr val="0B5BAA"/>
                </a:solidFill>
                <a:latin typeface="TradeGothic Light"/>
                <a:cs typeface="TradeGothic Light"/>
              </a:rPr>
              <a:t>tussen Amsterdam en Den Haag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50240" y="1388048"/>
            <a:ext cx="1711852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41 km zeewering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513216" y="1388048"/>
            <a:ext cx="2401476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83 km primaire keringen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50240" y="1924731"/>
            <a:ext cx="2720743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1272 km regionale keringen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526175" y="1924731"/>
            <a:ext cx="1808904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4 boezemgemalen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50240" y="2468784"/>
            <a:ext cx="1287532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206 polders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116885" y="2468784"/>
            <a:ext cx="1763764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747 peilgebieden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650240" y="3051414"/>
            <a:ext cx="2669320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350 polder- en </a:t>
            </a:r>
            <a:r>
              <a:rPr lang="nl-NL" sz="1600" dirty="0" err="1">
                <a:solidFill>
                  <a:schemeClr val="bg1"/>
                </a:solidFill>
                <a:latin typeface="TradeGothic BoldTwo"/>
                <a:cs typeface="TradeGothic BoldTwo"/>
              </a:rPr>
              <a:t>vakgemalen</a:t>
            </a:r>
            <a:endParaRPr lang="nl-NL" sz="1600" dirty="0">
              <a:solidFill>
                <a:schemeClr val="bg1"/>
              </a:solidFill>
              <a:latin typeface="TradeGothic BoldTwo"/>
              <a:cs typeface="TradeGothic BoldTwo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50240" y="3632473"/>
            <a:ext cx="1107739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19 </a:t>
            </a:r>
            <a:r>
              <a:rPr lang="nl-NL" sz="1600" dirty="0" err="1">
                <a:solidFill>
                  <a:schemeClr val="bg1"/>
                </a:solidFill>
                <a:latin typeface="TradeGothic BoldTwo"/>
                <a:cs typeface="TradeGothic BoldTwo"/>
              </a:rPr>
              <a:t>AWZI’s</a:t>
            </a:r>
            <a:endParaRPr lang="nl-NL" sz="1600" dirty="0">
              <a:solidFill>
                <a:schemeClr val="bg1"/>
              </a:solidFill>
              <a:latin typeface="TradeGothic BoldTwo"/>
              <a:cs typeface="TradeGothic BoldTwo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937772" y="3632473"/>
            <a:ext cx="2452916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85 riool- en persgemalen</a:t>
            </a:r>
          </a:p>
        </p:txBody>
      </p:sp>
      <p:pic>
        <p:nvPicPr>
          <p:cNvPr id="18" name="Afbeelding 17" descr="Streep_NIEUW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chtergrond BV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21"/>
          <a:stretch/>
        </p:blipFill>
        <p:spPr>
          <a:xfrm>
            <a:off x="0" y="1008000"/>
            <a:ext cx="9144000" cy="41355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66" y="1424918"/>
            <a:ext cx="1905000" cy="1905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170" y="1433544"/>
            <a:ext cx="1905000" cy="1905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964" y="1424918"/>
            <a:ext cx="1905000" cy="19050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5354" y="77496"/>
            <a:ext cx="8131605" cy="857250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0B5BAA"/>
                </a:solidFill>
                <a:latin typeface="TradeGothic BoldTwo"/>
                <a:cs typeface="TradeGothic BoldTwo"/>
              </a:rPr>
              <a:t>Kerntaken Rijnland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30503" y="3493789"/>
            <a:ext cx="1305793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1. Veiligheid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826725" y="3493789"/>
            <a:ext cx="1646605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3. Schoon water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681459" y="3493789"/>
            <a:ext cx="1968843" cy="338554"/>
          </a:xfrm>
          <a:prstGeom prst="rect">
            <a:avLst/>
          </a:prstGeom>
          <a:solidFill>
            <a:srgbClr val="084EAF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TradeGothic BoldTwo"/>
                <a:cs typeface="TradeGothic BoldTwo"/>
              </a:rPr>
              <a:t>2. Voldoende water</a:t>
            </a:r>
          </a:p>
        </p:txBody>
      </p:sp>
      <p:pic>
        <p:nvPicPr>
          <p:cNvPr id="12" name="Afbeelding 11" descr="Streep_NIEUW-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-8418"/>
          <a:stretch/>
        </p:blipFill>
        <p:spPr>
          <a:xfrm>
            <a:off x="0" y="4386256"/>
            <a:ext cx="9155759" cy="4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HHR Powerpoint Extern</Template>
  <TotalTime>1858</TotalTime>
  <Words>950</Words>
  <Application>Microsoft Office PowerPoint</Application>
  <PresentationFormat>Diavoorstelling (16:9)</PresentationFormat>
  <Paragraphs>251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TradeGothic Bold</vt:lpstr>
      <vt:lpstr>TradeGothic BoldTwo</vt:lpstr>
      <vt:lpstr>TradeGothic Light</vt:lpstr>
      <vt:lpstr>Verdana</vt:lpstr>
      <vt:lpstr>Office-thema</vt:lpstr>
      <vt:lpstr>4</vt:lpstr>
      <vt:lpstr>Nederland zonder bescherming</vt:lpstr>
      <vt:lpstr>Stroomgebieden Nederland in EU</vt:lpstr>
      <vt:lpstr>Watermanagement in Nederland Deltaland</vt:lpstr>
      <vt:lpstr>Waterschappen 1950:  2600 2018:       21  2023: 15 maart verkiezingen PS,WS, indirect EK</vt:lpstr>
      <vt:lpstr>Bestuursstructuur Waterschap</vt:lpstr>
      <vt:lpstr>Rijnland: tussen Amsterdam en Den Haag</vt:lpstr>
      <vt:lpstr>Rijnland: tussen Amsterdam en Den Haag</vt:lpstr>
      <vt:lpstr>Kerntaken Rijnland</vt:lpstr>
      <vt:lpstr>Van waterbeheer naar watergovernance: van re-actief naar pro-actief</vt:lpstr>
      <vt:lpstr>Waterbeheer Rijnland sinds 1255</vt:lpstr>
      <vt:lpstr>Spaarndammerdijk in Spaarndam</vt:lpstr>
      <vt:lpstr>Spuisluizen in Halfweg</vt:lpstr>
      <vt:lpstr>Haarlemmermeer droog 1852  </vt:lpstr>
      <vt:lpstr>   Watersysteem</vt:lpstr>
      <vt:lpstr>PowerPoint-presentatie</vt:lpstr>
      <vt:lpstr>Opgaven 21e eeuw oa. KNMI klimaat scenario’s</vt:lpstr>
      <vt:lpstr>Leven met water in Rijnland</vt:lpstr>
      <vt:lpstr>Leven met water</vt:lpstr>
      <vt:lpstr>Klimaatverandering: Waterbedreigingen</vt:lpstr>
      <vt:lpstr>        Veiligheid</vt:lpstr>
      <vt:lpstr>Toenemende druk watersysteem </vt:lpstr>
      <vt:lpstr>Invloed klimaatverandering op waterkeringen</vt:lpstr>
      <vt:lpstr>Onevenwichtig waterpeil: vasthouden, opslaan, afvoeren; in hoog NL veel meer opslaan + natuurherstel</vt:lpstr>
      <vt:lpstr>Piekberging boezem HHR in Haarlemmermeer :  1 miljoen m3</vt:lpstr>
      <vt:lpstr>Blauwe Lens Kennemerland: Water en bodem sturend,  Water wijst de weg WBP</vt:lpstr>
      <vt:lpstr>PowerPoint-presentatie</vt:lpstr>
      <vt:lpstr>Hoe? Omgeving met elkaar - samenwerken</vt:lpstr>
      <vt:lpstr>Met elkaar - samenwerken</vt:lpstr>
      <vt:lpstr> Dank voor uw aandacht!  Vragen?</vt:lpstr>
    </vt:vector>
  </TitlesOfParts>
  <Company>Story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Barnhoorn- Lakerveld, Kirsten</dc:creator>
  <cp:lastModifiedBy>Tim Timmermans</cp:lastModifiedBy>
  <cp:revision>43</cp:revision>
  <dcterms:created xsi:type="dcterms:W3CDTF">2021-10-05T14:58:43Z</dcterms:created>
  <dcterms:modified xsi:type="dcterms:W3CDTF">2023-03-28T12:41:14Z</dcterms:modified>
</cp:coreProperties>
</file>