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handoutMasterIdLst>
    <p:handoutMasterId r:id="rId28"/>
  </p:handoutMasterIdLst>
  <p:sldIdLst>
    <p:sldId id="399" r:id="rId2"/>
    <p:sldId id="294" r:id="rId3"/>
    <p:sldId id="420" r:id="rId4"/>
    <p:sldId id="434" r:id="rId5"/>
    <p:sldId id="402" r:id="rId6"/>
    <p:sldId id="403" r:id="rId7"/>
    <p:sldId id="404" r:id="rId8"/>
    <p:sldId id="298" r:id="rId9"/>
    <p:sldId id="422" r:id="rId10"/>
    <p:sldId id="423" r:id="rId11"/>
    <p:sldId id="321" r:id="rId12"/>
    <p:sldId id="424" r:id="rId13"/>
    <p:sldId id="317" r:id="rId14"/>
    <p:sldId id="425" r:id="rId15"/>
    <p:sldId id="426" r:id="rId16"/>
    <p:sldId id="427" r:id="rId17"/>
    <p:sldId id="435" r:id="rId18"/>
    <p:sldId id="428" r:id="rId19"/>
    <p:sldId id="429" r:id="rId20"/>
    <p:sldId id="430" r:id="rId21"/>
    <p:sldId id="431" r:id="rId22"/>
    <p:sldId id="432" r:id="rId23"/>
    <p:sldId id="433" r:id="rId24"/>
    <p:sldId id="318" r:id="rId25"/>
    <p:sldId id="319"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236"/>
    <a:srgbClr val="535353"/>
    <a:srgbClr val="002F5F"/>
    <a:srgbClr val="2970FF"/>
    <a:srgbClr val="FFFF00"/>
    <a:srgbClr val="B3CCFF"/>
    <a:srgbClr val="92D050"/>
    <a:srgbClr val="BDD3FF"/>
    <a:srgbClr val="5F5F5F"/>
    <a:srgbClr val="3B7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5" autoAdjust="0"/>
    <p:restoredTop sz="76283" autoAdjust="0"/>
  </p:normalViewPr>
  <p:slideViewPr>
    <p:cSldViewPr snapToGrid="0">
      <p:cViewPr varScale="1">
        <p:scale>
          <a:sx n="78" d="100"/>
          <a:sy n="78" d="100"/>
        </p:scale>
        <p:origin x="480"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6" d="100"/>
          <a:sy n="86" d="100"/>
        </p:scale>
        <p:origin x="386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sz="2400" b="1" dirty="0"/>
              <a:t>Energieverbruik</a:t>
            </a:r>
            <a:r>
              <a:rPr lang="nl-NL" sz="2400" b="1" baseline="0" dirty="0"/>
              <a:t> over 24 uur 1</a:t>
            </a:r>
            <a:endParaRPr lang="nl-NL" sz="2400"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lineChart>
        <c:grouping val="standard"/>
        <c:varyColors val="0"/>
        <c:ser>
          <c:idx val="0"/>
          <c:order val="0"/>
          <c:tx>
            <c:strRef>
              <c:f>Blad1!$B$1</c:f>
              <c:strCache>
                <c:ptCount val="1"/>
                <c:pt idx="0">
                  <c:v>Zon</c:v>
                </c:pt>
              </c:strCache>
            </c:strRef>
          </c:tx>
          <c:spPr>
            <a:ln w="28575" cap="rnd">
              <a:solidFill>
                <a:schemeClr val="accent1"/>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Blad1!$B$2:$B$25</c:f>
              <c:numCache>
                <c:formatCode>General</c:formatCode>
                <c:ptCount val="24"/>
                <c:pt idx="0">
                  <c:v>0</c:v>
                </c:pt>
                <c:pt idx="1">
                  <c:v>0</c:v>
                </c:pt>
                <c:pt idx="2">
                  <c:v>0</c:v>
                </c:pt>
                <c:pt idx="3">
                  <c:v>0</c:v>
                </c:pt>
                <c:pt idx="4">
                  <c:v>0</c:v>
                </c:pt>
                <c:pt idx="5">
                  <c:v>0</c:v>
                </c:pt>
                <c:pt idx="6">
                  <c:v>1</c:v>
                </c:pt>
                <c:pt idx="7">
                  <c:v>1.5</c:v>
                </c:pt>
                <c:pt idx="8">
                  <c:v>3</c:v>
                </c:pt>
                <c:pt idx="9">
                  <c:v>5</c:v>
                </c:pt>
                <c:pt idx="10">
                  <c:v>10</c:v>
                </c:pt>
                <c:pt idx="11">
                  <c:v>20</c:v>
                </c:pt>
                <c:pt idx="12">
                  <c:v>35</c:v>
                </c:pt>
                <c:pt idx="13">
                  <c:v>33</c:v>
                </c:pt>
                <c:pt idx="14">
                  <c:v>20</c:v>
                </c:pt>
                <c:pt idx="15">
                  <c:v>10</c:v>
                </c:pt>
                <c:pt idx="16">
                  <c:v>5</c:v>
                </c:pt>
                <c:pt idx="17">
                  <c:v>1.5</c:v>
                </c:pt>
                <c:pt idx="18">
                  <c:v>0</c:v>
                </c:pt>
                <c:pt idx="19">
                  <c:v>0</c:v>
                </c:pt>
                <c:pt idx="20">
                  <c:v>0</c:v>
                </c:pt>
                <c:pt idx="21">
                  <c:v>0</c:v>
                </c:pt>
                <c:pt idx="22">
                  <c:v>0</c:v>
                </c:pt>
                <c:pt idx="23">
                  <c:v>0</c:v>
                </c:pt>
              </c:numCache>
            </c:numRef>
          </c:val>
          <c:smooth val="0"/>
          <c:extLst>
            <c:ext xmlns:c16="http://schemas.microsoft.com/office/drawing/2014/chart" uri="{C3380CC4-5D6E-409C-BE32-E72D297353CC}">
              <c16:uniqueId val="{00000000-3D21-42AA-9AD0-6C9F17956BCC}"/>
            </c:ext>
          </c:extLst>
        </c:ser>
        <c:ser>
          <c:idx val="1"/>
          <c:order val="1"/>
          <c:tx>
            <c:strRef>
              <c:f>Blad1!$C$1</c:f>
              <c:strCache>
                <c:ptCount val="1"/>
                <c:pt idx="0">
                  <c:v>Wind</c:v>
                </c:pt>
              </c:strCache>
            </c:strRef>
          </c:tx>
          <c:spPr>
            <a:ln w="28575" cap="rnd">
              <a:solidFill>
                <a:schemeClr val="accent2"/>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Blad1!$C$2:$C$25</c:f>
              <c:numCache>
                <c:formatCode>General</c:formatCode>
                <c:ptCount val="24"/>
                <c:pt idx="0">
                  <c:v>12</c:v>
                </c:pt>
                <c:pt idx="1">
                  <c:v>13</c:v>
                </c:pt>
                <c:pt idx="2">
                  <c:v>13</c:v>
                </c:pt>
                <c:pt idx="3">
                  <c:v>14</c:v>
                </c:pt>
                <c:pt idx="4">
                  <c:v>15</c:v>
                </c:pt>
                <c:pt idx="5">
                  <c:v>15</c:v>
                </c:pt>
                <c:pt idx="6">
                  <c:v>14</c:v>
                </c:pt>
                <c:pt idx="7">
                  <c:v>13</c:v>
                </c:pt>
                <c:pt idx="8">
                  <c:v>12</c:v>
                </c:pt>
                <c:pt idx="9">
                  <c:v>13</c:v>
                </c:pt>
                <c:pt idx="10">
                  <c:v>11</c:v>
                </c:pt>
                <c:pt idx="11">
                  <c:v>9</c:v>
                </c:pt>
                <c:pt idx="12">
                  <c:v>11</c:v>
                </c:pt>
                <c:pt idx="13">
                  <c:v>13</c:v>
                </c:pt>
                <c:pt idx="14">
                  <c:v>15</c:v>
                </c:pt>
                <c:pt idx="15">
                  <c:v>25</c:v>
                </c:pt>
                <c:pt idx="16">
                  <c:v>28</c:v>
                </c:pt>
                <c:pt idx="17">
                  <c:v>35</c:v>
                </c:pt>
                <c:pt idx="18">
                  <c:v>25</c:v>
                </c:pt>
                <c:pt idx="19">
                  <c:v>13</c:v>
                </c:pt>
                <c:pt idx="20">
                  <c:v>14</c:v>
                </c:pt>
                <c:pt idx="21">
                  <c:v>12</c:v>
                </c:pt>
                <c:pt idx="22">
                  <c:v>12</c:v>
                </c:pt>
                <c:pt idx="23">
                  <c:v>11</c:v>
                </c:pt>
              </c:numCache>
            </c:numRef>
          </c:val>
          <c:smooth val="0"/>
          <c:extLst>
            <c:ext xmlns:c16="http://schemas.microsoft.com/office/drawing/2014/chart" uri="{C3380CC4-5D6E-409C-BE32-E72D297353CC}">
              <c16:uniqueId val="{00000001-3D21-42AA-9AD0-6C9F17956BCC}"/>
            </c:ext>
          </c:extLst>
        </c:ser>
        <c:ser>
          <c:idx val="2"/>
          <c:order val="2"/>
          <c:tx>
            <c:strRef>
              <c:f>Blad1!$D$1</c:f>
              <c:strCache>
                <c:ptCount val="1"/>
                <c:pt idx="0">
                  <c:v>Centrale</c:v>
                </c:pt>
              </c:strCache>
            </c:strRef>
          </c:tx>
          <c:spPr>
            <a:ln w="28575" cap="rnd">
              <a:solidFill>
                <a:schemeClr val="accent3"/>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Blad1!$D$2:$D$25</c:f>
              <c:numCache>
                <c:formatCode>General</c:formatCode>
                <c:ptCount val="24"/>
                <c:pt idx="0">
                  <c:v>43</c:v>
                </c:pt>
                <c:pt idx="1">
                  <c:v>42</c:v>
                </c:pt>
                <c:pt idx="2">
                  <c:v>40</c:v>
                </c:pt>
                <c:pt idx="3">
                  <c:v>37</c:v>
                </c:pt>
                <c:pt idx="4">
                  <c:v>36</c:v>
                </c:pt>
                <c:pt idx="5">
                  <c:v>40</c:v>
                </c:pt>
                <c:pt idx="6">
                  <c:v>71</c:v>
                </c:pt>
                <c:pt idx="7">
                  <c:v>85.5</c:v>
                </c:pt>
                <c:pt idx="8">
                  <c:v>80</c:v>
                </c:pt>
                <c:pt idx="9">
                  <c:v>63</c:v>
                </c:pt>
                <c:pt idx="10">
                  <c:v>60</c:v>
                </c:pt>
                <c:pt idx="11">
                  <c:v>56</c:v>
                </c:pt>
                <c:pt idx="12">
                  <c:v>39</c:v>
                </c:pt>
                <c:pt idx="13">
                  <c:v>37</c:v>
                </c:pt>
                <c:pt idx="14">
                  <c:v>46</c:v>
                </c:pt>
                <c:pt idx="15">
                  <c:v>51</c:v>
                </c:pt>
                <c:pt idx="16">
                  <c:v>48</c:v>
                </c:pt>
                <c:pt idx="17">
                  <c:v>36.5</c:v>
                </c:pt>
                <c:pt idx="18">
                  <c:v>48</c:v>
                </c:pt>
                <c:pt idx="19">
                  <c:v>58</c:v>
                </c:pt>
                <c:pt idx="20">
                  <c:v>48</c:v>
                </c:pt>
                <c:pt idx="21">
                  <c:v>43</c:v>
                </c:pt>
                <c:pt idx="22">
                  <c:v>44</c:v>
                </c:pt>
                <c:pt idx="23">
                  <c:v>34</c:v>
                </c:pt>
              </c:numCache>
            </c:numRef>
          </c:val>
          <c:smooth val="0"/>
          <c:extLst>
            <c:ext xmlns:c16="http://schemas.microsoft.com/office/drawing/2014/chart" uri="{C3380CC4-5D6E-409C-BE32-E72D297353CC}">
              <c16:uniqueId val="{00000002-3D21-42AA-9AD0-6C9F17956BCC}"/>
            </c:ext>
          </c:extLst>
        </c:ser>
        <c:ser>
          <c:idx val="3"/>
          <c:order val="3"/>
          <c:tx>
            <c:strRef>
              <c:f>Blad1!$E$1</c:f>
              <c:strCache>
                <c:ptCount val="1"/>
                <c:pt idx="0">
                  <c:v>Totaal</c:v>
                </c:pt>
              </c:strCache>
            </c:strRef>
          </c:tx>
          <c:spPr>
            <a:ln w="28575" cap="rnd">
              <a:solidFill>
                <a:schemeClr val="accent4"/>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Blad1!$E$2:$E$25</c:f>
              <c:numCache>
                <c:formatCode>General</c:formatCode>
                <c:ptCount val="24"/>
                <c:pt idx="0">
                  <c:v>55</c:v>
                </c:pt>
                <c:pt idx="1">
                  <c:v>55</c:v>
                </c:pt>
                <c:pt idx="2">
                  <c:v>53</c:v>
                </c:pt>
                <c:pt idx="3">
                  <c:v>51</c:v>
                </c:pt>
                <c:pt idx="4">
                  <c:v>51</c:v>
                </c:pt>
                <c:pt idx="5">
                  <c:v>55</c:v>
                </c:pt>
                <c:pt idx="6">
                  <c:v>86</c:v>
                </c:pt>
                <c:pt idx="7">
                  <c:v>100</c:v>
                </c:pt>
                <c:pt idx="8">
                  <c:v>95</c:v>
                </c:pt>
                <c:pt idx="9">
                  <c:v>81</c:v>
                </c:pt>
                <c:pt idx="10">
                  <c:v>81</c:v>
                </c:pt>
                <c:pt idx="11">
                  <c:v>85</c:v>
                </c:pt>
                <c:pt idx="12">
                  <c:v>85</c:v>
                </c:pt>
                <c:pt idx="13">
                  <c:v>83</c:v>
                </c:pt>
                <c:pt idx="14">
                  <c:v>81</c:v>
                </c:pt>
                <c:pt idx="15">
                  <c:v>86</c:v>
                </c:pt>
                <c:pt idx="16">
                  <c:v>81</c:v>
                </c:pt>
                <c:pt idx="17">
                  <c:v>73</c:v>
                </c:pt>
                <c:pt idx="18">
                  <c:v>73</c:v>
                </c:pt>
                <c:pt idx="19">
                  <c:v>71</c:v>
                </c:pt>
                <c:pt idx="20">
                  <c:v>62</c:v>
                </c:pt>
                <c:pt idx="21">
                  <c:v>55</c:v>
                </c:pt>
                <c:pt idx="22">
                  <c:v>56</c:v>
                </c:pt>
                <c:pt idx="23">
                  <c:v>45</c:v>
                </c:pt>
              </c:numCache>
            </c:numRef>
          </c:val>
          <c:smooth val="0"/>
          <c:extLst>
            <c:ext xmlns:c16="http://schemas.microsoft.com/office/drawing/2014/chart" uri="{C3380CC4-5D6E-409C-BE32-E72D297353CC}">
              <c16:uniqueId val="{00000003-3D21-42AA-9AD0-6C9F17956BCC}"/>
            </c:ext>
          </c:extLst>
        </c:ser>
        <c:dLbls>
          <c:showLegendKey val="0"/>
          <c:showVal val="0"/>
          <c:showCatName val="0"/>
          <c:showSerName val="0"/>
          <c:showPercent val="0"/>
          <c:showBubbleSize val="0"/>
        </c:dLbls>
        <c:smooth val="0"/>
        <c:axId val="1149734127"/>
        <c:axId val="1208903375"/>
      </c:lineChart>
      <c:catAx>
        <c:axId val="1149734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208903375"/>
        <c:crosses val="autoZero"/>
        <c:auto val="1"/>
        <c:lblAlgn val="ctr"/>
        <c:lblOffset val="100"/>
        <c:noMultiLvlLbl val="0"/>
      </c:catAx>
      <c:valAx>
        <c:axId val="1208903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l-NL" dirty="0"/>
                  <a:t>MW</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49734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sz="2400" b="1" dirty="0"/>
              <a:t>Energieverbruik</a:t>
            </a:r>
            <a:r>
              <a:rPr lang="nl-NL" sz="2400" b="1" baseline="0" dirty="0"/>
              <a:t> over 24 uur 2</a:t>
            </a:r>
            <a:endParaRPr lang="nl-NL" sz="2400"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lineChart>
        <c:grouping val="standard"/>
        <c:varyColors val="0"/>
        <c:ser>
          <c:idx val="0"/>
          <c:order val="0"/>
          <c:tx>
            <c:strRef>
              <c:f>Blad1!$B$1</c:f>
              <c:strCache>
                <c:ptCount val="1"/>
                <c:pt idx="0">
                  <c:v>Zon</c:v>
                </c:pt>
              </c:strCache>
            </c:strRef>
          </c:tx>
          <c:spPr>
            <a:ln w="28575" cap="rnd">
              <a:solidFill>
                <a:schemeClr val="accent1"/>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Blad1!$B$2:$B$25</c:f>
              <c:numCache>
                <c:formatCode>General</c:formatCode>
                <c:ptCount val="24"/>
                <c:pt idx="0">
                  <c:v>0</c:v>
                </c:pt>
                <c:pt idx="1">
                  <c:v>0</c:v>
                </c:pt>
                <c:pt idx="2">
                  <c:v>0</c:v>
                </c:pt>
                <c:pt idx="3">
                  <c:v>0</c:v>
                </c:pt>
                <c:pt idx="4">
                  <c:v>0</c:v>
                </c:pt>
                <c:pt idx="5">
                  <c:v>0</c:v>
                </c:pt>
                <c:pt idx="6">
                  <c:v>1</c:v>
                </c:pt>
                <c:pt idx="7">
                  <c:v>5</c:v>
                </c:pt>
                <c:pt idx="8">
                  <c:v>35</c:v>
                </c:pt>
                <c:pt idx="9">
                  <c:v>58</c:v>
                </c:pt>
                <c:pt idx="10">
                  <c:v>80</c:v>
                </c:pt>
                <c:pt idx="11">
                  <c:v>89</c:v>
                </c:pt>
                <c:pt idx="12">
                  <c:v>95</c:v>
                </c:pt>
                <c:pt idx="13">
                  <c:v>73</c:v>
                </c:pt>
                <c:pt idx="14">
                  <c:v>35</c:v>
                </c:pt>
                <c:pt idx="15">
                  <c:v>16</c:v>
                </c:pt>
                <c:pt idx="16">
                  <c:v>12</c:v>
                </c:pt>
                <c:pt idx="17">
                  <c:v>5</c:v>
                </c:pt>
                <c:pt idx="18">
                  <c:v>0</c:v>
                </c:pt>
                <c:pt idx="19">
                  <c:v>0</c:v>
                </c:pt>
                <c:pt idx="20">
                  <c:v>0</c:v>
                </c:pt>
                <c:pt idx="21">
                  <c:v>0</c:v>
                </c:pt>
                <c:pt idx="22">
                  <c:v>0</c:v>
                </c:pt>
                <c:pt idx="23">
                  <c:v>0</c:v>
                </c:pt>
              </c:numCache>
            </c:numRef>
          </c:val>
          <c:smooth val="0"/>
          <c:extLst>
            <c:ext xmlns:c16="http://schemas.microsoft.com/office/drawing/2014/chart" uri="{C3380CC4-5D6E-409C-BE32-E72D297353CC}">
              <c16:uniqueId val="{00000000-3D21-42AA-9AD0-6C9F17956BCC}"/>
            </c:ext>
          </c:extLst>
        </c:ser>
        <c:ser>
          <c:idx val="1"/>
          <c:order val="1"/>
          <c:tx>
            <c:strRef>
              <c:f>Blad1!$C$1</c:f>
              <c:strCache>
                <c:ptCount val="1"/>
                <c:pt idx="0">
                  <c:v>Wind</c:v>
                </c:pt>
              </c:strCache>
            </c:strRef>
          </c:tx>
          <c:spPr>
            <a:ln w="28575" cap="rnd">
              <a:solidFill>
                <a:schemeClr val="accent2"/>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Blad1!$C$2:$C$25</c:f>
              <c:numCache>
                <c:formatCode>General</c:formatCode>
                <c:ptCount val="24"/>
                <c:pt idx="0">
                  <c:v>12</c:v>
                </c:pt>
                <c:pt idx="1">
                  <c:v>13</c:v>
                </c:pt>
                <c:pt idx="2">
                  <c:v>13</c:v>
                </c:pt>
                <c:pt idx="3">
                  <c:v>14</c:v>
                </c:pt>
                <c:pt idx="4">
                  <c:v>15</c:v>
                </c:pt>
                <c:pt idx="5">
                  <c:v>15</c:v>
                </c:pt>
                <c:pt idx="6">
                  <c:v>14</c:v>
                </c:pt>
                <c:pt idx="7">
                  <c:v>13</c:v>
                </c:pt>
                <c:pt idx="8">
                  <c:v>12</c:v>
                </c:pt>
                <c:pt idx="9">
                  <c:v>13</c:v>
                </c:pt>
                <c:pt idx="10">
                  <c:v>11</c:v>
                </c:pt>
                <c:pt idx="11">
                  <c:v>9</c:v>
                </c:pt>
                <c:pt idx="12">
                  <c:v>11</c:v>
                </c:pt>
                <c:pt idx="13">
                  <c:v>13</c:v>
                </c:pt>
                <c:pt idx="14">
                  <c:v>15</c:v>
                </c:pt>
                <c:pt idx="15">
                  <c:v>25</c:v>
                </c:pt>
                <c:pt idx="16">
                  <c:v>28</c:v>
                </c:pt>
                <c:pt idx="17">
                  <c:v>35</c:v>
                </c:pt>
                <c:pt idx="18">
                  <c:v>25</c:v>
                </c:pt>
                <c:pt idx="19">
                  <c:v>13</c:v>
                </c:pt>
                <c:pt idx="20">
                  <c:v>14</c:v>
                </c:pt>
                <c:pt idx="21">
                  <c:v>12</c:v>
                </c:pt>
                <c:pt idx="22">
                  <c:v>12</c:v>
                </c:pt>
                <c:pt idx="23">
                  <c:v>11</c:v>
                </c:pt>
              </c:numCache>
            </c:numRef>
          </c:val>
          <c:smooth val="0"/>
          <c:extLst>
            <c:ext xmlns:c16="http://schemas.microsoft.com/office/drawing/2014/chart" uri="{C3380CC4-5D6E-409C-BE32-E72D297353CC}">
              <c16:uniqueId val="{00000001-3D21-42AA-9AD0-6C9F17956BCC}"/>
            </c:ext>
          </c:extLst>
        </c:ser>
        <c:ser>
          <c:idx val="2"/>
          <c:order val="2"/>
          <c:tx>
            <c:strRef>
              <c:f>Blad1!$D$1</c:f>
              <c:strCache>
                <c:ptCount val="1"/>
                <c:pt idx="0">
                  <c:v>Centrale</c:v>
                </c:pt>
              </c:strCache>
            </c:strRef>
          </c:tx>
          <c:spPr>
            <a:ln w="28575" cap="rnd">
              <a:solidFill>
                <a:schemeClr val="accent3"/>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Blad1!$D$2:$D$25</c:f>
              <c:numCache>
                <c:formatCode>General</c:formatCode>
                <c:ptCount val="24"/>
                <c:pt idx="0">
                  <c:v>43</c:v>
                </c:pt>
                <c:pt idx="1">
                  <c:v>42</c:v>
                </c:pt>
                <c:pt idx="2">
                  <c:v>40</c:v>
                </c:pt>
                <c:pt idx="3">
                  <c:v>37</c:v>
                </c:pt>
                <c:pt idx="4">
                  <c:v>36</c:v>
                </c:pt>
                <c:pt idx="5">
                  <c:v>40</c:v>
                </c:pt>
                <c:pt idx="6">
                  <c:v>71</c:v>
                </c:pt>
                <c:pt idx="7">
                  <c:v>82</c:v>
                </c:pt>
                <c:pt idx="8">
                  <c:v>48</c:v>
                </c:pt>
                <c:pt idx="9">
                  <c:v>10</c:v>
                </c:pt>
                <c:pt idx="10">
                  <c:v>-10</c:v>
                </c:pt>
                <c:pt idx="11">
                  <c:v>-13</c:v>
                </c:pt>
                <c:pt idx="12">
                  <c:v>-21</c:v>
                </c:pt>
                <c:pt idx="13">
                  <c:v>-3</c:v>
                </c:pt>
                <c:pt idx="14">
                  <c:v>31</c:v>
                </c:pt>
                <c:pt idx="15">
                  <c:v>45</c:v>
                </c:pt>
                <c:pt idx="16">
                  <c:v>41</c:v>
                </c:pt>
                <c:pt idx="17">
                  <c:v>33</c:v>
                </c:pt>
                <c:pt idx="18">
                  <c:v>48</c:v>
                </c:pt>
                <c:pt idx="19">
                  <c:v>58</c:v>
                </c:pt>
                <c:pt idx="20">
                  <c:v>48</c:v>
                </c:pt>
                <c:pt idx="21">
                  <c:v>43</c:v>
                </c:pt>
                <c:pt idx="22">
                  <c:v>44</c:v>
                </c:pt>
                <c:pt idx="23">
                  <c:v>34</c:v>
                </c:pt>
              </c:numCache>
            </c:numRef>
          </c:val>
          <c:smooth val="0"/>
          <c:extLst>
            <c:ext xmlns:c16="http://schemas.microsoft.com/office/drawing/2014/chart" uri="{C3380CC4-5D6E-409C-BE32-E72D297353CC}">
              <c16:uniqueId val="{00000002-3D21-42AA-9AD0-6C9F17956BCC}"/>
            </c:ext>
          </c:extLst>
        </c:ser>
        <c:ser>
          <c:idx val="3"/>
          <c:order val="3"/>
          <c:tx>
            <c:strRef>
              <c:f>Blad1!$E$1</c:f>
              <c:strCache>
                <c:ptCount val="1"/>
                <c:pt idx="0">
                  <c:v>Totaal</c:v>
                </c:pt>
              </c:strCache>
            </c:strRef>
          </c:tx>
          <c:spPr>
            <a:ln w="28575" cap="rnd">
              <a:solidFill>
                <a:schemeClr val="accent4"/>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Blad1!$E$2:$E$25</c:f>
              <c:numCache>
                <c:formatCode>General</c:formatCode>
                <c:ptCount val="24"/>
                <c:pt idx="0">
                  <c:v>55</c:v>
                </c:pt>
                <c:pt idx="1">
                  <c:v>55</c:v>
                </c:pt>
                <c:pt idx="2">
                  <c:v>53</c:v>
                </c:pt>
                <c:pt idx="3">
                  <c:v>51</c:v>
                </c:pt>
                <c:pt idx="4">
                  <c:v>51</c:v>
                </c:pt>
                <c:pt idx="5">
                  <c:v>55</c:v>
                </c:pt>
                <c:pt idx="6">
                  <c:v>86</c:v>
                </c:pt>
                <c:pt idx="7">
                  <c:v>100</c:v>
                </c:pt>
                <c:pt idx="8">
                  <c:v>95</c:v>
                </c:pt>
                <c:pt idx="9">
                  <c:v>81</c:v>
                </c:pt>
                <c:pt idx="10">
                  <c:v>81</c:v>
                </c:pt>
                <c:pt idx="11">
                  <c:v>85</c:v>
                </c:pt>
                <c:pt idx="12">
                  <c:v>85</c:v>
                </c:pt>
                <c:pt idx="13">
                  <c:v>83</c:v>
                </c:pt>
                <c:pt idx="14">
                  <c:v>81</c:v>
                </c:pt>
                <c:pt idx="15">
                  <c:v>86</c:v>
                </c:pt>
                <c:pt idx="16">
                  <c:v>81</c:v>
                </c:pt>
                <c:pt idx="17">
                  <c:v>73</c:v>
                </c:pt>
                <c:pt idx="18">
                  <c:v>73</c:v>
                </c:pt>
                <c:pt idx="19">
                  <c:v>71</c:v>
                </c:pt>
                <c:pt idx="20">
                  <c:v>62</c:v>
                </c:pt>
                <c:pt idx="21">
                  <c:v>55</c:v>
                </c:pt>
                <c:pt idx="22">
                  <c:v>56</c:v>
                </c:pt>
                <c:pt idx="23">
                  <c:v>45</c:v>
                </c:pt>
              </c:numCache>
            </c:numRef>
          </c:val>
          <c:smooth val="0"/>
          <c:extLst>
            <c:ext xmlns:c16="http://schemas.microsoft.com/office/drawing/2014/chart" uri="{C3380CC4-5D6E-409C-BE32-E72D297353CC}">
              <c16:uniqueId val="{00000003-3D21-42AA-9AD0-6C9F17956BCC}"/>
            </c:ext>
          </c:extLst>
        </c:ser>
        <c:ser>
          <c:idx val="4"/>
          <c:order val="4"/>
          <c:tx>
            <c:strRef>
              <c:f>Blad1!$F$1</c:f>
              <c:strCache>
                <c:ptCount val="1"/>
                <c:pt idx="0">
                  <c:v>Kolom1</c:v>
                </c:pt>
              </c:strCache>
            </c:strRef>
          </c:tx>
          <c:spPr>
            <a:ln w="28575" cap="rnd">
              <a:solidFill>
                <a:schemeClr val="accent5"/>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Blad1!$F$2:$F$25</c:f>
              <c:numCache>
                <c:formatCode>General</c:formatCode>
                <c:ptCount val="24"/>
              </c:numCache>
            </c:numRef>
          </c:val>
          <c:smooth val="0"/>
          <c:extLst>
            <c:ext xmlns:c16="http://schemas.microsoft.com/office/drawing/2014/chart" uri="{C3380CC4-5D6E-409C-BE32-E72D297353CC}">
              <c16:uniqueId val="{00000000-09DB-4032-9B17-493CFA1B33F9}"/>
            </c:ext>
          </c:extLst>
        </c:ser>
        <c:dLbls>
          <c:showLegendKey val="0"/>
          <c:showVal val="0"/>
          <c:showCatName val="0"/>
          <c:showSerName val="0"/>
          <c:showPercent val="0"/>
          <c:showBubbleSize val="0"/>
        </c:dLbls>
        <c:smooth val="0"/>
        <c:axId val="1149734127"/>
        <c:axId val="1208903375"/>
      </c:lineChart>
      <c:catAx>
        <c:axId val="1149734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208903375"/>
        <c:crosses val="autoZero"/>
        <c:auto val="1"/>
        <c:lblAlgn val="ctr"/>
        <c:lblOffset val="100"/>
        <c:noMultiLvlLbl val="0"/>
      </c:catAx>
      <c:valAx>
        <c:axId val="1208903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l-NL" dirty="0"/>
                  <a:t>MW</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49734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sz="2400" b="1" dirty="0"/>
              <a:t>Energieverbruik</a:t>
            </a:r>
            <a:r>
              <a:rPr lang="nl-NL" sz="2400" b="1" baseline="0" dirty="0"/>
              <a:t> over 24 uur 2</a:t>
            </a:r>
            <a:endParaRPr lang="nl-NL" sz="2400"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lineChart>
        <c:grouping val="standard"/>
        <c:varyColors val="0"/>
        <c:ser>
          <c:idx val="0"/>
          <c:order val="0"/>
          <c:tx>
            <c:strRef>
              <c:f>Blad1!$B$1</c:f>
              <c:strCache>
                <c:ptCount val="1"/>
                <c:pt idx="0">
                  <c:v>Zon</c:v>
                </c:pt>
              </c:strCache>
            </c:strRef>
          </c:tx>
          <c:spPr>
            <a:ln w="28575" cap="rnd">
              <a:solidFill>
                <a:schemeClr val="accent1"/>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Blad1!$B$2:$B$25</c:f>
              <c:numCache>
                <c:formatCode>General</c:formatCode>
                <c:ptCount val="24"/>
                <c:pt idx="0">
                  <c:v>0</c:v>
                </c:pt>
                <c:pt idx="1">
                  <c:v>0</c:v>
                </c:pt>
                <c:pt idx="2">
                  <c:v>0</c:v>
                </c:pt>
                <c:pt idx="3">
                  <c:v>0</c:v>
                </c:pt>
                <c:pt idx="4">
                  <c:v>0</c:v>
                </c:pt>
                <c:pt idx="5">
                  <c:v>0</c:v>
                </c:pt>
                <c:pt idx="6">
                  <c:v>1</c:v>
                </c:pt>
                <c:pt idx="7">
                  <c:v>5</c:v>
                </c:pt>
                <c:pt idx="8">
                  <c:v>35</c:v>
                </c:pt>
                <c:pt idx="9">
                  <c:v>58</c:v>
                </c:pt>
                <c:pt idx="10">
                  <c:v>80</c:v>
                </c:pt>
                <c:pt idx="11">
                  <c:v>89</c:v>
                </c:pt>
                <c:pt idx="12">
                  <c:v>95</c:v>
                </c:pt>
                <c:pt idx="13">
                  <c:v>73</c:v>
                </c:pt>
                <c:pt idx="14">
                  <c:v>35</c:v>
                </c:pt>
                <c:pt idx="15">
                  <c:v>16</c:v>
                </c:pt>
                <c:pt idx="16">
                  <c:v>12</c:v>
                </c:pt>
                <c:pt idx="17">
                  <c:v>5</c:v>
                </c:pt>
                <c:pt idx="18">
                  <c:v>0</c:v>
                </c:pt>
                <c:pt idx="19">
                  <c:v>0</c:v>
                </c:pt>
                <c:pt idx="20">
                  <c:v>0</c:v>
                </c:pt>
                <c:pt idx="21">
                  <c:v>0</c:v>
                </c:pt>
                <c:pt idx="22">
                  <c:v>0</c:v>
                </c:pt>
                <c:pt idx="23">
                  <c:v>0</c:v>
                </c:pt>
              </c:numCache>
            </c:numRef>
          </c:val>
          <c:smooth val="0"/>
          <c:extLst>
            <c:ext xmlns:c16="http://schemas.microsoft.com/office/drawing/2014/chart" uri="{C3380CC4-5D6E-409C-BE32-E72D297353CC}">
              <c16:uniqueId val="{00000000-3D21-42AA-9AD0-6C9F17956BCC}"/>
            </c:ext>
          </c:extLst>
        </c:ser>
        <c:ser>
          <c:idx val="1"/>
          <c:order val="1"/>
          <c:tx>
            <c:strRef>
              <c:f>Blad1!$C$1</c:f>
              <c:strCache>
                <c:ptCount val="1"/>
                <c:pt idx="0">
                  <c:v>Wind</c:v>
                </c:pt>
              </c:strCache>
            </c:strRef>
          </c:tx>
          <c:spPr>
            <a:ln w="28575" cap="rnd">
              <a:solidFill>
                <a:schemeClr val="accent2"/>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Blad1!$C$2:$C$25</c:f>
              <c:numCache>
                <c:formatCode>General</c:formatCode>
                <c:ptCount val="24"/>
                <c:pt idx="0">
                  <c:v>12</c:v>
                </c:pt>
                <c:pt idx="1">
                  <c:v>13</c:v>
                </c:pt>
                <c:pt idx="2">
                  <c:v>13</c:v>
                </c:pt>
                <c:pt idx="3">
                  <c:v>14</c:v>
                </c:pt>
                <c:pt idx="4">
                  <c:v>15</c:v>
                </c:pt>
                <c:pt idx="5">
                  <c:v>15</c:v>
                </c:pt>
                <c:pt idx="6">
                  <c:v>14</c:v>
                </c:pt>
                <c:pt idx="7">
                  <c:v>13</c:v>
                </c:pt>
                <c:pt idx="8">
                  <c:v>12</c:v>
                </c:pt>
                <c:pt idx="9">
                  <c:v>13</c:v>
                </c:pt>
                <c:pt idx="10">
                  <c:v>11</c:v>
                </c:pt>
                <c:pt idx="11">
                  <c:v>9</c:v>
                </c:pt>
                <c:pt idx="12">
                  <c:v>11</c:v>
                </c:pt>
                <c:pt idx="13">
                  <c:v>13</c:v>
                </c:pt>
                <c:pt idx="14">
                  <c:v>15</c:v>
                </c:pt>
                <c:pt idx="15">
                  <c:v>25</c:v>
                </c:pt>
                <c:pt idx="16">
                  <c:v>28</c:v>
                </c:pt>
                <c:pt idx="17">
                  <c:v>35</c:v>
                </c:pt>
                <c:pt idx="18">
                  <c:v>25</c:v>
                </c:pt>
                <c:pt idx="19">
                  <c:v>13</c:v>
                </c:pt>
                <c:pt idx="20">
                  <c:v>14</c:v>
                </c:pt>
                <c:pt idx="21">
                  <c:v>12</c:v>
                </c:pt>
                <c:pt idx="22">
                  <c:v>12</c:v>
                </c:pt>
                <c:pt idx="23">
                  <c:v>11</c:v>
                </c:pt>
              </c:numCache>
            </c:numRef>
          </c:val>
          <c:smooth val="0"/>
          <c:extLst>
            <c:ext xmlns:c16="http://schemas.microsoft.com/office/drawing/2014/chart" uri="{C3380CC4-5D6E-409C-BE32-E72D297353CC}">
              <c16:uniqueId val="{00000001-3D21-42AA-9AD0-6C9F17956BCC}"/>
            </c:ext>
          </c:extLst>
        </c:ser>
        <c:ser>
          <c:idx val="2"/>
          <c:order val="2"/>
          <c:tx>
            <c:strRef>
              <c:f>Blad1!$D$1</c:f>
              <c:strCache>
                <c:ptCount val="1"/>
                <c:pt idx="0">
                  <c:v>Centrale</c:v>
                </c:pt>
              </c:strCache>
            </c:strRef>
          </c:tx>
          <c:spPr>
            <a:ln w="28575" cap="rnd">
              <a:solidFill>
                <a:schemeClr val="accent3"/>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Blad1!$D$2:$D$25</c:f>
              <c:numCache>
                <c:formatCode>General</c:formatCode>
                <c:ptCount val="24"/>
                <c:pt idx="0">
                  <c:v>43</c:v>
                </c:pt>
                <c:pt idx="1">
                  <c:v>42</c:v>
                </c:pt>
                <c:pt idx="2">
                  <c:v>40</c:v>
                </c:pt>
                <c:pt idx="3">
                  <c:v>37</c:v>
                </c:pt>
                <c:pt idx="4">
                  <c:v>36</c:v>
                </c:pt>
                <c:pt idx="5">
                  <c:v>40</c:v>
                </c:pt>
                <c:pt idx="6">
                  <c:v>71</c:v>
                </c:pt>
                <c:pt idx="7">
                  <c:v>82</c:v>
                </c:pt>
                <c:pt idx="8">
                  <c:v>48</c:v>
                </c:pt>
                <c:pt idx="9">
                  <c:v>10</c:v>
                </c:pt>
                <c:pt idx="10">
                  <c:v>-10</c:v>
                </c:pt>
                <c:pt idx="11">
                  <c:v>-13</c:v>
                </c:pt>
                <c:pt idx="12">
                  <c:v>-21</c:v>
                </c:pt>
                <c:pt idx="13">
                  <c:v>-3</c:v>
                </c:pt>
                <c:pt idx="14">
                  <c:v>31</c:v>
                </c:pt>
                <c:pt idx="15">
                  <c:v>45</c:v>
                </c:pt>
                <c:pt idx="16">
                  <c:v>41</c:v>
                </c:pt>
                <c:pt idx="17">
                  <c:v>33</c:v>
                </c:pt>
                <c:pt idx="18">
                  <c:v>48</c:v>
                </c:pt>
                <c:pt idx="19">
                  <c:v>58</c:v>
                </c:pt>
                <c:pt idx="20">
                  <c:v>48</c:v>
                </c:pt>
                <c:pt idx="21">
                  <c:v>43</c:v>
                </c:pt>
                <c:pt idx="22">
                  <c:v>44</c:v>
                </c:pt>
                <c:pt idx="23">
                  <c:v>34</c:v>
                </c:pt>
              </c:numCache>
            </c:numRef>
          </c:val>
          <c:smooth val="0"/>
          <c:extLst>
            <c:ext xmlns:c16="http://schemas.microsoft.com/office/drawing/2014/chart" uri="{C3380CC4-5D6E-409C-BE32-E72D297353CC}">
              <c16:uniqueId val="{00000002-3D21-42AA-9AD0-6C9F17956BCC}"/>
            </c:ext>
          </c:extLst>
        </c:ser>
        <c:ser>
          <c:idx val="3"/>
          <c:order val="3"/>
          <c:tx>
            <c:strRef>
              <c:f>Blad1!$E$1</c:f>
              <c:strCache>
                <c:ptCount val="1"/>
                <c:pt idx="0">
                  <c:v>Totaal</c:v>
                </c:pt>
              </c:strCache>
            </c:strRef>
          </c:tx>
          <c:spPr>
            <a:ln w="28575" cap="rnd">
              <a:solidFill>
                <a:schemeClr val="accent4"/>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Blad1!$E$2:$E$25</c:f>
              <c:numCache>
                <c:formatCode>General</c:formatCode>
                <c:ptCount val="24"/>
                <c:pt idx="0">
                  <c:v>55</c:v>
                </c:pt>
                <c:pt idx="1">
                  <c:v>55</c:v>
                </c:pt>
                <c:pt idx="2">
                  <c:v>53</c:v>
                </c:pt>
                <c:pt idx="3">
                  <c:v>51</c:v>
                </c:pt>
                <c:pt idx="4">
                  <c:v>51</c:v>
                </c:pt>
                <c:pt idx="5">
                  <c:v>55</c:v>
                </c:pt>
                <c:pt idx="6">
                  <c:v>86</c:v>
                </c:pt>
                <c:pt idx="7">
                  <c:v>100</c:v>
                </c:pt>
                <c:pt idx="8">
                  <c:v>95</c:v>
                </c:pt>
                <c:pt idx="9">
                  <c:v>81</c:v>
                </c:pt>
                <c:pt idx="10">
                  <c:v>81</c:v>
                </c:pt>
                <c:pt idx="11">
                  <c:v>85</c:v>
                </c:pt>
                <c:pt idx="12">
                  <c:v>85</c:v>
                </c:pt>
                <c:pt idx="13">
                  <c:v>83</c:v>
                </c:pt>
                <c:pt idx="14">
                  <c:v>81</c:v>
                </c:pt>
                <c:pt idx="15">
                  <c:v>86</c:v>
                </c:pt>
                <c:pt idx="16">
                  <c:v>81</c:v>
                </c:pt>
                <c:pt idx="17">
                  <c:v>73</c:v>
                </c:pt>
                <c:pt idx="18">
                  <c:v>73</c:v>
                </c:pt>
                <c:pt idx="19">
                  <c:v>71</c:v>
                </c:pt>
                <c:pt idx="20">
                  <c:v>62</c:v>
                </c:pt>
                <c:pt idx="21">
                  <c:v>55</c:v>
                </c:pt>
                <c:pt idx="22">
                  <c:v>56</c:v>
                </c:pt>
                <c:pt idx="23">
                  <c:v>45</c:v>
                </c:pt>
              </c:numCache>
            </c:numRef>
          </c:val>
          <c:smooth val="0"/>
          <c:extLst>
            <c:ext xmlns:c16="http://schemas.microsoft.com/office/drawing/2014/chart" uri="{C3380CC4-5D6E-409C-BE32-E72D297353CC}">
              <c16:uniqueId val="{00000003-3D21-42AA-9AD0-6C9F17956BCC}"/>
            </c:ext>
          </c:extLst>
        </c:ser>
        <c:ser>
          <c:idx val="4"/>
          <c:order val="4"/>
          <c:tx>
            <c:strRef>
              <c:f>Blad1!$F$1</c:f>
              <c:strCache>
                <c:ptCount val="1"/>
                <c:pt idx="0">
                  <c:v>Gem Zon</c:v>
                </c:pt>
              </c:strCache>
            </c:strRef>
          </c:tx>
          <c:spPr>
            <a:ln w="28575" cap="rnd">
              <a:solidFill>
                <a:schemeClr val="accent5"/>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Blad1!$F$2:$F$25</c:f>
              <c:numCache>
                <c:formatCode>General</c:formatCode>
                <c:ptCount val="24"/>
                <c:pt idx="0">
                  <c:v>21</c:v>
                </c:pt>
                <c:pt idx="1">
                  <c:v>21</c:v>
                </c:pt>
                <c:pt idx="2">
                  <c:v>21</c:v>
                </c:pt>
                <c:pt idx="3">
                  <c:v>21</c:v>
                </c:pt>
                <c:pt idx="4">
                  <c:v>21</c:v>
                </c:pt>
                <c:pt idx="5">
                  <c:v>21</c:v>
                </c:pt>
                <c:pt idx="6">
                  <c:v>21</c:v>
                </c:pt>
                <c:pt idx="7">
                  <c:v>21</c:v>
                </c:pt>
                <c:pt idx="8">
                  <c:v>21</c:v>
                </c:pt>
                <c:pt idx="9">
                  <c:v>21</c:v>
                </c:pt>
                <c:pt idx="10">
                  <c:v>21</c:v>
                </c:pt>
                <c:pt idx="11">
                  <c:v>21</c:v>
                </c:pt>
                <c:pt idx="12">
                  <c:v>21</c:v>
                </c:pt>
                <c:pt idx="13">
                  <c:v>21</c:v>
                </c:pt>
                <c:pt idx="14">
                  <c:v>21</c:v>
                </c:pt>
                <c:pt idx="15">
                  <c:v>21</c:v>
                </c:pt>
                <c:pt idx="16">
                  <c:v>21</c:v>
                </c:pt>
                <c:pt idx="17">
                  <c:v>21</c:v>
                </c:pt>
                <c:pt idx="18">
                  <c:v>21</c:v>
                </c:pt>
                <c:pt idx="19">
                  <c:v>21</c:v>
                </c:pt>
                <c:pt idx="20">
                  <c:v>21</c:v>
                </c:pt>
                <c:pt idx="21">
                  <c:v>21</c:v>
                </c:pt>
                <c:pt idx="22">
                  <c:v>21</c:v>
                </c:pt>
                <c:pt idx="23">
                  <c:v>21</c:v>
                </c:pt>
              </c:numCache>
            </c:numRef>
          </c:val>
          <c:smooth val="0"/>
          <c:extLst>
            <c:ext xmlns:c16="http://schemas.microsoft.com/office/drawing/2014/chart" uri="{C3380CC4-5D6E-409C-BE32-E72D297353CC}">
              <c16:uniqueId val="{00000000-09DB-4032-9B17-493CFA1B33F9}"/>
            </c:ext>
          </c:extLst>
        </c:ser>
        <c:dLbls>
          <c:showLegendKey val="0"/>
          <c:showVal val="0"/>
          <c:showCatName val="0"/>
          <c:showSerName val="0"/>
          <c:showPercent val="0"/>
          <c:showBubbleSize val="0"/>
        </c:dLbls>
        <c:smooth val="0"/>
        <c:axId val="1149734127"/>
        <c:axId val="1208903375"/>
      </c:lineChart>
      <c:catAx>
        <c:axId val="1149734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208903375"/>
        <c:crosses val="autoZero"/>
        <c:auto val="1"/>
        <c:lblAlgn val="ctr"/>
        <c:lblOffset val="100"/>
        <c:noMultiLvlLbl val="0"/>
      </c:catAx>
      <c:valAx>
        <c:axId val="1208903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l-NL" dirty="0"/>
                  <a:t>MW</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49734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sz="2400" b="1" dirty="0"/>
              <a:t>Energielevering</a:t>
            </a:r>
            <a:r>
              <a:rPr lang="nl-NL" sz="2400" b="1" baseline="0" dirty="0"/>
              <a:t> over 24 uur uit batterijen bij opwekking</a:t>
            </a:r>
            <a:endParaRPr lang="nl-NL" sz="2400"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lineChart>
        <c:grouping val="standard"/>
        <c:varyColors val="0"/>
        <c:ser>
          <c:idx val="0"/>
          <c:order val="0"/>
          <c:tx>
            <c:strRef>
              <c:f>Blad1!$B$1</c:f>
              <c:strCache>
                <c:ptCount val="1"/>
                <c:pt idx="0">
                  <c:v>Zon (batterij)</c:v>
                </c:pt>
              </c:strCache>
            </c:strRef>
          </c:tx>
          <c:spPr>
            <a:ln w="28575" cap="rnd">
              <a:solidFill>
                <a:schemeClr val="accent2"/>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Blad1!$B$2:$B$25</c:f>
              <c:numCache>
                <c:formatCode>General</c:formatCode>
                <c:ptCount val="24"/>
                <c:pt idx="0">
                  <c:v>21</c:v>
                </c:pt>
                <c:pt idx="1">
                  <c:v>21</c:v>
                </c:pt>
                <c:pt idx="2">
                  <c:v>21</c:v>
                </c:pt>
                <c:pt idx="3">
                  <c:v>21</c:v>
                </c:pt>
                <c:pt idx="4">
                  <c:v>21</c:v>
                </c:pt>
                <c:pt idx="5">
                  <c:v>21</c:v>
                </c:pt>
                <c:pt idx="6">
                  <c:v>21</c:v>
                </c:pt>
                <c:pt idx="7">
                  <c:v>21</c:v>
                </c:pt>
                <c:pt idx="8">
                  <c:v>21</c:v>
                </c:pt>
                <c:pt idx="9">
                  <c:v>21</c:v>
                </c:pt>
                <c:pt idx="10">
                  <c:v>21</c:v>
                </c:pt>
                <c:pt idx="11">
                  <c:v>21</c:v>
                </c:pt>
                <c:pt idx="12">
                  <c:v>21</c:v>
                </c:pt>
                <c:pt idx="13">
                  <c:v>21</c:v>
                </c:pt>
                <c:pt idx="14">
                  <c:v>21</c:v>
                </c:pt>
                <c:pt idx="15">
                  <c:v>21</c:v>
                </c:pt>
                <c:pt idx="16">
                  <c:v>21</c:v>
                </c:pt>
                <c:pt idx="17">
                  <c:v>21</c:v>
                </c:pt>
                <c:pt idx="18">
                  <c:v>21</c:v>
                </c:pt>
                <c:pt idx="19">
                  <c:v>21</c:v>
                </c:pt>
                <c:pt idx="20">
                  <c:v>21</c:v>
                </c:pt>
                <c:pt idx="21">
                  <c:v>21</c:v>
                </c:pt>
                <c:pt idx="22">
                  <c:v>21</c:v>
                </c:pt>
                <c:pt idx="23">
                  <c:v>21</c:v>
                </c:pt>
              </c:numCache>
            </c:numRef>
          </c:val>
          <c:smooth val="0"/>
          <c:extLst>
            <c:ext xmlns:c16="http://schemas.microsoft.com/office/drawing/2014/chart" uri="{C3380CC4-5D6E-409C-BE32-E72D297353CC}">
              <c16:uniqueId val="{00000000-3D21-42AA-9AD0-6C9F17956BCC}"/>
            </c:ext>
          </c:extLst>
        </c:ser>
        <c:ser>
          <c:idx val="1"/>
          <c:order val="1"/>
          <c:tx>
            <c:strRef>
              <c:f>Blad1!$C$1</c:f>
              <c:strCache>
                <c:ptCount val="1"/>
                <c:pt idx="0">
                  <c:v>Wind (Batterij)</c:v>
                </c:pt>
              </c:strCache>
            </c:strRef>
          </c:tx>
          <c:spPr>
            <a:ln w="28575" cap="rnd">
              <a:solidFill>
                <a:schemeClr val="accent4"/>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Blad1!$C$2:$C$25</c:f>
              <c:numCache>
                <c:formatCode>General</c:formatCode>
                <c:ptCount val="24"/>
                <c:pt idx="0">
                  <c:v>15.333333333333334</c:v>
                </c:pt>
                <c:pt idx="1">
                  <c:v>15.333333333333334</c:v>
                </c:pt>
                <c:pt idx="2">
                  <c:v>15.333333333333334</c:v>
                </c:pt>
                <c:pt idx="3">
                  <c:v>15.333333333333334</c:v>
                </c:pt>
                <c:pt idx="4">
                  <c:v>15.333333333333334</c:v>
                </c:pt>
                <c:pt idx="5">
                  <c:v>15.333333333333334</c:v>
                </c:pt>
                <c:pt idx="6">
                  <c:v>15.333333333333334</c:v>
                </c:pt>
                <c:pt idx="7">
                  <c:v>15.333333333333334</c:v>
                </c:pt>
                <c:pt idx="8">
                  <c:v>15.333333333333334</c:v>
                </c:pt>
                <c:pt idx="9">
                  <c:v>15.333333333333334</c:v>
                </c:pt>
                <c:pt idx="10">
                  <c:v>15.333333333333334</c:v>
                </c:pt>
                <c:pt idx="11">
                  <c:v>15.333333333333334</c:v>
                </c:pt>
                <c:pt idx="12">
                  <c:v>15.333333333333334</c:v>
                </c:pt>
                <c:pt idx="13">
                  <c:v>15.333333333333334</c:v>
                </c:pt>
                <c:pt idx="14">
                  <c:v>15.333333333333334</c:v>
                </c:pt>
                <c:pt idx="15">
                  <c:v>15.333333333333334</c:v>
                </c:pt>
                <c:pt idx="16">
                  <c:v>15.333333333333334</c:v>
                </c:pt>
                <c:pt idx="17">
                  <c:v>15.333333333333334</c:v>
                </c:pt>
                <c:pt idx="18">
                  <c:v>15.333333333333334</c:v>
                </c:pt>
                <c:pt idx="19">
                  <c:v>15.333333333333334</c:v>
                </c:pt>
                <c:pt idx="20">
                  <c:v>15.333333333333334</c:v>
                </c:pt>
                <c:pt idx="21">
                  <c:v>15.333333333333334</c:v>
                </c:pt>
                <c:pt idx="22">
                  <c:v>15.333333333333334</c:v>
                </c:pt>
                <c:pt idx="23">
                  <c:v>15.333333333333334</c:v>
                </c:pt>
              </c:numCache>
            </c:numRef>
          </c:val>
          <c:smooth val="0"/>
          <c:extLst>
            <c:ext xmlns:c16="http://schemas.microsoft.com/office/drawing/2014/chart" uri="{C3380CC4-5D6E-409C-BE32-E72D297353CC}">
              <c16:uniqueId val="{00000001-3D21-42AA-9AD0-6C9F17956BCC}"/>
            </c:ext>
          </c:extLst>
        </c:ser>
        <c:ser>
          <c:idx val="2"/>
          <c:order val="2"/>
          <c:tx>
            <c:strRef>
              <c:f>Blad1!$D$1</c:f>
              <c:strCache>
                <c:ptCount val="1"/>
                <c:pt idx="0">
                  <c:v>Centrale (batterij)</c:v>
                </c:pt>
              </c:strCache>
            </c:strRef>
          </c:tx>
          <c:spPr>
            <a:ln w="28575" cap="rnd">
              <a:solidFill>
                <a:schemeClr val="accent6"/>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Blad1!$D$2:$D$25</c:f>
              <c:numCache>
                <c:formatCode>General</c:formatCode>
                <c:ptCount val="24"/>
                <c:pt idx="0">
                  <c:v>34.458333333333336</c:v>
                </c:pt>
                <c:pt idx="1">
                  <c:v>34.458333333333336</c:v>
                </c:pt>
                <c:pt idx="2">
                  <c:v>34.458333333333336</c:v>
                </c:pt>
                <c:pt idx="3">
                  <c:v>34.458333333333336</c:v>
                </c:pt>
                <c:pt idx="4">
                  <c:v>34.458333333333336</c:v>
                </c:pt>
                <c:pt idx="5">
                  <c:v>34.458333333333336</c:v>
                </c:pt>
                <c:pt idx="6">
                  <c:v>34.458333333333336</c:v>
                </c:pt>
                <c:pt idx="7">
                  <c:v>34.458333333333336</c:v>
                </c:pt>
                <c:pt idx="8">
                  <c:v>34.458333333333336</c:v>
                </c:pt>
                <c:pt idx="9">
                  <c:v>34.458333333333336</c:v>
                </c:pt>
                <c:pt idx="10">
                  <c:v>34.458333333333336</c:v>
                </c:pt>
                <c:pt idx="11">
                  <c:v>34.458333333333336</c:v>
                </c:pt>
                <c:pt idx="12">
                  <c:v>34.458333333333336</c:v>
                </c:pt>
                <c:pt idx="13">
                  <c:v>34.458333333333336</c:v>
                </c:pt>
                <c:pt idx="14">
                  <c:v>34.458333333333336</c:v>
                </c:pt>
                <c:pt idx="15">
                  <c:v>34.458333333333336</c:v>
                </c:pt>
                <c:pt idx="16">
                  <c:v>34.458333333333336</c:v>
                </c:pt>
                <c:pt idx="17">
                  <c:v>34.458333333333336</c:v>
                </c:pt>
                <c:pt idx="18">
                  <c:v>34.458333333333336</c:v>
                </c:pt>
                <c:pt idx="19">
                  <c:v>34.458333333333336</c:v>
                </c:pt>
                <c:pt idx="20">
                  <c:v>34.458333333333336</c:v>
                </c:pt>
                <c:pt idx="21">
                  <c:v>34.458333333333336</c:v>
                </c:pt>
                <c:pt idx="22">
                  <c:v>34.458333333333336</c:v>
                </c:pt>
                <c:pt idx="23">
                  <c:v>34.458333333333336</c:v>
                </c:pt>
              </c:numCache>
            </c:numRef>
          </c:val>
          <c:smooth val="0"/>
          <c:extLst>
            <c:ext xmlns:c16="http://schemas.microsoft.com/office/drawing/2014/chart" uri="{C3380CC4-5D6E-409C-BE32-E72D297353CC}">
              <c16:uniqueId val="{00000003-6EDE-4E05-BEC5-AF20F7A17779}"/>
            </c:ext>
          </c:extLst>
        </c:ser>
        <c:ser>
          <c:idx val="3"/>
          <c:order val="3"/>
          <c:tx>
            <c:strRef>
              <c:f>Blad1!$E$1</c:f>
              <c:strCache>
                <c:ptCount val="1"/>
                <c:pt idx="0">
                  <c:v>Batterij totaal</c:v>
                </c:pt>
              </c:strCache>
            </c:strRef>
          </c:tx>
          <c:spPr>
            <a:ln w="28575" cap="rnd">
              <a:solidFill>
                <a:schemeClr val="accent2">
                  <a:lumMod val="60000"/>
                </a:schemeClr>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Blad1!$E$2:$E$25</c:f>
              <c:numCache>
                <c:formatCode>General</c:formatCode>
                <c:ptCount val="24"/>
                <c:pt idx="0">
                  <c:v>70.791666666666671</c:v>
                </c:pt>
                <c:pt idx="1">
                  <c:v>70.791666666666671</c:v>
                </c:pt>
                <c:pt idx="2">
                  <c:v>70.791666666666671</c:v>
                </c:pt>
                <c:pt idx="3">
                  <c:v>70.791666666666671</c:v>
                </c:pt>
                <c:pt idx="4">
                  <c:v>70.791666666666671</c:v>
                </c:pt>
                <c:pt idx="5">
                  <c:v>70.791666666666671</c:v>
                </c:pt>
                <c:pt idx="6">
                  <c:v>70.791666666666671</c:v>
                </c:pt>
                <c:pt idx="7">
                  <c:v>70.791666666666671</c:v>
                </c:pt>
                <c:pt idx="8">
                  <c:v>70.791666666666671</c:v>
                </c:pt>
                <c:pt idx="9">
                  <c:v>70.791666666666671</c:v>
                </c:pt>
                <c:pt idx="10">
                  <c:v>70.791666666666671</c:v>
                </c:pt>
                <c:pt idx="11">
                  <c:v>70.791666666666671</c:v>
                </c:pt>
                <c:pt idx="12">
                  <c:v>70.791666666666671</c:v>
                </c:pt>
                <c:pt idx="13">
                  <c:v>70.791666666666671</c:v>
                </c:pt>
                <c:pt idx="14">
                  <c:v>70.791666666666671</c:v>
                </c:pt>
                <c:pt idx="15">
                  <c:v>70.791666666666671</c:v>
                </c:pt>
                <c:pt idx="16">
                  <c:v>70.791666666666671</c:v>
                </c:pt>
                <c:pt idx="17">
                  <c:v>70.791666666666671</c:v>
                </c:pt>
                <c:pt idx="18">
                  <c:v>70.791666666666671</c:v>
                </c:pt>
                <c:pt idx="19">
                  <c:v>70.791666666666671</c:v>
                </c:pt>
                <c:pt idx="20">
                  <c:v>70.791666666666671</c:v>
                </c:pt>
                <c:pt idx="21">
                  <c:v>70.791666666666671</c:v>
                </c:pt>
                <c:pt idx="22">
                  <c:v>70.791666666666671</c:v>
                </c:pt>
                <c:pt idx="23">
                  <c:v>70.791666666666671</c:v>
                </c:pt>
              </c:numCache>
            </c:numRef>
          </c:val>
          <c:smooth val="0"/>
          <c:extLst>
            <c:ext xmlns:c16="http://schemas.microsoft.com/office/drawing/2014/chart" uri="{C3380CC4-5D6E-409C-BE32-E72D297353CC}">
              <c16:uniqueId val="{00000004-6EDE-4E05-BEC5-AF20F7A17779}"/>
            </c:ext>
          </c:extLst>
        </c:ser>
        <c:ser>
          <c:idx val="4"/>
          <c:order val="4"/>
          <c:tx>
            <c:strRef>
              <c:f>Blad1!$F$1</c:f>
              <c:strCache>
                <c:ptCount val="1"/>
                <c:pt idx="0">
                  <c:v>Transport</c:v>
                </c:pt>
              </c:strCache>
            </c:strRef>
          </c:tx>
          <c:spPr>
            <a:ln w="28575" cap="rnd">
              <a:solidFill>
                <a:schemeClr val="accent4"/>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Blad1!$F$2:$F$25</c:f>
              <c:numCache>
                <c:formatCode>General</c:formatCode>
                <c:ptCount val="24"/>
                <c:pt idx="0">
                  <c:v>55</c:v>
                </c:pt>
                <c:pt idx="1">
                  <c:v>55</c:v>
                </c:pt>
                <c:pt idx="2">
                  <c:v>53</c:v>
                </c:pt>
                <c:pt idx="3">
                  <c:v>51</c:v>
                </c:pt>
                <c:pt idx="4">
                  <c:v>51</c:v>
                </c:pt>
                <c:pt idx="5">
                  <c:v>55</c:v>
                </c:pt>
                <c:pt idx="6">
                  <c:v>86</c:v>
                </c:pt>
                <c:pt idx="7">
                  <c:v>100</c:v>
                </c:pt>
                <c:pt idx="8">
                  <c:v>95</c:v>
                </c:pt>
                <c:pt idx="9">
                  <c:v>81</c:v>
                </c:pt>
                <c:pt idx="10">
                  <c:v>81</c:v>
                </c:pt>
                <c:pt idx="11">
                  <c:v>85</c:v>
                </c:pt>
                <c:pt idx="12">
                  <c:v>85</c:v>
                </c:pt>
                <c:pt idx="13">
                  <c:v>83</c:v>
                </c:pt>
                <c:pt idx="14">
                  <c:v>81</c:v>
                </c:pt>
                <c:pt idx="15">
                  <c:v>86</c:v>
                </c:pt>
                <c:pt idx="16">
                  <c:v>81</c:v>
                </c:pt>
                <c:pt idx="17">
                  <c:v>73</c:v>
                </c:pt>
                <c:pt idx="18">
                  <c:v>73</c:v>
                </c:pt>
                <c:pt idx="19">
                  <c:v>71</c:v>
                </c:pt>
                <c:pt idx="20">
                  <c:v>62</c:v>
                </c:pt>
                <c:pt idx="21">
                  <c:v>55</c:v>
                </c:pt>
                <c:pt idx="22">
                  <c:v>56</c:v>
                </c:pt>
                <c:pt idx="23">
                  <c:v>45</c:v>
                </c:pt>
              </c:numCache>
            </c:numRef>
          </c:val>
          <c:smooth val="0"/>
          <c:extLst>
            <c:ext xmlns:c16="http://schemas.microsoft.com/office/drawing/2014/chart" uri="{C3380CC4-5D6E-409C-BE32-E72D297353CC}">
              <c16:uniqueId val="{00000002-1362-4BEE-91B6-97DF85A2D8A1}"/>
            </c:ext>
          </c:extLst>
        </c:ser>
        <c:dLbls>
          <c:showLegendKey val="0"/>
          <c:showVal val="0"/>
          <c:showCatName val="0"/>
          <c:showSerName val="0"/>
          <c:showPercent val="0"/>
          <c:showBubbleSize val="0"/>
        </c:dLbls>
        <c:smooth val="0"/>
        <c:axId val="1149734127"/>
        <c:axId val="1208903375"/>
      </c:lineChart>
      <c:catAx>
        <c:axId val="1149734127"/>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l-NL" dirty="0"/>
                  <a:t>Uur </a:t>
                </a:r>
                <a:r>
                  <a:rPr lang="nl-NL" dirty="0" err="1"/>
                  <a:t>vd</a:t>
                </a:r>
                <a:r>
                  <a:rPr lang="nl-NL" dirty="0"/>
                  <a:t> dag</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208903375"/>
        <c:crosses val="autoZero"/>
        <c:auto val="1"/>
        <c:lblAlgn val="ctr"/>
        <c:lblOffset val="100"/>
        <c:noMultiLvlLbl val="0"/>
      </c:catAx>
      <c:valAx>
        <c:axId val="1208903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l-NL" dirty="0"/>
                  <a:t>MW</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49734127"/>
        <c:crosses val="autoZero"/>
        <c:crossBetween val="between"/>
      </c:valAx>
      <c:spPr>
        <a:noFill/>
        <a:ln>
          <a:noFill/>
        </a:ln>
        <a:effectLst/>
      </c:spPr>
    </c:plotArea>
    <c:legend>
      <c:legendPos val="b"/>
      <c:overlay val="0"/>
      <c:spPr>
        <a:noFill/>
        <a:ln>
          <a:solidFill>
            <a:schemeClr val="accent4"/>
          </a:solid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sz="2400" b="1" dirty="0"/>
              <a:t>Energielevering</a:t>
            </a:r>
            <a:r>
              <a:rPr lang="nl-NL" sz="2400" b="1" baseline="0" dirty="0"/>
              <a:t> over 24 uur uit batterijen bij opwekking en gebruiker</a:t>
            </a:r>
            <a:endParaRPr lang="nl-NL" sz="2400"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lineChart>
        <c:grouping val="standard"/>
        <c:varyColors val="0"/>
        <c:ser>
          <c:idx val="0"/>
          <c:order val="0"/>
          <c:tx>
            <c:strRef>
              <c:f>Blad1!$B$1</c:f>
              <c:strCache>
                <c:ptCount val="1"/>
                <c:pt idx="0">
                  <c:v>Tot opwekking&amp;transp</c:v>
                </c:pt>
              </c:strCache>
            </c:strRef>
          </c:tx>
          <c:spPr>
            <a:ln w="28575" cap="rnd">
              <a:solidFill>
                <a:schemeClr val="accent2"/>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Blad1!$B$2:$B$25</c:f>
              <c:numCache>
                <c:formatCode>General</c:formatCode>
                <c:ptCount val="24"/>
                <c:pt idx="0">
                  <c:v>70.583333333333343</c:v>
                </c:pt>
                <c:pt idx="1">
                  <c:v>70.583333333333343</c:v>
                </c:pt>
                <c:pt idx="2">
                  <c:v>70.583333333333343</c:v>
                </c:pt>
                <c:pt idx="3">
                  <c:v>70.583333333333343</c:v>
                </c:pt>
                <c:pt idx="4">
                  <c:v>70.583333333333343</c:v>
                </c:pt>
                <c:pt idx="5">
                  <c:v>70.583333333333343</c:v>
                </c:pt>
                <c:pt idx="6">
                  <c:v>70.583333333333343</c:v>
                </c:pt>
                <c:pt idx="7">
                  <c:v>70.583333333333343</c:v>
                </c:pt>
                <c:pt idx="8">
                  <c:v>70.583333333333343</c:v>
                </c:pt>
                <c:pt idx="9">
                  <c:v>70.583333333333343</c:v>
                </c:pt>
                <c:pt idx="10">
                  <c:v>70.583333333333343</c:v>
                </c:pt>
                <c:pt idx="11">
                  <c:v>70.583333333333343</c:v>
                </c:pt>
                <c:pt idx="12">
                  <c:v>70.583333333333343</c:v>
                </c:pt>
                <c:pt idx="13">
                  <c:v>70.583333333333343</c:v>
                </c:pt>
                <c:pt idx="14">
                  <c:v>70.583333333333343</c:v>
                </c:pt>
                <c:pt idx="15">
                  <c:v>70.583333333333343</c:v>
                </c:pt>
                <c:pt idx="16">
                  <c:v>70.583333333333343</c:v>
                </c:pt>
                <c:pt idx="17">
                  <c:v>70.583333333333343</c:v>
                </c:pt>
                <c:pt idx="18">
                  <c:v>70.583333333333343</c:v>
                </c:pt>
                <c:pt idx="19">
                  <c:v>70.583333333333343</c:v>
                </c:pt>
                <c:pt idx="20">
                  <c:v>70.583333333333343</c:v>
                </c:pt>
                <c:pt idx="21">
                  <c:v>70.583333333333343</c:v>
                </c:pt>
                <c:pt idx="22">
                  <c:v>70.583333333333343</c:v>
                </c:pt>
                <c:pt idx="23">
                  <c:v>70.583333333333343</c:v>
                </c:pt>
              </c:numCache>
            </c:numRef>
          </c:val>
          <c:smooth val="0"/>
          <c:extLst>
            <c:ext xmlns:c16="http://schemas.microsoft.com/office/drawing/2014/chart" uri="{C3380CC4-5D6E-409C-BE32-E72D297353CC}">
              <c16:uniqueId val="{00000000-3D21-42AA-9AD0-6C9F17956BCC}"/>
            </c:ext>
          </c:extLst>
        </c:ser>
        <c:ser>
          <c:idx val="1"/>
          <c:order val="1"/>
          <c:tx>
            <c:strRef>
              <c:f>Blad1!$C$1</c:f>
              <c:strCache>
                <c:ptCount val="1"/>
                <c:pt idx="0">
                  <c:v>Totaal gebruik</c:v>
                </c:pt>
              </c:strCache>
            </c:strRef>
          </c:tx>
          <c:spPr>
            <a:ln w="28575" cap="rnd">
              <a:solidFill>
                <a:schemeClr val="accent4"/>
              </a:solidFill>
              <a:round/>
            </a:ln>
            <a:effectLst/>
          </c:spPr>
          <c:marker>
            <c:symbol val="none"/>
          </c:marker>
          <c:cat>
            <c:numRef>
              <c:f>Blad1!$A$2:$A$25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Blad1!$C$2:$C$25</c:f>
              <c:numCache>
                <c:formatCode>General</c:formatCode>
                <c:ptCount val="24"/>
                <c:pt idx="0">
                  <c:v>55</c:v>
                </c:pt>
                <c:pt idx="1">
                  <c:v>55</c:v>
                </c:pt>
                <c:pt idx="2">
                  <c:v>53</c:v>
                </c:pt>
                <c:pt idx="3">
                  <c:v>51</c:v>
                </c:pt>
                <c:pt idx="4">
                  <c:v>51</c:v>
                </c:pt>
                <c:pt idx="5">
                  <c:v>55</c:v>
                </c:pt>
                <c:pt idx="6">
                  <c:v>86</c:v>
                </c:pt>
                <c:pt idx="7">
                  <c:v>100</c:v>
                </c:pt>
                <c:pt idx="8">
                  <c:v>95</c:v>
                </c:pt>
                <c:pt idx="9">
                  <c:v>81</c:v>
                </c:pt>
                <c:pt idx="10">
                  <c:v>81</c:v>
                </c:pt>
                <c:pt idx="11">
                  <c:v>85</c:v>
                </c:pt>
                <c:pt idx="12">
                  <c:v>85</c:v>
                </c:pt>
                <c:pt idx="13">
                  <c:v>83</c:v>
                </c:pt>
                <c:pt idx="14">
                  <c:v>81</c:v>
                </c:pt>
                <c:pt idx="15">
                  <c:v>86</c:v>
                </c:pt>
                <c:pt idx="16">
                  <c:v>81</c:v>
                </c:pt>
                <c:pt idx="17">
                  <c:v>73</c:v>
                </c:pt>
                <c:pt idx="18">
                  <c:v>73</c:v>
                </c:pt>
                <c:pt idx="19">
                  <c:v>71</c:v>
                </c:pt>
                <c:pt idx="20">
                  <c:v>62</c:v>
                </c:pt>
                <c:pt idx="21">
                  <c:v>55</c:v>
                </c:pt>
                <c:pt idx="22">
                  <c:v>56</c:v>
                </c:pt>
                <c:pt idx="23">
                  <c:v>45</c:v>
                </c:pt>
              </c:numCache>
            </c:numRef>
          </c:val>
          <c:smooth val="0"/>
          <c:extLst>
            <c:ext xmlns:c16="http://schemas.microsoft.com/office/drawing/2014/chart" uri="{C3380CC4-5D6E-409C-BE32-E72D297353CC}">
              <c16:uniqueId val="{00000001-3D21-42AA-9AD0-6C9F17956BCC}"/>
            </c:ext>
          </c:extLst>
        </c:ser>
        <c:dLbls>
          <c:showLegendKey val="0"/>
          <c:showVal val="0"/>
          <c:showCatName val="0"/>
          <c:showSerName val="0"/>
          <c:showPercent val="0"/>
          <c:showBubbleSize val="0"/>
        </c:dLbls>
        <c:smooth val="0"/>
        <c:axId val="1149734127"/>
        <c:axId val="1208903375"/>
      </c:lineChart>
      <c:catAx>
        <c:axId val="1149734127"/>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l-NL" dirty="0"/>
                  <a:t>Uur </a:t>
                </a:r>
                <a:r>
                  <a:rPr lang="nl-NL" dirty="0" err="1"/>
                  <a:t>vd</a:t>
                </a:r>
                <a:r>
                  <a:rPr lang="nl-NL" dirty="0"/>
                  <a:t> dag</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208903375"/>
        <c:crosses val="autoZero"/>
        <c:auto val="1"/>
        <c:lblAlgn val="ctr"/>
        <c:lblOffset val="100"/>
        <c:noMultiLvlLbl val="0"/>
      </c:catAx>
      <c:valAx>
        <c:axId val="1208903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l-NL" dirty="0"/>
                  <a:t>MW</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49734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drawing1.xml><?xml version="1.0" encoding="utf-8"?>
<c:userShapes xmlns:c="http://schemas.openxmlformats.org/drawingml/2006/chart">
  <cdr:relSizeAnchor xmlns:cdr="http://schemas.openxmlformats.org/drawingml/2006/chartDrawing">
    <cdr:from>
      <cdr:x>0.14589</cdr:x>
      <cdr:y>0.19401</cdr:y>
    </cdr:from>
    <cdr:to>
      <cdr:x>0.47057</cdr:x>
      <cdr:y>0.29227</cdr:y>
    </cdr:to>
    <cdr:sp macro="" textlink="">
      <cdr:nvSpPr>
        <cdr:cNvPr id="2" name="Tekstvak 1">
          <a:extLst xmlns:a="http://schemas.openxmlformats.org/drawingml/2006/main">
            <a:ext uri="{FF2B5EF4-FFF2-40B4-BE49-F238E27FC236}">
              <a16:creationId xmlns:a16="http://schemas.microsoft.com/office/drawing/2014/main" id="{7E3BC36F-004D-D979-4289-2FFF211FB6E1}"/>
            </a:ext>
          </a:extLst>
        </cdr:cNvPr>
        <cdr:cNvSpPr txBox="1"/>
      </cdr:nvSpPr>
      <cdr:spPr>
        <a:xfrm xmlns:a="http://schemas.openxmlformats.org/drawingml/2006/main">
          <a:off x="1185762" y="1051261"/>
          <a:ext cx="2639028" cy="5324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sz="1600" dirty="0"/>
            <a:t>Totaal gebruik </a:t>
          </a:r>
          <a:r>
            <a:rPr lang="nl-NL" sz="1600" b="1" u="sng" dirty="0"/>
            <a:t>en transport</a:t>
          </a:r>
          <a:endParaRPr lang="nl-NL" sz="1100" b="1" u="sng" dirty="0"/>
        </a:p>
      </cdr:txBody>
    </cdr:sp>
  </cdr:relSizeAnchor>
  <cdr:relSizeAnchor xmlns:cdr="http://schemas.openxmlformats.org/drawingml/2006/chartDrawing">
    <cdr:from>
      <cdr:x>0.23845</cdr:x>
      <cdr:y>0.24955</cdr:y>
    </cdr:from>
    <cdr:to>
      <cdr:x>0.34668</cdr:x>
      <cdr:y>0.30508</cdr:y>
    </cdr:to>
    <cdr:cxnSp macro="">
      <cdr:nvCxnSpPr>
        <cdr:cNvPr id="4" name="Rechte verbindingslijn met pijl 3">
          <a:extLst xmlns:a="http://schemas.openxmlformats.org/drawingml/2006/main">
            <a:ext uri="{FF2B5EF4-FFF2-40B4-BE49-F238E27FC236}">
              <a16:creationId xmlns:a16="http://schemas.microsoft.com/office/drawing/2014/main" id="{99C1B7B0-5667-2477-F004-D37E13D6E6CF}"/>
            </a:ext>
          </a:extLst>
        </cdr:cNvPr>
        <cdr:cNvCxnSpPr/>
      </cdr:nvCxnSpPr>
      <cdr:spPr>
        <a:xfrm xmlns:a="http://schemas.openxmlformats.org/drawingml/2006/main">
          <a:off x="1938116" y="1352202"/>
          <a:ext cx="879676" cy="30094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0.39225</cdr:x>
      <cdr:y>0.52083</cdr:y>
    </cdr:from>
    <cdr:to>
      <cdr:x>0.6144</cdr:x>
      <cdr:y>0.602</cdr:y>
    </cdr:to>
    <cdr:sp macro="" textlink="">
      <cdr:nvSpPr>
        <cdr:cNvPr id="2" name="Tekstvak 1">
          <a:extLst xmlns:a="http://schemas.openxmlformats.org/drawingml/2006/main">
            <a:ext uri="{FF2B5EF4-FFF2-40B4-BE49-F238E27FC236}">
              <a16:creationId xmlns:a16="http://schemas.microsoft.com/office/drawing/2014/main" id="{9E105469-A516-0ECC-DFD1-EB0932D8260E}"/>
            </a:ext>
          </a:extLst>
        </cdr:cNvPr>
        <cdr:cNvSpPr txBox="1"/>
      </cdr:nvSpPr>
      <cdr:spPr>
        <a:xfrm xmlns:a="http://schemas.openxmlformats.org/drawingml/2006/main">
          <a:off x="3188182" y="2822187"/>
          <a:ext cx="1805651" cy="4398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sz="1600" dirty="0"/>
            <a:t>Totaal transport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CEF53628-D679-4492-8C20-6E0A455D1E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F905F844-CE17-47B7-A529-E86CA36A2C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971C7E-9D48-4F12-9178-13E716A7FD92}" type="datetimeFigureOut">
              <a:rPr lang="nl-NL" smtClean="0"/>
              <a:t>13-10-2023</a:t>
            </a:fld>
            <a:endParaRPr lang="nl-NL"/>
          </a:p>
        </p:txBody>
      </p:sp>
      <p:sp>
        <p:nvSpPr>
          <p:cNvPr id="4" name="Tijdelijke aanduiding voor voettekst 3">
            <a:extLst>
              <a:ext uri="{FF2B5EF4-FFF2-40B4-BE49-F238E27FC236}">
                <a16:creationId xmlns:a16="http://schemas.microsoft.com/office/drawing/2014/main" id="{0CA0E957-C3AC-40DC-94A1-BFBBB6A83CF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D7AAC385-4E7D-4529-8BC2-A22B06B9C8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09AB73-484A-4F22-BDDA-E5356D4B8346}" type="slidenum">
              <a:rPr lang="nl-NL" smtClean="0"/>
              <a:t>‹nr.›</a:t>
            </a:fld>
            <a:endParaRPr lang="nl-NL"/>
          </a:p>
        </p:txBody>
      </p:sp>
    </p:spTree>
    <p:extLst>
      <p:ext uri="{BB962C8B-B14F-4D97-AF65-F5344CB8AC3E}">
        <p14:creationId xmlns:p14="http://schemas.microsoft.com/office/powerpoint/2010/main" val="1472772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C432F-B691-4509-9C99-5E2A16CCA4ED}" type="datetimeFigureOut">
              <a:rPr lang="nl-NL" smtClean="0"/>
              <a:t>13-10-2023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84CB2-A7D1-43DF-B950-68D88836E052}" type="slidenum">
              <a:rPr lang="nl-NL" smtClean="0"/>
              <a:t>‹nr.›</a:t>
            </a:fld>
            <a:endParaRPr lang="nl-NL"/>
          </a:p>
        </p:txBody>
      </p:sp>
    </p:spTree>
    <p:extLst>
      <p:ext uri="{BB962C8B-B14F-4D97-AF65-F5344CB8AC3E}">
        <p14:creationId xmlns:p14="http://schemas.microsoft.com/office/powerpoint/2010/main" val="289410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l.wikipedia.org/wiki/Dendriet_(kristal)"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nl.wikipedia.org/wiki/Lithium-ion-accu#cite_note-Nomo_1-3" TargetMode="External"/><Relationship Id="rId5" Type="http://schemas.openxmlformats.org/officeDocument/2006/relationships/hyperlink" Target="https://nl.wikipedia.org/wiki/Grafiet" TargetMode="External"/><Relationship Id="rId4" Type="http://schemas.openxmlformats.org/officeDocument/2006/relationships/hyperlink" Target="https://nl.wikipedia.org/wiki/Intercalatie_(scheikund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het kader van RBT mag vernoemd worden:</a:t>
            </a:r>
          </a:p>
          <a:p>
            <a:pPr marL="171450" indent="-171450">
              <a:buFont typeface="Arial" panose="020B0604020202020204" pitchFamily="34" charset="0"/>
              <a:buChar char="•"/>
            </a:pPr>
            <a:r>
              <a:rPr lang="nl-NL" dirty="0"/>
              <a:t>Sinds 1972 bezig met “De wereld als systeem”.</a:t>
            </a:r>
          </a:p>
          <a:p>
            <a:pPr marL="171450" indent="-171450">
              <a:buFont typeface="Arial" panose="020B0604020202020204" pitchFamily="34" charset="0"/>
              <a:buChar char="•"/>
            </a:pPr>
            <a:r>
              <a:rPr lang="nl-NL" dirty="0"/>
              <a:t>Energie zuinig maken van </a:t>
            </a:r>
            <a:r>
              <a:rPr lang="nl-NL" dirty="0" err="1"/>
              <a:t>plants</a:t>
            </a:r>
            <a:r>
              <a:rPr lang="nl-NL" dirty="0"/>
              <a:t> in de Petrochemie</a:t>
            </a:r>
          </a:p>
          <a:p>
            <a:pPr marL="171450" indent="-171450">
              <a:buFont typeface="Arial" panose="020B0604020202020204" pitchFamily="34" charset="0"/>
              <a:buChar char="•"/>
            </a:pPr>
            <a:r>
              <a:rPr lang="nl-NL" dirty="0"/>
              <a:t>Ontwerpen en implementeren van een calamiteiten procedure energie bedrijf</a:t>
            </a:r>
          </a:p>
          <a:p>
            <a:pPr marL="171450" indent="-171450">
              <a:buFont typeface="Arial" panose="020B0604020202020204" pitchFamily="34" charset="0"/>
              <a:buChar char="•"/>
            </a:pPr>
            <a:r>
              <a:rPr lang="nl-NL" dirty="0"/>
              <a:t>Ontwerpen, trainen operationele procedures </a:t>
            </a:r>
            <a:r>
              <a:rPr lang="nl-NL" dirty="0" err="1"/>
              <a:t>Britned</a:t>
            </a:r>
            <a:r>
              <a:rPr lang="nl-NL" dirty="0"/>
              <a:t> kabel</a:t>
            </a:r>
          </a:p>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2</a:t>
            </a:fld>
            <a:endParaRPr lang="nl-NL"/>
          </a:p>
        </p:txBody>
      </p:sp>
    </p:spTree>
    <p:extLst>
      <p:ext uri="{BB962C8B-B14F-4D97-AF65-F5344CB8AC3E}">
        <p14:creationId xmlns:p14="http://schemas.microsoft.com/office/powerpoint/2010/main" val="1774683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gaat op dit moment van start in Tholen. Zie https://www.nrc.nl/nieuws/2023/10/11/hoe-zeeuws-bedrijvencollectief-de-stroomfile-aanpakt-a4176935</a:t>
            </a:r>
          </a:p>
          <a:p>
            <a:r>
              <a:rPr lang="nl-NL" dirty="0"/>
              <a:t>Optimale tegenwerking van de huidige </a:t>
            </a:r>
            <a:r>
              <a:rPr lang="nl-NL"/>
              <a:t>Nederlandse wetgeving.</a:t>
            </a:r>
            <a:endParaRPr lang="nl-NL" dirty="0"/>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16</a:t>
            </a:fld>
            <a:endParaRPr lang="nl-NL"/>
          </a:p>
        </p:txBody>
      </p:sp>
    </p:spTree>
    <p:extLst>
      <p:ext uri="{BB962C8B-B14F-4D97-AF65-F5344CB8AC3E}">
        <p14:creationId xmlns:p14="http://schemas.microsoft.com/office/powerpoint/2010/main" val="1072304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gaat op dit moment van start in Tholen. Zie https://www.nrc.nl/nieuws/2023/10/11/hoe-zeeuws-bedrijvencollectief-de-stroomfile-aanpakt-a4176935</a:t>
            </a:r>
          </a:p>
          <a:p>
            <a:r>
              <a:rPr lang="nl-NL" dirty="0"/>
              <a:t>Optimale tegenwerking van de huidige </a:t>
            </a:r>
            <a:r>
              <a:rPr lang="nl-NL"/>
              <a:t>Nederlandse wetgeving.</a:t>
            </a:r>
            <a:endParaRPr lang="nl-NL" dirty="0"/>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17</a:t>
            </a:fld>
            <a:endParaRPr lang="nl-NL"/>
          </a:p>
        </p:txBody>
      </p:sp>
    </p:spTree>
    <p:extLst>
      <p:ext uri="{BB962C8B-B14F-4D97-AF65-F5344CB8AC3E}">
        <p14:creationId xmlns:p14="http://schemas.microsoft.com/office/powerpoint/2010/main" val="37259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18</a:t>
            </a:fld>
            <a:endParaRPr lang="nl-NL"/>
          </a:p>
        </p:txBody>
      </p:sp>
    </p:spTree>
    <p:extLst>
      <p:ext uri="{BB962C8B-B14F-4D97-AF65-F5344CB8AC3E}">
        <p14:creationId xmlns:p14="http://schemas.microsoft.com/office/powerpoint/2010/main" val="2176906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er even </a:t>
            </a:r>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19</a:t>
            </a:fld>
            <a:endParaRPr lang="nl-NL"/>
          </a:p>
        </p:txBody>
      </p:sp>
    </p:spTree>
    <p:extLst>
      <p:ext uri="{BB962C8B-B14F-4D97-AF65-F5344CB8AC3E}">
        <p14:creationId xmlns:p14="http://schemas.microsoft.com/office/powerpoint/2010/main" val="566313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er even </a:t>
            </a:r>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21</a:t>
            </a:fld>
            <a:endParaRPr lang="nl-NL"/>
          </a:p>
        </p:txBody>
      </p:sp>
    </p:spTree>
    <p:extLst>
      <p:ext uri="{BB962C8B-B14F-4D97-AF65-F5344CB8AC3E}">
        <p14:creationId xmlns:p14="http://schemas.microsoft.com/office/powerpoint/2010/main" val="2231785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Citytec</a:t>
            </a:r>
            <a:r>
              <a:rPr lang="nl-NL" dirty="0"/>
              <a:t> experimenteert met een gelijkstroomnet en komt tot de conclusie, dat er vrij grote winsten te halen zijn. Dit komt door:</a:t>
            </a:r>
          </a:p>
          <a:p>
            <a:r>
              <a:rPr lang="nl-NL" dirty="0"/>
              <a:t>Bij DC kan de effectieve spanning 325V </a:t>
            </a:r>
            <a:r>
              <a:rPr lang="nl-NL" dirty="0" err="1"/>
              <a:t>ipv</a:t>
            </a:r>
            <a:r>
              <a:rPr lang="nl-NL" dirty="0"/>
              <a:t> 230V gebruikt worden. (Winst 41%)</a:t>
            </a:r>
          </a:p>
          <a:p>
            <a:r>
              <a:rPr lang="nl-NL" dirty="0"/>
              <a:t>Daarnaast zijn verliezen bij transport over grotere afstanden aanzienlijk kleiner. Dit komt door</a:t>
            </a:r>
          </a:p>
          <a:p>
            <a:pPr marL="171450" indent="-171450">
              <a:buFont typeface="Arial" panose="020B0604020202020204" pitchFamily="34" charset="0"/>
              <a:buChar char="•"/>
            </a:pPr>
            <a:r>
              <a:rPr lang="nl-NL" dirty="0"/>
              <a:t>Het ontbreken van faseverschuivingen </a:t>
            </a:r>
          </a:p>
          <a:p>
            <a:pPr marL="171450" indent="-171450">
              <a:buFont typeface="Arial" panose="020B0604020202020204" pitchFamily="34" charset="0"/>
              <a:buChar char="•"/>
            </a:pPr>
            <a:r>
              <a:rPr lang="nl-NL" dirty="0"/>
              <a:t>Het ontbreken van blindstromen</a:t>
            </a:r>
          </a:p>
          <a:p>
            <a:pPr marL="0"/>
            <a:r>
              <a:rPr lang="nl-NL" dirty="0">
                <a:solidFill>
                  <a:schemeClr val="accent6">
                    <a:lumMod val="75000"/>
                  </a:schemeClr>
                </a:solidFill>
              </a:rPr>
              <a:t>Alle transport van vermogen op DC omzetten</a:t>
            </a:r>
          </a:p>
          <a:p>
            <a:pPr marL="0"/>
            <a:r>
              <a:rPr lang="nl-NL" dirty="0">
                <a:solidFill>
                  <a:schemeClr val="accent6">
                    <a:lumMod val="75000"/>
                  </a:schemeClr>
                </a:solidFill>
              </a:rPr>
              <a:t>Bekabeling in de straten en wijken kan blijven zoals momenteel is</a:t>
            </a:r>
          </a:p>
          <a:p>
            <a:pPr marL="0"/>
            <a:r>
              <a:rPr lang="nl-NL" dirty="0">
                <a:solidFill>
                  <a:schemeClr val="accent6">
                    <a:lumMod val="75000"/>
                  </a:schemeClr>
                </a:solidFill>
              </a:rPr>
              <a:t>Grote verdeelstations, “transformator huisjes” worden batterij complexen voor opslag en distributie</a:t>
            </a:r>
          </a:p>
          <a:p>
            <a:pPr marL="0"/>
            <a:r>
              <a:rPr lang="nl-NL" dirty="0">
                <a:solidFill>
                  <a:schemeClr val="accent6">
                    <a:lumMod val="75000"/>
                  </a:schemeClr>
                </a:solidFill>
              </a:rPr>
              <a:t>Batterijen zonnecellen worden batterijcomplexen.</a:t>
            </a:r>
          </a:p>
          <a:p>
            <a:pPr marL="0"/>
            <a:endParaRPr lang="nl-NL" dirty="0">
              <a:solidFill>
                <a:schemeClr val="accent6">
                  <a:lumMod val="75000"/>
                </a:schemeClr>
              </a:solidFill>
            </a:endParaRPr>
          </a:p>
          <a:p>
            <a:pPr marL="0"/>
            <a:r>
              <a:rPr lang="nl-NL" dirty="0">
                <a:solidFill>
                  <a:schemeClr val="accent6">
                    <a:lumMod val="75000"/>
                  </a:schemeClr>
                </a:solidFill>
              </a:rPr>
              <a:t>Omvormers DC/AC(50 Hz) lokaal (privé woningen)</a:t>
            </a:r>
          </a:p>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23</a:t>
            </a:fld>
            <a:endParaRPr lang="nl-NL"/>
          </a:p>
        </p:txBody>
      </p:sp>
    </p:spTree>
    <p:extLst>
      <p:ext uri="{BB962C8B-B14F-4D97-AF65-F5344CB8AC3E}">
        <p14:creationId xmlns:p14="http://schemas.microsoft.com/office/powerpoint/2010/main" val="1834604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 meer decentraal op te wekken ontstaan de volgende voordelen:</a:t>
            </a:r>
          </a:p>
          <a:p>
            <a:pPr marL="171450" indent="-171450">
              <a:buFont typeface="Arial" panose="020B0604020202020204" pitchFamily="34" charset="0"/>
              <a:buChar char="•"/>
            </a:pPr>
            <a:r>
              <a:rPr lang="nl-NL" dirty="0"/>
              <a:t>Redundantie, minder kwetsbaar</a:t>
            </a:r>
          </a:p>
          <a:p>
            <a:pPr marL="171450" indent="-171450">
              <a:buFont typeface="Arial" panose="020B0604020202020204" pitchFamily="34" charset="0"/>
              <a:buChar char="•"/>
            </a:pPr>
            <a:r>
              <a:rPr lang="nl-NL" dirty="0"/>
              <a:t>Makkelijker acceptatie van “wind” en “zon” in de bewoonde omgeving</a:t>
            </a:r>
          </a:p>
          <a:p>
            <a:pPr marL="0" indent="0">
              <a:buFont typeface="Arial" panose="020B0604020202020204" pitchFamily="34" charset="0"/>
              <a:buNone/>
            </a:pPr>
            <a:endParaRPr lang="nl-NL" dirty="0"/>
          </a:p>
          <a:p>
            <a:pPr marL="0" indent="0">
              <a:buFont typeface="Arial" panose="020B0604020202020204" pitchFamily="34" charset="0"/>
              <a:buNone/>
            </a:pPr>
            <a:r>
              <a:rPr lang="nl-NL" dirty="0"/>
              <a:t>Met DC is vermogen te sturen. AC is een “passief” net DC een “actief” net</a:t>
            </a:r>
          </a:p>
          <a:p>
            <a:pPr marL="171450" indent="-171450">
              <a:buFont typeface="Arial" panose="020B0604020202020204" pitchFamily="34" charset="0"/>
              <a:buChar char="•"/>
            </a:pPr>
            <a:r>
              <a:rPr lang="nl-NL" dirty="0"/>
              <a:t>Omdat je “de grond niet in hoeft is de procedure aanzienlijk in te korten.</a:t>
            </a:r>
          </a:p>
          <a:p>
            <a:pPr marL="171450" indent="-171450">
              <a:buFont typeface="Arial" panose="020B0604020202020204" pitchFamily="34" charset="0"/>
              <a:buChar char="•"/>
            </a:pPr>
            <a:r>
              <a:rPr lang="nl-NL" dirty="0"/>
              <a:t>Per huis of per machine waar nodig een </a:t>
            </a:r>
            <a:r>
              <a:rPr lang="nl-NL" dirty="0" err="1"/>
              <a:t>invertor</a:t>
            </a:r>
            <a:r>
              <a:rPr lang="nl-NL" dirty="0"/>
              <a:t>.</a:t>
            </a:r>
          </a:p>
          <a:p>
            <a:pPr marL="171450" indent="-171450">
              <a:buFont typeface="Arial" panose="020B0604020202020204" pitchFamily="34" charset="0"/>
              <a:buChar char="•"/>
            </a:pPr>
            <a:r>
              <a:rPr lang="nl-NL" dirty="0"/>
              <a:t>Geen “gedoe” meer over de 50Hz straling, die volgens een aantal mensen kanker veroorzaakt.</a:t>
            </a:r>
          </a:p>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24</a:t>
            </a:fld>
            <a:endParaRPr lang="nl-NL"/>
          </a:p>
        </p:txBody>
      </p:sp>
    </p:spTree>
    <p:extLst>
      <p:ext uri="{BB962C8B-B14F-4D97-AF65-F5344CB8AC3E}">
        <p14:creationId xmlns:p14="http://schemas.microsoft.com/office/powerpoint/2010/main" val="3381377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25</a:t>
            </a:fld>
            <a:endParaRPr lang="nl-NL"/>
          </a:p>
        </p:txBody>
      </p:sp>
    </p:spTree>
    <p:extLst>
      <p:ext uri="{BB962C8B-B14F-4D97-AF65-F5344CB8AC3E}">
        <p14:creationId xmlns:p14="http://schemas.microsoft.com/office/powerpoint/2010/main" val="84485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Energie kan niet “gemaakt” worden. De wet van behoud van energie kan namelijk niet overschreden worden.</a:t>
            </a:r>
          </a:p>
          <a:p>
            <a:r>
              <a:rPr lang="nl-NL" dirty="0"/>
              <a:t>En we wensen niet te betalen voor de energie die we gebruiken. Dus onbeperkte roofbouw op milieu en alle bronnen.</a:t>
            </a:r>
          </a:p>
          <a:p>
            <a:r>
              <a:rPr lang="nl-NL" dirty="0"/>
              <a:t>Zodra er met het begrip “gratis” wordt gewerkt, ben je in de handen van koopbevorderaars. “Gratis” betekent het stimuleren van koopgedrag.</a:t>
            </a:r>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3</a:t>
            </a:fld>
            <a:endParaRPr lang="nl-NL"/>
          </a:p>
        </p:txBody>
      </p:sp>
    </p:spTree>
    <p:extLst>
      <p:ext uri="{BB962C8B-B14F-4D97-AF65-F5344CB8AC3E}">
        <p14:creationId xmlns:p14="http://schemas.microsoft.com/office/powerpoint/2010/main" val="371319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Energie kan niet “gemaakt” worden. De wet van behoud van energie kan namelijk niet overschreden worden.</a:t>
            </a:r>
          </a:p>
          <a:p>
            <a:r>
              <a:rPr lang="nl-NL" dirty="0"/>
              <a:t>En we wensen niet te betalen voor de energie die we gebruiken. Dus onbeperkte roofbouw op milieu en alle bronnen.</a:t>
            </a:r>
          </a:p>
          <a:p>
            <a:r>
              <a:rPr lang="nl-NL" dirty="0"/>
              <a:t>Zodra er met het begrip “gratis” wordt gewerkt, ben je in de handen van koopbevorderaars. “Gratis” betekent het stimuleren van koopgedrag.</a:t>
            </a:r>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4</a:t>
            </a:fld>
            <a:endParaRPr lang="nl-NL"/>
          </a:p>
        </p:txBody>
      </p:sp>
    </p:spTree>
    <p:extLst>
      <p:ext uri="{BB962C8B-B14F-4D97-AF65-F5344CB8AC3E}">
        <p14:creationId xmlns:p14="http://schemas.microsoft.com/office/powerpoint/2010/main" val="1783552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nogal wat mensen die denken, dat we nog wel wat tijd hebben, dat het de economie ten minste zo belangrijk si, dat we geen offers hoeven te vragen.</a:t>
            </a:r>
          </a:p>
          <a:p>
            <a:r>
              <a:rPr lang="nl-NL" dirty="0"/>
              <a:t>Juist ongeveer 13.000 jaar!!!</a:t>
            </a:r>
          </a:p>
          <a:p>
            <a:r>
              <a:rPr lang="nl-NL" dirty="0"/>
              <a:t>Veel “geneuzel” over “modellen die niet kloppen”. Er bestaan geen “kloppende modellen”.</a:t>
            </a:r>
          </a:p>
          <a:p>
            <a:r>
              <a:rPr lang="nl-NL" dirty="0"/>
              <a:t>Maar ik heb nog nooit een model gezien, dat verklaart hoe 13000 jaar vulkaanuitstoot in 40 jaar gecomprimeerd geen impact op het klimaat heeft.</a:t>
            </a:r>
          </a:p>
          <a:p>
            <a:r>
              <a:rPr lang="nl-NL" dirty="0"/>
              <a:t>Vulkanen 200 megaton per jaar. Alle bosbranden ongeveer evenveel. https://nos.nl/artikel/2408650-co2-uitstoot-door-natuurbranden-in-2021-hoogste-ooit.</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5</a:t>
            </a:fld>
            <a:endParaRPr lang="nl-NL"/>
          </a:p>
        </p:txBody>
      </p:sp>
    </p:spTree>
    <p:extLst>
      <p:ext uri="{BB962C8B-B14F-4D97-AF65-F5344CB8AC3E}">
        <p14:creationId xmlns:p14="http://schemas.microsoft.com/office/powerpoint/2010/main" val="4280012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Wij danken onze welvaart aan het gebruik van extra energie. Door gebruik van vuur konden we voedsel bereiden en daardoor bijvoorbeeld veel meer energie uit voedsel halen dan wanneer het rauw gegeten wordt. Het is niet onwaarschijnlijk, dat de groei van onze hersenen direct een gevolg zijn van het bereiden van voedsel. Verder werd vuur gebruik om te verwarmen en zaken te maken (keramiek, brons, ijzer etc.).</a:t>
            </a:r>
          </a:p>
          <a:p>
            <a:r>
              <a:rPr lang="nl-NL" dirty="0"/>
              <a:t>Voorbeelden van beweging: Zeil, wind- en watermolens. Gebruikt voor verplaatsen, maken van dingen, delven van grondstoffen</a:t>
            </a:r>
          </a:p>
          <a:p>
            <a:endParaRPr lang="nl-NL" dirty="0"/>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6</a:t>
            </a:fld>
            <a:endParaRPr lang="nl-NL"/>
          </a:p>
        </p:txBody>
      </p:sp>
    </p:spTree>
    <p:extLst>
      <p:ext uri="{BB962C8B-B14F-4D97-AF65-F5344CB8AC3E}">
        <p14:creationId xmlns:p14="http://schemas.microsoft.com/office/powerpoint/2010/main" val="1871184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mn-lt"/>
              </a:rPr>
              <a:t>Thomas </a:t>
            </a:r>
            <a:r>
              <a:rPr lang="nl-NL" sz="1200" b="1" dirty="0" err="1">
                <a:latin typeface="+mn-lt"/>
              </a:rPr>
              <a:t>Savery</a:t>
            </a:r>
            <a:r>
              <a:rPr lang="nl-NL" sz="1200" b="1" dirty="0">
                <a:latin typeface="+mn-lt"/>
              </a:rPr>
              <a:t> </a:t>
            </a:r>
            <a:r>
              <a:rPr lang="en-US" sz="1200" i="1" dirty="0">
                <a:latin typeface="+mn-lt"/>
              </a:rPr>
              <a:t>An Engine to Raise Water by Fire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mn-lt"/>
              </a:rPr>
              <a:t>Denis Papin de zuiger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mn-lt"/>
              </a:rPr>
              <a:t>Thomas </a:t>
            </a:r>
            <a:r>
              <a:rPr lang="nl-NL" sz="1200" b="1" dirty="0" err="1">
                <a:latin typeface="+mn-lt"/>
              </a:rPr>
              <a:t>Newcomen</a:t>
            </a:r>
            <a:r>
              <a:rPr lang="nl-NL" sz="1200" b="1" dirty="0">
                <a:latin typeface="+mn-lt"/>
              </a:rPr>
              <a:t> Atmosferische stoommachine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mn-lt"/>
              </a:rPr>
              <a:t>James Watt: De condensor. Onderdruk en bovendruk geweldige rendementsverbetering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mn-lt"/>
              </a:rPr>
              <a:t>In NL 1802 Droogdok Jan Blanken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mn-lt"/>
              </a:rPr>
              <a:t>Cruquius grootste stoommachine ter wereld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7</a:t>
            </a:fld>
            <a:endParaRPr lang="nl-NL"/>
          </a:p>
        </p:txBody>
      </p:sp>
    </p:spTree>
    <p:extLst>
      <p:ext uri="{BB962C8B-B14F-4D97-AF65-F5344CB8AC3E}">
        <p14:creationId xmlns:p14="http://schemas.microsoft.com/office/powerpoint/2010/main" val="3647628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t>
            </a:r>
            <a:r>
              <a:rPr lang="nl-NL" dirty="0" err="1"/>
              <a:t>cruquius</a:t>
            </a:r>
            <a:r>
              <a:rPr lang="nl-NL" dirty="0"/>
              <a:t> een statische stoommachine.</a:t>
            </a:r>
          </a:p>
          <a:p>
            <a:r>
              <a:rPr lang="nl-NL" dirty="0"/>
              <a:t>The </a:t>
            </a:r>
            <a:r>
              <a:rPr lang="nl-NL" dirty="0" err="1"/>
              <a:t>Rocket</a:t>
            </a:r>
            <a:r>
              <a:rPr lang="nl-NL" dirty="0"/>
              <a:t>, het eerste stoommachientje, dat het goed deed. Maar wel op rails</a:t>
            </a:r>
          </a:p>
          <a:p>
            <a:r>
              <a:rPr lang="nl-NL" dirty="0"/>
              <a:t>De auto, Op diesel/ benzine. Kon “overal” rijden</a:t>
            </a:r>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8</a:t>
            </a:fld>
            <a:endParaRPr lang="nl-NL"/>
          </a:p>
        </p:txBody>
      </p:sp>
    </p:spTree>
    <p:extLst>
      <p:ext uri="{BB962C8B-B14F-4D97-AF65-F5344CB8AC3E}">
        <p14:creationId xmlns:p14="http://schemas.microsoft.com/office/powerpoint/2010/main" val="2853836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Font typeface="+mj-lt"/>
              <a:buAutoNum type="arabicPeriod"/>
            </a:pPr>
            <a:r>
              <a:rPr lang="nl-NL" dirty="0"/>
              <a:t>Lithium is zeer reactief, waardoor het ontvlambaar is.</a:t>
            </a:r>
          </a:p>
          <a:p>
            <a:pPr>
              <a:buFont typeface="+mj-lt"/>
              <a:buAutoNum type="arabicPeriod"/>
            </a:pPr>
            <a:r>
              <a:rPr lang="nl-NL" dirty="0"/>
              <a:t>Lithium verandert tijdens het opladen van structuur: </a:t>
            </a:r>
            <a:r>
              <a:rPr lang="nl-NL" dirty="0">
                <a:hlinkClick r:id="rId3" tooltip="Dendriet (kristal)"/>
              </a:rPr>
              <a:t>dendriet</a:t>
            </a:r>
            <a:r>
              <a:rPr lang="nl-NL" dirty="0"/>
              <a:t>. Dendriet-vorming kan leiden tot kortsluiting door schade aan te brengen aan de separator. Om dit probleem op te lossen wordt lithium-</a:t>
            </a:r>
            <a:r>
              <a:rPr lang="nl-NL" dirty="0">
                <a:hlinkClick r:id="rId4" tooltip="Intercalatie (scheikunde)"/>
              </a:rPr>
              <a:t>intercalatie</a:t>
            </a:r>
            <a:r>
              <a:rPr lang="nl-NL" dirty="0"/>
              <a:t> gebruikt. Intercalatie betekent dat moleculen (of ionen) worden ingebracht in een materiaal met een gelaagde structuur. Dit wil zeggen dat lithium-ionen worden gelaagd in bijvoorbeeld </a:t>
            </a:r>
            <a:r>
              <a:rPr lang="nl-NL" dirty="0">
                <a:hlinkClick r:id="rId5" tooltip="Grafiet"/>
              </a:rPr>
              <a:t>grafiet</a:t>
            </a:r>
            <a:r>
              <a:rPr lang="nl-NL" dirty="0"/>
              <a:t>. De structuur van het grafiet blijft hetzelfde, maar de lithium-ionen kunnen vrij door het gastmateriaal bewegen.</a:t>
            </a:r>
            <a:r>
              <a:rPr lang="nl-NL" baseline="30000" dirty="0">
                <a:hlinkClick r:id="rId6"/>
              </a:rPr>
              <a:t>[3]</a:t>
            </a:r>
            <a:endParaRPr lang="nl-NL" baseline="30000" dirty="0"/>
          </a:p>
          <a:p>
            <a:pPr>
              <a:buFont typeface="+mj-lt"/>
              <a:buAutoNum type="arabicPeriod"/>
            </a:pPr>
            <a:r>
              <a:rPr lang="nl-NL" baseline="0" dirty="0"/>
              <a:t> De </a:t>
            </a:r>
            <a:r>
              <a:rPr lang="nl-NL" baseline="0" dirty="0" err="1"/>
              <a:t>Fremantle</a:t>
            </a:r>
            <a:r>
              <a:rPr lang="nl-NL" baseline="0" dirty="0"/>
              <a:t> </a:t>
            </a:r>
            <a:r>
              <a:rPr lang="nl-NL" baseline="0" dirty="0" err="1"/>
              <a:t>Hihgway</a:t>
            </a:r>
            <a:r>
              <a:rPr lang="nl-NL" baseline="0" dirty="0"/>
              <a:t> die ten noorden van Ameland in Brand stond had EV aan boord.</a:t>
            </a:r>
          </a:p>
          <a:p>
            <a:pPr>
              <a:buFont typeface="+mj-lt"/>
              <a:buAutoNum type="arabicPeriod"/>
            </a:pPr>
            <a:r>
              <a:rPr lang="nl-NL" baseline="0" dirty="0"/>
              <a:t>Eén liter diesel brandstof bevat evenveel energie als 5 kilo TNT</a:t>
            </a:r>
          </a:p>
          <a:p>
            <a:pPr>
              <a:buFont typeface="+mj-lt"/>
              <a:buAutoNum type="arabicPeriod"/>
            </a:pPr>
            <a:r>
              <a:rPr lang="nl-NL" baseline="0" dirty="0" err="1"/>
              <a:t>Elon</a:t>
            </a:r>
            <a:r>
              <a:rPr lang="nl-NL" baseline="0" dirty="0"/>
              <a:t> </a:t>
            </a:r>
            <a:r>
              <a:rPr lang="nl-NL" baseline="0" dirty="0" err="1"/>
              <a:t>Musk</a:t>
            </a:r>
            <a:r>
              <a:rPr lang="nl-NL" baseline="0" dirty="0"/>
              <a:t> had nooit de intentie een veilige batterij te gebruiken en het is een teken aan de wand, dat deze explosieve batterij wereldwijd mag worden toegepast.</a:t>
            </a:r>
          </a:p>
          <a:p>
            <a:pPr>
              <a:buFont typeface="+mj-lt"/>
              <a:buAutoNum type="arabicPeriod"/>
            </a:pPr>
            <a:r>
              <a:rPr lang="nl-NL" baseline="0" dirty="0"/>
              <a:t>Tesla </a:t>
            </a:r>
            <a:r>
              <a:rPr lang="nl-NL" baseline="0" dirty="0" err="1"/>
              <a:t>Xplaid</a:t>
            </a:r>
            <a:r>
              <a:rPr lang="nl-NL" baseline="0" dirty="0"/>
              <a:t>.  760 kW 1033 pk. Batterij 95kWh, verbruik 20,5 kWh/100km. (https://ev-database.org/nl/auto/1408/Tesla-Model-X-Plaid)</a:t>
            </a:r>
          </a:p>
          <a:p>
            <a:endParaRPr lang="nl-NL" dirty="0"/>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10</a:t>
            </a:fld>
            <a:endParaRPr lang="nl-NL"/>
          </a:p>
        </p:txBody>
      </p:sp>
    </p:spTree>
    <p:extLst>
      <p:ext uri="{BB962C8B-B14F-4D97-AF65-F5344CB8AC3E}">
        <p14:creationId xmlns:p14="http://schemas.microsoft.com/office/powerpoint/2010/main" val="8970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A3314F2-2EB3-4F01-ABBB-465D5F10AFBF}" type="slidenum">
              <a:rPr lang="nl-NL" smtClean="0"/>
              <a:t>13</a:t>
            </a:fld>
            <a:endParaRPr lang="nl-NL"/>
          </a:p>
        </p:txBody>
      </p:sp>
    </p:spTree>
    <p:extLst>
      <p:ext uri="{BB962C8B-B14F-4D97-AF65-F5344CB8AC3E}">
        <p14:creationId xmlns:p14="http://schemas.microsoft.com/office/powerpoint/2010/main" val="3019070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231006-EA04-42FF-93BE-91AC9F3FFFF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876DEF5-6657-4CA8-A27D-8D19DF5A1A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ianummer 5">
            <a:extLst>
              <a:ext uri="{FF2B5EF4-FFF2-40B4-BE49-F238E27FC236}">
                <a16:creationId xmlns:a16="http://schemas.microsoft.com/office/drawing/2014/main" id="{774BF8A6-068D-405A-BB35-86860370F88C}"/>
              </a:ext>
            </a:extLst>
          </p:cNvPr>
          <p:cNvSpPr>
            <a:spLocks noGrp="1"/>
          </p:cNvSpPr>
          <p:nvPr>
            <p:ph type="sldNum" sz="quarter" idx="12"/>
          </p:nvPr>
        </p:nvSpPr>
        <p:spPr/>
        <p:txBody>
          <a:bodyPr/>
          <a:lstStyle/>
          <a:p>
            <a:fld id="{9B9F0A1A-A8E1-4AF0-B680-2E580D543CBE}" type="slidenum">
              <a:rPr lang="nl-NL" smtClean="0"/>
              <a:t>‹nr.›</a:t>
            </a:fld>
            <a:endParaRPr lang="nl-NL"/>
          </a:p>
        </p:txBody>
      </p:sp>
    </p:spTree>
    <p:extLst>
      <p:ext uri="{BB962C8B-B14F-4D97-AF65-F5344CB8AC3E}">
        <p14:creationId xmlns:p14="http://schemas.microsoft.com/office/powerpoint/2010/main" val="3865099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E93FE7-0236-4AD3-9B00-6C0EBA63180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B08B121-EBBE-49D7-9711-41EB1EE4545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D541D43-993B-4000-81D8-9FB023484049}"/>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34B73899-FBA0-4C63-A7C4-630ADC87B95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A6F6C1-201F-4C9E-9828-70A591CC4491}"/>
              </a:ext>
            </a:extLst>
          </p:cNvPr>
          <p:cNvSpPr>
            <a:spLocks noGrp="1"/>
          </p:cNvSpPr>
          <p:nvPr>
            <p:ph type="sldNum" sz="quarter" idx="12"/>
          </p:nvPr>
        </p:nvSpPr>
        <p:spPr/>
        <p:txBody>
          <a:bodyPr/>
          <a:lstStyle/>
          <a:p>
            <a:fld id="{9B9F0A1A-A8E1-4AF0-B680-2E580D543CBE}" type="slidenum">
              <a:rPr lang="nl-NL" smtClean="0"/>
              <a:t>‹nr.›</a:t>
            </a:fld>
            <a:endParaRPr lang="nl-NL"/>
          </a:p>
        </p:txBody>
      </p:sp>
    </p:spTree>
    <p:extLst>
      <p:ext uri="{BB962C8B-B14F-4D97-AF65-F5344CB8AC3E}">
        <p14:creationId xmlns:p14="http://schemas.microsoft.com/office/powerpoint/2010/main" val="2360257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32E5939-9CDA-4407-9BB5-E564768425E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1E83AB3-6B88-4D68-8D32-E704127398B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C333C84-F355-480F-9BA0-E528752E10B6}"/>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CBFB5FB1-82B4-4016-A6B7-7131395E872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523849-5282-402F-A8A9-36ED3BDFEC5B}"/>
              </a:ext>
            </a:extLst>
          </p:cNvPr>
          <p:cNvSpPr>
            <a:spLocks noGrp="1"/>
          </p:cNvSpPr>
          <p:nvPr>
            <p:ph type="sldNum" sz="quarter" idx="12"/>
          </p:nvPr>
        </p:nvSpPr>
        <p:spPr/>
        <p:txBody>
          <a:bodyPr/>
          <a:lstStyle/>
          <a:p>
            <a:fld id="{9B9F0A1A-A8E1-4AF0-B680-2E580D543CBE}" type="slidenum">
              <a:rPr lang="nl-NL" smtClean="0"/>
              <a:t>‹nr.›</a:t>
            </a:fld>
            <a:endParaRPr lang="nl-NL"/>
          </a:p>
        </p:txBody>
      </p:sp>
    </p:spTree>
    <p:extLst>
      <p:ext uri="{BB962C8B-B14F-4D97-AF65-F5344CB8AC3E}">
        <p14:creationId xmlns:p14="http://schemas.microsoft.com/office/powerpoint/2010/main" val="145083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9" name="Hoofdtekst - niveau één…"/>
          <p:cNvSpPr txBox="1">
            <a:spLocks noGrp="1"/>
          </p:cNvSpPr>
          <p:nvPr>
            <p:ph type="body" idx="1"/>
          </p:nvPr>
        </p:nvSpPr>
        <p:spPr>
          <a:prstGeom prst="rect">
            <a:avLst/>
          </a:prstGeom>
        </p:spPr>
        <p:txBody>
          <a:bodyPr/>
          <a:lstStyle>
            <a:lvl1pPr>
              <a:buClr>
                <a:srgbClr val="002F5F"/>
              </a:buClr>
              <a:defRPr/>
            </a:lvl1pPr>
            <a:lvl2pPr>
              <a:buClr>
                <a:srgbClr val="002F5F"/>
              </a:buClr>
              <a:defRPr/>
            </a:lvl2pPr>
            <a:lvl3pPr marL="1257300" indent="-342900">
              <a:buClr>
                <a:srgbClr val="002F5F"/>
              </a:buClr>
              <a:buFont typeface="Arial" panose="020B0604020202020204" pitchFamily="34" charset="0"/>
              <a:buChar char="•"/>
              <a:defRPr/>
            </a:lvl3pPr>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2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15269400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ee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 name="Titel"/>
          <p:cNvSpPr txBox="1">
            <a:spLocks noGrp="1"/>
          </p:cNvSpPr>
          <p:nvPr>
            <p:ph type="title" hasCustomPrompt="1"/>
          </p:nvPr>
        </p:nvSpPr>
        <p:spPr>
          <a:xfrm>
            <a:off x="609600" y="-24424"/>
            <a:ext cx="10972800" cy="1143004"/>
          </a:xfrm>
          <a:prstGeom prst="rect">
            <a:avLst/>
          </a:prstGeom>
        </p:spPr>
        <p:txBody>
          <a:bodyPr>
            <a:normAutofit/>
          </a:bodyPr>
          <a:lstStyle>
            <a:lvl1pPr>
              <a:defRPr sz="2800" b="1">
                <a:solidFill>
                  <a:srgbClr val="535353"/>
                </a:solidFill>
                <a:latin typeface="Arial" panose="020B0604020202020204" pitchFamily="34" charset="0"/>
                <a:cs typeface="Arial" panose="020B0604020202020204" pitchFamily="34" charset="0"/>
              </a:defRPr>
            </a:lvl1pPr>
          </a:lstStyle>
          <a:p>
            <a:r>
              <a:rPr dirty="0" err="1"/>
              <a:t>Titel</a:t>
            </a:r>
            <a:endParaRPr dirty="0"/>
          </a:p>
        </p:txBody>
      </p:sp>
      <p:sp>
        <p:nvSpPr>
          <p:cNvPr id="28" name="Dianummer"/>
          <p:cNvSpPr txBox="1">
            <a:spLocks noGrp="1"/>
          </p:cNvSpPr>
          <p:nvPr>
            <p:ph type="sldNum" sz="quarter" idx="2"/>
          </p:nvPr>
        </p:nvSpPr>
        <p:spPr>
          <a:xfrm>
            <a:off x="8457725" y="6248629"/>
            <a:ext cx="279881" cy="215440"/>
          </a:xfrm>
          <a:prstGeom prst="rect">
            <a:avLst/>
          </a:prstGeom>
        </p:spPr>
        <p:txBody>
          <a:bodyPr/>
          <a:lstStyle>
            <a:lvl1pPr>
              <a:defRPr sz="800">
                <a:latin typeface="+mj-lt"/>
              </a:defRPr>
            </a:lvl1pPr>
          </a:lstStyle>
          <a:p>
            <a:fld id="{86CB4B4D-7CA3-9044-876B-883B54F8677D}" type="slidenum">
              <a:rPr lang="nl-NL" smtClean="0"/>
              <a:pPr/>
              <a:t>‹nr.›</a:t>
            </a:fld>
            <a:endParaRPr lang="nl-NL" dirty="0"/>
          </a:p>
        </p:txBody>
      </p:sp>
      <p:sp>
        <p:nvSpPr>
          <p:cNvPr id="5" name="Rechthoek: afgeronde hoeken 4">
            <a:extLst>
              <a:ext uri="{FF2B5EF4-FFF2-40B4-BE49-F238E27FC236}">
                <a16:creationId xmlns:a16="http://schemas.microsoft.com/office/drawing/2014/main" id="{0DD1EC27-8FE2-4438-BBA7-F44EB84F6F0F}"/>
              </a:ext>
            </a:extLst>
          </p:cNvPr>
          <p:cNvSpPr/>
          <p:nvPr userDrawn="1"/>
        </p:nvSpPr>
        <p:spPr>
          <a:xfrm>
            <a:off x="-947451" y="1123720"/>
            <a:ext cx="12944820" cy="5000088"/>
          </a:xfrm>
          <a:prstGeom prst="roundRect">
            <a:avLst/>
          </a:prstGeom>
          <a:gradFill flip="none" rotWithShape="1">
            <a:gsLst>
              <a:gs pos="0">
                <a:schemeClr val="accent3">
                  <a:lumMod val="5000"/>
                  <a:lumOff val="95000"/>
                  <a:alpha val="50000"/>
                </a:schemeClr>
              </a:gs>
              <a:gs pos="33000">
                <a:srgbClr val="F2F2F2"/>
              </a:gs>
              <a:gs pos="100000">
                <a:srgbClr val="F2F2F2"/>
              </a:gs>
              <a:gs pos="100000">
                <a:schemeClr val="accent3">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9739509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8" name="Rechthoek: afgeronde hoeken 7">
            <a:extLst>
              <a:ext uri="{FF2B5EF4-FFF2-40B4-BE49-F238E27FC236}">
                <a16:creationId xmlns:a16="http://schemas.microsoft.com/office/drawing/2014/main" id="{EC2B18E7-E050-4B38-8899-54B75B449250}"/>
              </a:ext>
            </a:extLst>
          </p:cNvPr>
          <p:cNvSpPr/>
          <p:nvPr userDrawn="1"/>
        </p:nvSpPr>
        <p:spPr>
          <a:xfrm>
            <a:off x="-947451" y="1123720"/>
            <a:ext cx="12944820" cy="5000088"/>
          </a:xfrm>
          <a:prstGeom prst="roundRect">
            <a:avLst/>
          </a:prstGeom>
          <a:gradFill flip="none" rotWithShape="1">
            <a:gsLst>
              <a:gs pos="0">
                <a:schemeClr val="accent3">
                  <a:lumMod val="5000"/>
                  <a:lumOff val="95000"/>
                  <a:alpha val="50000"/>
                </a:schemeClr>
              </a:gs>
              <a:gs pos="33000">
                <a:srgbClr val="F2F2F2"/>
              </a:gs>
              <a:gs pos="100000">
                <a:srgbClr val="F2F2F2"/>
              </a:gs>
              <a:gs pos="100000">
                <a:schemeClr val="accent3">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9EE9C4F9-8363-4102-8B59-9B61407234B2}"/>
              </a:ext>
            </a:extLst>
          </p:cNvPr>
          <p:cNvSpPr>
            <a:spLocks noGrp="1"/>
          </p:cNvSpPr>
          <p:nvPr>
            <p:ph type="title"/>
          </p:nvPr>
        </p:nvSpPr>
        <p:spPr>
          <a:xfrm>
            <a:off x="518709" y="1566"/>
            <a:ext cx="10515600" cy="1325563"/>
          </a:xfrm>
        </p:spPr>
        <p:txBody>
          <a:bodyPr>
            <a:normAutofit/>
          </a:bodyPr>
          <a:lstStyle>
            <a:lvl1pPr>
              <a:defRPr sz="2800" b="1">
                <a:solidFill>
                  <a:srgbClr val="535353"/>
                </a:solidFill>
                <a:latin typeface="Arial" panose="020B0604020202020204" pitchFamily="34" charset="0"/>
                <a:cs typeface="Arial" panose="020B0604020202020204" pitchFamily="34"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2596789E-C3B7-4A99-B2D5-0D52B1334091}"/>
              </a:ext>
            </a:extLst>
          </p:cNvPr>
          <p:cNvSpPr>
            <a:spLocks noGrp="1"/>
          </p:cNvSpPr>
          <p:nvPr>
            <p:ph idx="1"/>
          </p:nvPr>
        </p:nvSpPr>
        <p:spPr>
          <a:xfrm>
            <a:off x="496676" y="1351894"/>
            <a:ext cx="10515600" cy="4351338"/>
          </a:xfrm>
        </p:spPr>
        <p:txBody>
          <a:bodyPr>
            <a:normAutofit/>
          </a:bodyPr>
          <a:lstStyle>
            <a:lvl1pPr>
              <a:lnSpc>
                <a:spcPct val="150000"/>
              </a:lnSpc>
              <a:buClr>
                <a:srgbClr val="C67838"/>
              </a:buClr>
              <a:defRPr sz="1900">
                <a:solidFill>
                  <a:srgbClr val="001236"/>
                </a:solidFill>
                <a:latin typeface="Arial" panose="020B0604020202020204" pitchFamily="34" charset="0"/>
                <a:cs typeface="Arial" panose="020B0604020202020204" pitchFamily="34" charset="0"/>
              </a:defRPr>
            </a:lvl1pPr>
            <a:lvl2pPr marL="539750" indent="-228600">
              <a:lnSpc>
                <a:spcPct val="150000"/>
              </a:lnSpc>
              <a:buClr>
                <a:srgbClr val="C67838"/>
              </a:buClr>
              <a:buFont typeface="Arial" panose="020B0604020202020204" pitchFamily="34" charset="0"/>
              <a:buChar char="‒"/>
              <a:defRPr sz="1900">
                <a:solidFill>
                  <a:srgbClr val="001236"/>
                </a:solidFill>
                <a:latin typeface="Arial" panose="020B0604020202020204" pitchFamily="34" charset="0"/>
                <a:cs typeface="Arial" panose="020B0604020202020204" pitchFamily="34" charset="0"/>
              </a:defRPr>
            </a:lvl2pPr>
            <a:lvl3pPr marL="892175" indent="-228600">
              <a:lnSpc>
                <a:spcPct val="150000"/>
              </a:lnSpc>
              <a:buClr>
                <a:srgbClr val="C67838"/>
              </a:buClr>
              <a:defRPr sz="1900">
                <a:solidFill>
                  <a:srgbClr val="001236"/>
                </a:solidFill>
                <a:latin typeface="Arial" panose="020B0604020202020204" pitchFamily="34" charset="0"/>
                <a:cs typeface="Arial" panose="020B0604020202020204" pitchFamily="34" charset="0"/>
              </a:defRPr>
            </a:lvl3pPr>
            <a:lvl4pPr marL="1255713" indent="-228600">
              <a:lnSpc>
                <a:spcPct val="150000"/>
              </a:lnSpc>
              <a:buClr>
                <a:srgbClr val="C67838"/>
              </a:buClr>
              <a:buFont typeface="Arial" panose="020B0604020202020204" pitchFamily="34" charset="0"/>
              <a:buChar char="‒"/>
              <a:defRPr sz="1900">
                <a:solidFill>
                  <a:srgbClr val="001236"/>
                </a:solidFill>
                <a:latin typeface="Arial" panose="020B0604020202020204" pitchFamily="34" charset="0"/>
                <a:cs typeface="Arial" panose="020B0604020202020204" pitchFamily="34" charset="0"/>
              </a:defRPr>
            </a:lvl4pPr>
            <a:lvl5pPr marL="1619250" indent="-228600">
              <a:lnSpc>
                <a:spcPct val="150000"/>
              </a:lnSpc>
              <a:buClr>
                <a:srgbClr val="C67838"/>
              </a:buClr>
              <a:defRPr sz="1900">
                <a:solidFill>
                  <a:srgbClr val="001236"/>
                </a:solidFill>
                <a:latin typeface="Arial" panose="020B0604020202020204" pitchFamily="34" charset="0"/>
                <a:cs typeface="Arial" panose="020B0604020202020204"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F2A10F2D-384E-4167-8965-0DEDBC8F7CB3}"/>
              </a:ext>
            </a:extLst>
          </p:cNvPr>
          <p:cNvSpPr>
            <a:spLocks noGrp="1"/>
          </p:cNvSpPr>
          <p:nvPr>
            <p:ph type="sldNum" sz="quarter" idx="12"/>
          </p:nvPr>
        </p:nvSpPr>
        <p:spPr>
          <a:xfrm>
            <a:off x="8703325" y="6123808"/>
            <a:ext cx="689472" cy="365125"/>
          </a:xfrm>
        </p:spPr>
        <p:txBody>
          <a:bodyPr/>
          <a:lstStyle/>
          <a:p>
            <a:fld id="{9B9F0A1A-A8E1-4AF0-B680-2E580D543CBE}" type="slidenum">
              <a:rPr lang="nl-NL" smtClean="0"/>
              <a:t>‹nr.›</a:t>
            </a:fld>
            <a:endParaRPr lang="nl-NL" dirty="0"/>
          </a:p>
        </p:txBody>
      </p:sp>
      <p:sp>
        <p:nvSpPr>
          <p:cNvPr id="5" name="Rechthoek 4">
            <a:extLst>
              <a:ext uri="{FF2B5EF4-FFF2-40B4-BE49-F238E27FC236}">
                <a16:creationId xmlns:a16="http://schemas.microsoft.com/office/drawing/2014/main" id="{0E5A5638-9E56-40DB-AFE6-375E48A9762A}"/>
              </a:ext>
            </a:extLst>
          </p:cNvPr>
          <p:cNvSpPr/>
          <p:nvPr userDrawn="1"/>
        </p:nvSpPr>
        <p:spPr>
          <a:xfrm>
            <a:off x="297455" y="220337"/>
            <a:ext cx="11894545" cy="144788"/>
          </a:xfrm>
          <a:prstGeom prst="rect">
            <a:avLst/>
          </a:prstGeom>
          <a:solidFill>
            <a:srgbClr val="0012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951F141C-6EF0-4F36-A164-24A9FF593BDB}"/>
              </a:ext>
            </a:extLst>
          </p:cNvPr>
          <p:cNvSpPr/>
          <p:nvPr userDrawn="1"/>
        </p:nvSpPr>
        <p:spPr>
          <a:xfrm>
            <a:off x="240803" y="220337"/>
            <a:ext cx="144788" cy="144788"/>
          </a:xfrm>
          <a:prstGeom prst="ellipse">
            <a:avLst/>
          </a:prstGeom>
          <a:solidFill>
            <a:srgbClr val="001236"/>
          </a:solidFill>
          <a:ln>
            <a:solidFill>
              <a:srgbClr val="001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03AF63FB-8109-4BE7-9EA0-1109BF2816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0260" y="6093087"/>
            <a:ext cx="1487278" cy="663697"/>
          </a:xfrm>
          <a:prstGeom prst="rect">
            <a:avLst/>
          </a:prstGeom>
        </p:spPr>
      </p:pic>
    </p:spTree>
    <p:extLst>
      <p:ext uri="{BB962C8B-B14F-4D97-AF65-F5344CB8AC3E}">
        <p14:creationId xmlns:p14="http://schemas.microsoft.com/office/powerpoint/2010/main" val="3434319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4E448-D3DD-4FDE-9AEF-F097FF5EBF7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9200096-F965-4480-81A2-902F439C06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943D3DB-4748-4E9D-B08A-E9D27BF13648}"/>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A3812BEA-B390-4919-8AA2-739C8B1220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2E2FCB-171E-47B4-8620-F56D04E57B04}"/>
              </a:ext>
            </a:extLst>
          </p:cNvPr>
          <p:cNvSpPr>
            <a:spLocks noGrp="1"/>
          </p:cNvSpPr>
          <p:nvPr>
            <p:ph type="sldNum" sz="quarter" idx="12"/>
          </p:nvPr>
        </p:nvSpPr>
        <p:spPr/>
        <p:txBody>
          <a:bodyPr/>
          <a:lstStyle/>
          <a:p>
            <a:fld id="{9B9F0A1A-A8E1-4AF0-B680-2E580D543CBE}" type="slidenum">
              <a:rPr lang="nl-NL" smtClean="0"/>
              <a:t>‹nr.›</a:t>
            </a:fld>
            <a:endParaRPr lang="nl-NL"/>
          </a:p>
        </p:txBody>
      </p:sp>
    </p:spTree>
    <p:extLst>
      <p:ext uri="{BB962C8B-B14F-4D97-AF65-F5344CB8AC3E}">
        <p14:creationId xmlns:p14="http://schemas.microsoft.com/office/powerpoint/2010/main" val="88067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40E020-8EEF-4F07-A38C-8877F6A246B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C6BB03C-2DE3-4F11-B8A6-06480C5D284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5848794-57AF-4060-82A3-D362E4D4183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6DA270F-69C9-4048-8ADA-2BCAEEF6A57D}"/>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D1B3FE37-9DC3-46BD-8C22-FE632CDE23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159D4F1-34FF-4080-9AEA-9F0299A284FB}"/>
              </a:ext>
            </a:extLst>
          </p:cNvPr>
          <p:cNvSpPr>
            <a:spLocks noGrp="1"/>
          </p:cNvSpPr>
          <p:nvPr>
            <p:ph type="sldNum" sz="quarter" idx="12"/>
          </p:nvPr>
        </p:nvSpPr>
        <p:spPr/>
        <p:txBody>
          <a:bodyPr/>
          <a:lstStyle/>
          <a:p>
            <a:fld id="{9B9F0A1A-A8E1-4AF0-B680-2E580D543CBE}" type="slidenum">
              <a:rPr lang="nl-NL" smtClean="0"/>
              <a:t>‹nr.›</a:t>
            </a:fld>
            <a:endParaRPr lang="nl-NL"/>
          </a:p>
        </p:txBody>
      </p:sp>
    </p:spTree>
    <p:extLst>
      <p:ext uri="{BB962C8B-B14F-4D97-AF65-F5344CB8AC3E}">
        <p14:creationId xmlns:p14="http://schemas.microsoft.com/office/powerpoint/2010/main" val="3216931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CDECA0-64AC-44D8-8A43-D03AE20BC6D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9B05A21-EF68-4221-BF2B-7419D3C6A0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7AE592F-18AF-45C6-81D1-5FD0FF2A585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70CA51F-F542-464F-BF1A-4AB00E8A5A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F604BF0-5AB4-42BF-8DC9-810160BB5A3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5459C42-D969-4BF1-A7AF-1C6E70A2B325}"/>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3E85E67F-625B-41D8-B848-3EFF895106B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40CA9BD-BAD2-4985-B334-E61DFC6B9EA0}"/>
              </a:ext>
            </a:extLst>
          </p:cNvPr>
          <p:cNvSpPr>
            <a:spLocks noGrp="1"/>
          </p:cNvSpPr>
          <p:nvPr>
            <p:ph type="sldNum" sz="quarter" idx="12"/>
          </p:nvPr>
        </p:nvSpPr>
        <p:spPr/>
        <p:txBody>
          <a:bodyPr/>
          <a:lstStyle/>
          <a:p>
            <a:fld id="{9B9F0A1A-A8E1-4AF0-B680-2E580D543CBE}" type="slidenum">
              <a:rPr lang="nl-NL" smtClean="0"/>
              <a:t>‹nr.›</a:t>
            </a:fld>
            <a:endParaRPr lang="nl-NL"/>
          </a:p>
        </p:txBody>
      </p:sp>
    </p:spTree>
    <p:extLst>
      <p:ext uri="{BB962C8B-B14F-4D97-AF65-F5344CB8AC3E}">
        <p14:creationId xmlns:p14="http://schemas.microsoft.com/office/powerpoint/2010/main" val="2313820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F83718-6DE2-4EEE-B3A4-6653125198A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3C578FC-4404-483A-830F-442F3DF9F64E}"/>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DDE03634-782D-4E65-B9E6-3481F0AD013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5DB9D84-3D5D-4EE4-9E11-4A0A6E453117}"/>
              </a:ext>
            </a:extLst>
          </p:cNvPr>
          <p:cNvSpPr>
            <a:spLocks noGrp="1"/>
          </p:cNvSpPr>
          <p:nvPr>
            <p:ph type="sldNum" sz="quarter" idx="12"/>
          </p:nvPr>
        </p:nvSpPr>
        <p:spPr/>
        <p:txBody>
          <a:bodyPr/>
          <a:lstStyle/>
          <a:p>
            <a:fld id="{9B9F0A1A-A8E1-4AF0-B680-2E580D543CBE}" type="slidenum">
              <a:rPr lang="nl-NL" smtClean="0"/>
              <a:t>‹nr.›</a:t>
            </a:fld>
            <a:endParaRPr lang="nl-NL"/>
          </a:p>
        </p:txBody>
      </p:sp>
    </p:spTree>
    <p:extLst>
      <p:ext uri="{BB962C8B-B14F-4D97-AF65-F5344CB8AC3E}">
        <p14:creationId xmlns:p14="http://schemas.microsoft.com/office/powerpoint/2010/main" val="3309772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8ACAB7C-5DAB-420E-AF2E-A7602938ED64}"/>
              </a:ext>
            </a:extLst>
          </p:cNvPr>
          <p:cNvSpPr>
            <a:spLocks noGrp="1"/>
          </p:cNvSpPr>
          <p:nvPr>
            <p:ph type="dt" sz="half" idx="10"/>
          </p:nvPr>
        </p:nvSpPr>
        <p:spPr/>
        <p:txBody>
          <a:bodyPr/>
          <a:lstStyle/>
          <a:p>
            <a:endParaRPr lang="nl-NL"/>
          </a:p>
        </p:txBody>
      </p:sp>
      <p:sp>
        <p:nvSpPr>
          <p:cNvPr id="3" name="Tijdelijke aanduiding voor voettekst 2">
            <a:extLst>
              <a:ext uri="{FF2B5EF4-FFF2-40B4-BE49-F238E27FC236}">
                <a16:creationId xmlns:a16="http://schemas.microsoft.com/office/drawing/2014/main" id="{3D7DF5B2-88FA-4324-99FF-4331D4FEA09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DA305A1-A39B-498F-A801-15151148F4FF}"/>
              </a:ext>
            </a:extLst>
          </p:cNvPr>
          <p:cNvSpPr>
            <a:spLocks noGrp="1"/>
          </p:cNvSpPr>
          <p:nvPr>
            <p:ph type="sldNum" sz="quarter" idx="12"/>
          </p:nvPr>
        </p:nvSpPr>
        <p:spPr/>
        <p:txBody>
          <a:bodyPr/>
          <a:lstStyle/>
          <a:p>
            <a:fld id="{9B9F0A1A-A8E1-4AF0-B680-2E580D543CBE}" type="slidenum">
              <a:rPr lang="nl-NL" smtClean="0"/>
              <a:t>‹nr.›</a:t>
            </a:fld>
            <a:endParaRPr lang="nl-NL"/>
          </a:p>
        </p:txBody>
      </p:sp>
    </p:spTree>
    <p:extLst>
      <p:ext uri="{BB962C8B-B14F-4D97-AF65-F5344CB8AC3E}">
        <p14:creationId xmlns:p14="http://schemas.microsoft.com/office/powerpoint/2010/main" val="250007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E723BE-FB28-4914-9016-8A4E8B6D8F2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20B1D93-82C4-4503-89AF-D2A7CAD97E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51F428-A4AD-471D-A682-FA79B6136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C9D27C6-57B1-4C91-A50D-BDF6DE30ACAE}"/>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8E1B9402-1DD3-4FD0-A800-891758FA687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D42E5B0-E467-47AE-85CD-54B47C3B1B94}"/>
              </a:ext>
            </a:extLst>
          </p:cNvPr>
          <p:cNvSpPr>
            <a:spLocks noGrp="1"/>
          </p:cNvSpPr>
          <p:nvPr>
            <p:ph type="sldNum" sz="quarter" idx="12"/>
          </p:nvPr>
        </p:nvSpPr>
        <p:spPr/>
        <p:txBody>
          <a:bodyPr/>
          <a:lstStyle/>
          <a:p>
            <a:fld id="{9B9F0A1A-A8E1-4AF0-B680-2E580D543CBE}" type="slidenum">
              <a:rPr lang="nl-NL" smtClean="0"/>
              <a:t>‹nr.›</a:t>
            </a:fld>
            <a:endParaRPr lang="nl-NL"/>
          </a:p>
        </p:txBody>
      </p:sp>
    </p:spTree>
    <p:extLst>
      <p:ext uri="{BB962C8B-B14F-4D97-AF65-F5344CB8AC3E}">
        <p14:creationId xmlns:p14="http://schemas.microsoft.com/office/powerpoint/2010/main" val="481732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175CA5-CA66-4CE0-A42D-1FE7C284573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110E676-5E8E-4C51-AEC5-AC9F31694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F98DC6F-0554-4124-8323-522DF6F9FD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2EF673A-69D9-4E4C-BE90-E563F6C6B36C}"/>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90589065-77D0-4CDB-A3A2-8B0B1FCD718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0EBE952-2B17-46C8-A82E-69DE29D3EA1B}"/>
              </a:ext>
            </a:extLst>
          </p:cNvPr>
          <p:cNvSpPr>
            <a:spLocks noGrp="1"/>
          </p:cNvSpPr>
          <p:nvPr>
            <p:ph type="sldNum" sz="quarter" idx="12"/>
          </p:nvPr>
        </p:nvSpPr>
        <p:spPr/>
        <p:txBody>
          <a:bodyPr/>
          <a:lstStyle/>
          <a:p>
            <a:fld id="{9B9F0A1A-A8E1-4AF0-B680-2E580D543CBE}" type="slidenum">
              <a:rPr lang="nl-NL" smtClean="0"/>
              <a:t>‹nr.›</a:t>
            </a:fld>
            <a:endParaRPr lang="nl-NL"/>
          </a:p>
        </p:txBody>
      </p:sp>
    </p:spTree>
    <p:extLst>
      <p:ext uri="{BB962C8B-B14F-4D97-AF65-F5344CB8AC3E}">
        <p14:creationId xmlns:p14="http://schemas.microsoft.com/office/powerpoint/2010/main" val="1303334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D8607C4-5949-4A2E-8301-B5A9F18F40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3F07798-1B12-42E4-B1A9-6D00352ACA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E3DF82F-1BC5-4CB6-8DF0-2E5981480D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a:extLst>
              <a:ext uri="{FF2B5EF4-FFF2-40B4-BE49-F238E27FC236}">
                <a16:creationId xmlns:a16="http://schemas.microsoft.com/office/drawing/2014/main" id="{CB245912-6F45-4FF3-88DD-821B9737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B9EF844-32BC-42C9-B5A2-E2364879CF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F0A1A-A8E1-4AF0-B680-2E580D543CBE}" type="slidenum">
              <a:rPr lang="nl-NL" smtClean="0"/>
              <a:t>‹nr.›</a:t>
            </a:fld>
            <a:endParaRPr lang="nl-NL"/>
          </a:p>
        </p:txBody>
      </p:sp>
    </p:spTree>
    <p:extLst>
      <p:ext uri="{BB962C8B-B14F-4D97-AF65-F5344CB8AC3E}">
        <p14:creationId xmlns:p14="http://schemas.microsoft.com/office/powerpoint/2010/main" val="3047243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jpg"/><Relationship Id="rId5" Type="http://schemas.openxmlformats.org/officeDocument/2006/relationships/image" Target="../media/image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An%20Electric%20Bus%20Caught%20Fire%20After%20Battery%20Explosion%20in%20Paris.mp4"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ature.com/articles/s41467-022-28880-x"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scientificamerican.com/article/earthtalks-volcanoes-or-humans/" TargetMode="External"/><Relationship Id="rId5" Type="http://schemas.openxmlformats.org/officeDocument/2006/relationships/hyperlink" Target="https://www.knmi.nl/over-het-knmi/nieuws/wereldwijde-uitstoot-van-co2-is-nog-niet-aan-het-dalen"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slideLayout" Target="../slideLayouts/slideLayout2.xml"/><Relationship Id="rId16" Type="http://schemas.openxmlformats.org/officeDocument/2006/relationships/image" Target="../media/image18.png"/><Relationship Id="rId1" Type="http://schemas.openxmlformats.org/officeDocument/2006/relationships/vmlDrawing" Target="../drawings/vmlDrawing2.vml"/><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image" Target="../media/image3.emf"/><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oleObject" Target="../embeddings/oleObject1.bin"/><Relationship Id="rId9" Type="http://schemas.openxmlformats.org/officeDocument/2006/relationships/image" Target="../media/image11.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Woud, Bomen, Natuur, Bossen, Groen">
            <a:extLst>
              <a:ext uri="{FF2B5EF4-FFF2-40B4-BE49-F238E27FC236}">
                <a16:creationId xmlns:a16="http://schemas.microsoft.com/office/drawing/2014/main" id="{097E7488-04E7-487A-8CA9-91F022C60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568F2D9-6DFE-398F-7D9C-3E5FA89D5164}"/>
              </a:ext>
            </a:extLst>
          </p:cNvPr>
          <p:cNvSpPr>
            <a:spLocks noGrp="1"/>
          </p:cNvSpPr>
          <p:nvPr>
            <p:ph type="ctrTitle"/>
          </p:nvPr>
        </p:nvSpPr>
        <p:spPr/>
        <p:txBody>
          <a:bodyPr/>
          <a:lstStyle/>
          <a:p>
            <a:r>
              <a:rPr lang="nl-NL" b="1" dirty="0">
                <a:solidFill>
                  <a:schemeClr val="bg1"/>
                </a:solidFill>
                <a:latin typeface="Arial" panose="020B0604020202020204" pitchFamily="34" charset="0"/>
                <a:cs typeface="Arial" panose="020B0604020202020204" pitchFamily="34" charset="0"/>
              </a:rPr>
              <a:t>CO2 neutraal!</a:t>
            </a:r>
          </a:p>
        </p:txBody>
      </p:sp>
      <p:sp>
        <p:nvSpPr>
          <p:cNvPr id="3" name="Ondertitel 2">
            <a:extLst>
              <a:ext uri="{FF2B5EF4-FFF2-40B4-BE49-F238E27FC236}">
                <a16:creationId xmlns:a16="http://schemas.microsoft.com/office/drawing/2014/main" id="{510F6C80-86C9-44FD-0E2D-EB35E6790CB6}"/>
              </a:ext>
            </a:extLst>
          </p:cNvPr>
          <p:cNvSpPr>
            <a:spLocks noGrp="1"/>
          </p:cNvSpPr>
          <p:nvPr>
            <p:ph type="subTitle" idx="1"/>
          </p:nvPr>
        </p:nvSpPr>
        <p:spPr>
          <a:xfrm>
            <a:off x="1524000" y="4570229"/>
            <a:ext cx="9144000" cy="1655762"/>
          </a:xfrm>
        </p:spPr>
        <p:txBody>
          <a:bodyPr/>
          <a:lstStyle/>
          <a:p>
            <a:r>
              <a:rPr lang="nl-NL" b="1" dirty="0">
                <a:solidFill>
                  <a:schemeClr val="bg1"/>
                </a:solidFill>
                <a:latin typeface="Arial" panose="020B0604020202020204" pitchFamily="34" charset="0"/>
                <a:cs typeface="Arial" panose="020B0604020202020204" pitchFamily="34" charset="0"/>
              </a:rPr>
              <a:t>Een mogelijk beleid GEEN SCENARIO</a:t>
            </a:r>
          </a:p>
        </p:txBody>
      </p:sp>
      <p:graphicFrame>
        <p:nvGraphicFramePr>
          <p:cNvPr id="4" name="Object 3">
            <a:extLst>
              <a:ext uri="{FF2B5EF4-FFF2-40B4-BE49-F238E27FC236}">
                <a16:creationId xmlns:a16="http://schemas.microsoft.com/office/drawing/2014/main" id="{A0764989-61AE-4AFF-432E-55731FAF487A}"/>
              </a:ext>
            </a:extLst>
          </p:cNvPr>
          <p:cNvGraphicFramePr>
            <a:graphicFrameLocks noChangeAspect="1"/>
          </p:cNvGraphicFramePr>
          <p:nvPr>
            <p:extLst>
              <p:ext uri="{D42A27DB-BD31-4B8C-83A1-F6EECF244321}">
                <p14:modId xmlns:p14="http://schemas.microsoft.com/office/powerpoint/2010/main" val="2394117898"/>
              </p:ext>
            </p:extLst>
          </p:nvPr>
        </p:nvGraphicFramePr>
        <p:xfrm>
          <a:off x="9966029" y="6182427"/>
          <a:ext cx="2068556" cy="620712"/>
        </p:xfrm>
        <a:graphic>
          <a:graphicData uri="http://schemas.openxmlformats.org/presentationml/2006/ole">
            <mc:AlternateContent xmlns:mc="http://schemas.openxmlformats.org/markup-compatibility/2006">
              <mc:Choice xmlns:v="urn:schemas-microsoft-com:vml" Requires="v">
                <p:oleObj spid="_x0000_s1026" r:id="rId4" imgW="1579078" imgH="620302" progId="">
                  <p:embed/>
                </p:oleObj>
              </mc:Choice>
              <mc:Fallback>
                <p:oleObj r:id="rId4" imgW="1579078" imgH="620302" progId="">
                  <p:embed/>
                  <p:pic>
                    <p:nvPicPr>
                      <p:cNvPr id="4" name="Object 3">
                        <a:extLst>
                          <a:ext uri="{FF2B5EF4-FFF2-40B4-BE49-F238E27FC236}">
                            <a16:creationId xmlns:a16="http://schemas.microsoft.com/office/drawing/2014/main" id="{A0764989-61AE-4AFF-432E-55731FAF487A}"/>
                          </a:ext>
                        </a:extLst>
                      </p:cNvPr>
                      <p:cNvPicPr/>
                      <p:nvPr/>
                    </p:nvPicPr>
                    <p:blipFill>
                      <a:blip r:embed="rId5"/>
                      <a:stretch>
                        <a:fillRect/>
                      </a:stretch>
                    </p:blipFill>
                    <p:spPr>
                      <a:xfrm>
                        <a:off x="9966029" y="6182427"/>
                        <a:ext cx="2068556" cy="620712"/>
                      </a:xfrm>
                      <a:prstGeom prst="rect">
                        <a:avLst/>
                      </a:prstGeom>
                    </p:spPr>
                  </p:pic>
                </p:oleObj>
              </mc:Fallback>
            </mc:AlternateContent>
          </a:graphicData>
        </a:graphic>
      </p:graphicFrame>
      <p:pic>
        <p:nvPicPr>
          <p:cNvPr id="5" name="Afbeelding 4">
            <a:extLst>
              <a:ext uri="{FF2B5EF4-FFF2-40B4-BE49-F238E27FC236}">
                <a16:creationId xmlns:a16="http://schemas.microsoft.com/office/drawing/2014/main" id="{B68A9640-98DA-D641-2B66-43A0C57D6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61" y="127794"/>
            <a:ext cx="1714500" cy="1276350"/>
          </a:xfrm>
          <a:prstGeom prst="rect">
            <a:avLst/>
          </a:prstGeom>
        </p:spPr>
      </p:pic>
      <p:sp>
        <p:nvSpPr>
          <p:cNvPr id="6" name="Tekstvak 5">
            <a:extLst>
              <a:ext uri="{FF2B5EF4-FFF2-40B4-BE49-F238E27FC236}">
                <a16:creationId xmlns:a16="http://schemas.microsoft.com/office/drawing/2014/main" id="{E9A83A62-07CF-3A6B-AE51-ED92227FC71C}"/>
              </a:ext>
            </a:extLst>
          </p:cNvPr>
          <p:cNvSpPr txBox="1"/>
          <p:nvPr/>
        </p:nvSpPr>
        <p:spPr>
          <a:xfrm>
            <a:off x="3520440" y="5437321"/>
            <a:ext cx="5280660" cy="646331"/>
          </a:xfrm>
          <a:prstGeom prst="rect">
            <a:avLst/>
          </a:prstGeom>
          <a:noFill/>
        </p:spPr>
        <p:txBody>
          <a:bodyPr wrap="square" rtlCol="0">
            <a:spAutoFit/>
          </a:bodyPr>
          <a:lstStyle/>
          <a:p>
            <a:pPr algn="ctr"/>
            <a:r>
              <a:rPr lang="nl-NL" b="1" dirty="0">
                <a:solidFill>
                  <a:schemeClr val="bg1"/>
                </a:solidFill>
                <a:latin typeface="Arial" panose="020B0604020202020204" pitchFamily="34" charset="0"/>
                <a:cs typeface="Arial" panose="020B0604020202020204" pitchFamily="34" charset="0"/>
              </a:rPr>
              <a:t>Lezing KIVI</a:t>
            </a:r>
          </a:p>
          <a:p>
            <a:pPr algn="ctr"/>
            <a:r>
              <a:rPr lang="nl-NL" b="1" dirty="0">
                <a:solidFill>
                  <a:schemeClr val="bg1"/>
                </a:solidFill>
                <a:latin typeface="Arial" panose="020B0604020202020204" pitchFamily="34" charset="0"/>
                <a:cs typeface="Arial" panose="020B0604020202020204" pitchFamily="34" charset="0"/>
              </a:rPr>
              <a:t>Vrijdag de 13</a:t>
            </a:r>
            <a:r>
              <a:rPr lang="nl-NL" b="1" baseline="30000" dirty="0">
                <a:solidFill>
                  <a:schemeClr val="bg1"/>
                </a:solidFill>
                <a:latin typeface="Arial" panose="020B0604020202020204" pitchFamily="34" charset="0"/>
                <a:cs typeface="Arial" panose="020B0604020202020204" pitchFamily="34" charset="0"/>
              </a:rPr>
              <a:t>e</a:t>
            </a:r>
            <a:r>
              <a:rPr lang="nl-NL" b="1" dirty="0">
                <a:solidFill>
                  <a:schemeClr val="bg1"/>
                </a:solidFill>
                <a:latin typeface="Arial" panose="020B0604020202020204" pitchFamily="34" charset="0"/>
                <a:cs typeface="Arial" panose="020B0604020202020204" pitchFamily="34" charset="0"/>
              </a:rPr>
              <a:t> oktober 2023</a:t>
            </a:r>
          </a:p>
        </p:txBody>
      </p:sp>
    </p:spTree>
    <p:extLst>
      <p:ext uri="{BB962C8B-B14F-4D97-AF65-F5344CB8AC3E}">
        <p14:creationId xmlns:p14="http://schemas.microsoft.com/office/powerpoint/2010/main" val="876942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AE07FA-2A0D-783C-5AC3-A27EA424CAB9}"/>
              </a:ext>
            </a:extLst>
          </p:cNvPr>
          <p:cNvSpPr>
            <a:spLocks noGrp="1"/>
          </p:cNvSpPr>
          <p:nvPr>
            <p:ph type="title"/>
          </p:nvPr>
        </p:nvSpPr>
        <p:spPr/>
        <p:txBody>
          <a:bodyPr/>
          <a:lstStyle/>
          <a:p>
            <a:r>
              <a:rPr lang="nl-NL" dirty="0"/>
              <a:t>De Li- Ion batterij</a:t>
            </a:r>
          </a:p>
        </p:txBody>
      </p:sp>
      <p:pic>
        <p:nvPicPr>
          <p:cNvPr id="5" name="Tijdelijke aanduiding voor inhoud 4">
            <a:extLst>
              <a:ext uri="{FF2B5EF4-FFF2-40B4-BE49-F238E27FC236}">
                <a16:creationId xmlns:a16="http://schemas.microsoft.com/office/drawing/2014/main" id="{4586B4F4-23C7-AD1A-571E-0AECDC282BF7}"/>
              </a:ext>
            </a:extLst>
          </p:cNvPr>
          <p:cNvPicPr>
            <a:picLocks noGrp="1" noChangeAspect="1"/>
          </p:cNvPicPr>
          <p:nvPr>
            <p:ph idx="1"/>
          </p:nvPr>
        </p:nvPicPr>
        <p:blipFill>
          <a:blip r:embed="rId3"/>
          <a:stretch>
            <a:fillRect/>
          </a:stretch>
        </p:blipFill>
        <p:spPr>
          <a:xfrm>
            <a:off x="3799946" y="2142949"/>
            <a:ext cx="3744305" cy="1995991"/>
          </a:xfrm>
        </p:spPr>
      </p:pic>
      <p:sp>
        <p:nvSpPr>
          <p:cNvPr id="3" name="Tekstvak 2">
            <a:extLst>
              <a:ext uri="{FF2B5EF4-FFF2-40B4-BE49-F238E27FC236}">
                <a16:creationId xmlns:a16="http://schemas.microsoft.com/office/drawing/2014/main" id="{8766D151-A30B-ED5D-5E40-260AA617D09B}"/>
              </a:ext>
            </a:extLst>
          </p:cNvPr>
          <p:cNvSpPr txBox="1"/>
          <p:nvPr/>
        </p:nvSpPr>
        <p:spPr>
          <a:xfrm>
            <a:off x="2523281" y="4838218"/>
            <a:ext cx="6504972" cy="830997"/>
          </a:xfrm>
          <a:prstGeom prst="rect">
            <a:avLst/>
          </a:prstGeom>
          <a:noFill/>
        </p:spPr>
        <p:txBody>
          <a:bodyPr wrap="square" rtlCol="0">
            <a:spAutoFit/>
          </a:bodyPr>
          <a:lstStyle/>
          <a:p>
            <a:pPr algn="ctr"/>
            <a:r>
              <a:rPr lang="nl-NL" sz="2400" dirty="0">
                <a:solidFill>
                  <a:srgbClr val="001236"/>
                </a:solidFill>
              </a:rPr>
              <a:t>Vermogen en capaciteit aan elkaar gekoppeld!</a:t>
            </a:r>
          </a:p>
          <a:p>
            <a:pPr algn="ctr"/>
            <a:r>
              <a:rPr lang="nl-NL" sz="2400" dirty="0">
                <a:solidFill>
                  <a:schemeClr val="accent6">
                    <a:lumMod val="75000"/>
                  </a:schemeClr>
                </a:solidFill>
                <a:hlinkClick r:id="rId4" action="ppaction://hlinkfile"/>
              </a:rPr>
              <a:t>Is dat problematisch?</a:t>
            </a:r>
            <a:endParaRPr lang="nl-NL" sz="2400" dirty="0">
              <a:solidFill>
                <a:schemeClr val="accent6">
                  <a:lumMod val="75000"/>
                </a:schemeClr>
              </a:solidFill>
            </a:endParaRPr>
          </a:p>
        </p:txBody>
      </p:sp>
    </p:spTree>
    <p:extLst>
      <p:ext uri="{BB962C8B-B14F-4D97-AF65-F5344CB8AC3E}">
        <p14:creationId xmlns:p14="http://schemas.microsoft.com/office/powerpoint/2010/main" val="2094394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BA3A3-11C6-3F10-7364-7AA8B6ECC7E6}"/>
              </a:ext>
            </a:extLst>
          </p:cNvPr>
          <p:cNvSpPr>
            <a:spLocks noGrp="1"/>
          </p:cNvSpPr>
          <p:nvPr>
            <p:ph type="title"/>
          </p:nvPr>
        </p:nvSpPr>
        <p:spPr/>
        <p:txBody>
          <a:bodyPr/>
          <a:lstStyle/>
          <a:p>
            <a:r>
              <a:rPr lang="nl-NL" b="1" dirty="0"/>
              <a:t>Hoe ernstig is dit?</a:t>
            </a:r>
          </a:p>
        </p:txBody>
      </p:sp>
      <p:pic>
        <p:nvPicPr>
          <p:cNvPr id="4" name="An Electric Bus Caught Fire After Battery Explosion in Paris">
            <a:hlinkClick r:id="" action="ppaction://media"/>
            <a:extLst>
              <a:ext uri="{FF2B5EF4-FFF2-40B4-BE49-F238E27FC236}">
                <a16:creationId xmlns:a16="http://schemas.microsoft.com/office/drawing/2014/main" id="{9DC214A8-BA8E-D7CD-B1EE-3AA20EA4501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60715" y="1111261"/>
            <a:ext cx="9005897" cy="5065702"/>
          </a:xfrm>
        </p:spPr>
      </p:pic>
    </p:spTree>
    <p:extLst>
      <p:ext uri="{BB962C8B-B14F-4D97-AF65-F5344CB8AC3E}">
        <p14:creationId xmlns:p14="http://schemas.microsoft.com/office/powerpoint/2010/main" val="421036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3C18A9-3B30-868B-EBF7-08FA253D4BB8}"/>
              </a:ext>
            </a:extLst>
          </p:cNvPr>
          <p:cNvSpPr>
            <a:spLocks noGrp="1"/>
          </p:cNvSpPr>
          <p:nvPr>
            <p:ph type="title"/>
          </p:nvPr>
        </p:nvSpPr>
        <p:spPr/>
        <p:txBody>
          <a:bodyPr>
            <a:normAutofit/>
          </a:bodyPr>
          <a:lstStyle/>
          <a:p>
            <a:r>
              <a:rPr lang="nl-NL" dirty="0"/>
              <a:t>Redox Batterij</a:t>
            </a:r>
          </a:p>
        </p:txBody>
      </p:sp>
      <p:pic>
        <p:nvPicPr>
          <p:cNvPr id="5" name="Afbeelding 4">
            <a:extLst>
              <a:ext uri="{FF2B5EF4-FFF2-40B4-BE49-F238E27FC236}">
                <a16:creationId xmlns:a16="http://schemas.microsoft.com/office/drawing/2014/main" id="{91978B93-250A-9344-3876-93A28D19DB26}"/>
              </a:ext>
            </a:extLst>
          </p:cNvPr>
          <p:cNvPicPr>
            <a:picLocks noChangeAspect="1"/>
          </p:cNvPicPr>
          <p:nvPr/>
        </p:nvPicPr>
        <p:blipFill>
          <a:blip r:embed="rId2"/>
          <a:stretch>
            <a:fillRect/>
          </a:stretch>
        </p:blipFill>
        <p:spPr>
          <a:xfrm>
            <a:off x="3449256" y="1519897"/>
            <a:ext cx="5219256" cy="3582948"/>
          </a:xfrm>
          <a:prstGeom prst="rect">
            <a:avLst/>
          </a:prstGeom>
        </p:spPr>
      </p:pic>
      <p:sp>
        <p:nvSpPr>
          <p:cNvPr id="6" name="Tekstvak 5">
            <a:extLst>
              <a:ext uri="{FF2B5EF4-FFF2-40B4-BE49-F238E27FC236}">
                <a16:creationId xmlns:a16="http://schemas.microsoft.com/office/drawing/2014/main" id="{15895E18-BF7E-ECAB-E14C-FA0270D5EE57}"/>
              </a:ext>
            </a:extLst>
          </p:cNvPr>
          <p:cNvSpPr txBox="1"/>
          <p:nvPr/>
        </p:nvSpPr>
        <p:spPr>
          <a:xfrm>
            <a:off x="3031641" y="5338103"/>
            <a:ext cx="5636871" cy="461665"/>
          </a:xfrm>
          <a:prstGeom prst="rect">
            <a:avLst/>
          </a:prstGeom>
          <a:noFill/>
        </p:spPr>
        <p:txBody>
          <a:bodyPr wrap="square" rtlCol="0">
            <a:spAutoFit/>
          </a:bodyPr>
          <a:lstStyle/>
          <a:p>
            <a:pPr algn="ctr"/>
            <a:r>
              <a:rPr lang="nl-NL" sz="2400" dirty="0">
                <a:solidFill>
                  <a:srgbClr val="001236"/>
                </a:solidFill>
              </a:rPr>
              <a:t>Vermogen</a:t>
            </a:r>
            <a:r>
              <a:rPr lang="nl-NL" dirty="0">
                <a:solidFill>
                  <a:srgbClr val="001236"/>
                </a:solidFill>
              </a:rPr>
              <a:t> </a:t>
            </a:r>
            <a:r>
              <a:rPr lang="nl-NL" sz="2400" dirty="0">
                <a:solidFill>
                  <a:srgbClr val="001236"/>
                </a:solidFill>
              </a:rPr>
              <a:t>en</a:t>
            </a:r>
            <a:r>
              <a:rPr lang="nl-NL" dirty="0">
                <a:solidFill>
                  <a:srgbClr val="001236"/>
                </a:solidFill>
              </a:rPr>
              <a:t> </a:t>
            </a:r>
            <a:r>
              <a:rPr lang="nl-NL" sz="2400" dirty="0">
                <a:solidFill>
                  <a:srgbClr val="001236"/>
                </a:solidFill>
              </a:rPr>
              <a:t>capaciteit</a:t>
            </a:r>
            <a:r>
              <a:rPr lang="nl-NL" dirty="0">
                <a:solidFill>
                  <a:srgbClr val="001236"/>
                </a:solidFill>
              </a:rPr>
              <a:t> </a:t>
            </a:r>
            <a:r>
              <a:rPr lang="nl-NL" sz="2400" dirty="0">
                <a:solidFill>
                  <a:srgbClr val="001236"/>
                </a:solidFill>
              </a:rPr>
              <a:t>ontkoppeld</a:t>
            </a:r>
            <a:r>
              <a:rPr lang="nl-NL" dirty="0">
                <a:solidFill>
                  <a:srgbClr val="001236"/>
                </a:solidFill>
              </a:rPr>
              <a:t>!</a:t>
            </a:r>
          </a:p>
        </p:txBody>
      </p:sp>
    </p:spTree>
    <p:extLst>
      <p:ext uri="{BB962C8B-B14F-4D97-AF65-F5344CB8AC3E}">
        <p14:creationId xmlns:p14="http://schemas.microsoft.com/office/powerpoint/2010/main" val="3708059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D5E0E3-A9A4-084D-5F18-3B4E261B9D48}"/>
              </a:ext>
            </a:extLst>
          </p:cNvPr>
          <p:cNvSpPr>
            <a:spLocks noGrp="1"/>
          </p:cNvSpPr>
          <p:nvPr>
            <p:ph type="title"/>
          </p:nvPr>
        </p:nvSpPr>
        <p:spPr/>
        <p:txBody>
          <a:bodyPr>
            <a:normAutofit/>
          </a:bodyPr>
          <a:lstStyle/>
          <a:p>
            <a:r>
              <a:rPr lang="nl-NL" dirty="0"/>
              <a:t>Nature maart 2022</a:t>
            </a:r>
          </a:p>
        </p:txBody>
      </p:sp>
      <p:sp>
        <p:nvSpPr>
          <p:cNvPr id="3" name="Tijdelijke aanduiding voor inhoud 2">
            <a:extLst>
              <a:ext uri="{FF2B5EF4-FFF2-40B4-BE49-F238E27FC236}">
                <a16:creationId xmlns:a16="http://schemas.microsoft.com/office/drawing/2014/main" id="{73ADFA42-9E10-6516-1713-EEBE2006A7FB}"/>
              </a:ext>
            </a:extLst>
          </p:cNvPr>
          <p:cNvSpPr>
            <a:spLocks noGrp="1"/>
          </p:cNvSpPr>
          <p:nvPr>
            <p:ph idx="1"/>
          </p:nvPr>
        </p:nvSpPr>
        <p:spPr/>
        <p:txBody>
          <a:bodyPr>
            <a:normAutofit fontScale="70000" lnSpcReduction="20000"/>
          </a:bodyPr>
          <a:lstStyle/>
          <a:p>
            <a:pPr marL="0"/>
            <a:r>
              <a:rPr lang="en-US" sz="2400" dirty="0"/>
              <a:t>NaCl and CCl</a:t>
            </a:r>
            <a:r>
              <a:rPr lang="en-US" sz="2400" baseline="-25000" dirty="0"/>
              <a:t>4</a:t>
            </a:r>
          </a:p>
          <a:p>
            <a:pPr marL="0"/>
            <a:r>
              <a:rPr lang="en-US" sz="2400" dirty="0"/>
              <a:t>Membrane free</a:t>
            </a:r>
          </a:p>
          <a:p>
            <a:pPr marL="0"/>
            <a:r>
              <a:rPr lang="en-US" sz="2400" dirty="0"/>
              <a:t>Energy density 	     	125.7 </a:t>
            </a:r>
            <a:r>
              <a:rPr lang="en-US" sz="2400" dirty="0" err="1"/>
              <a:t>Wh</a:t>
            </a:r>
            <a:r>
              <a:rPr lang="en-US" sz="2400" dirty="0"/>
              <a:t>/L</a:t>
            </a:r>
          </a:p>
          <a:p>
            <a:pPr marL="0"/>
            <a:r>
              <a:rPr lang="en-US" sz="2400" dirty="0"/>
              <a:t>Low-cost materials   	~$5/kWh</a:t>
            </a:r>
          </a:p>
          <a:p>
            <a:pPr marL="0"/>
            <a:r>
              <a:rPr lang="nl-NL" sz="2400" dirty="0"/>
              <a:t>Energy efficiency     	&gt;91%</a:t>
            </a:r>
          </a:p>
          <a:p>
            <a:pPr marL="0"/>
            <a:r>
              <a:rPr lang="nl-NL" sz="2400" dirty="0"/>
              <a:t>Capaciteit		  250kWh</a:t>
            </a:r>
          </a:p>
          <a:p>
            <a:pPr marL="0"/>
            <a:r>
              <a:rPr lang="nl-NL" sz="2400" dirty="0"/>
              <a:t>Prijs			  6.000</a:t>
            </a:r>
          </a:p>
          <a:p>
            <a:pPr marL="0"/>
            <a:r>
              <a:rPr lang="nl-NL" sz="2400" dirty="0"/>
              <a:t>Inhoud		     	2m</a:t>
            </a:r>
            <a:r>
              <a:rPr lang="nl-NL" sz="2400" baseline="30000" dirty="0"/>
              <a:t>3</a:t>
            </a:r>
          </a:p>
          <a:p>
            <a:pPr marL="0"/>
            <a:r>
              <a:rPr lang="nl-NL" sz="2400" dirty="0"/>
              <a:t>Bron </a:t>
            </a:r>
            <a:r>
              <a:rPr lang="en-US" sz="2400" dirty="0">
                <a:hlinkClick r:id="rId3"/>
              </a:rPr>
              <a:t>https://www.nature.com/articles/s41467-022-28880-x</a:t>
            </a:r>
            <a:endParaRPr lang="nl-NL" sz="2400" dirty="0"/>
          </a:p>
          <a:p>
            <a:pPr marL="0" indent="0">
              <a:buNone/>
            </a:pPr>
            <a:endParaRPr lang="nl-NL" sz="2400" baseline="30000" dirty="0"/>
          </a:p>
          <a:p>
            <a:endParaRPr lang="nl-NL" dirty="0"/>
          </a:p>
          <a:p>
            <a:endParaRPr lang="nl-NL" dirty="0"/>
          </a:p>
          <a:p>
            <a:endParaRPr lang="nl-NL" dirty="0"/>
          </a:p>
        </p:txBody>
      </p:sp>
    </p:spTree>
    <p:extLst>
      <p:ext uri="{BB962C8B-B14F-4D97-AF65-F5344CB8AC3E}">
        <p14:creationId xmlns:p14="http://schemas.microsoft.com/office/powerpoint/2010/main" val="1333016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53E44B0-1C7B-1BC8-A26E-089F610B87AB}"/>
              </a:ext>
            </a:extLst>
          </p:cNvPr>
          <p:cNvSpPr>
            <a:spLocks noGrp="1"/>
          </p:cNvSpPr>
          <p:nvPr>
            <p:ph idx="1"/>
          </p:nvPr>
        </p:nvSpPr>
        <p:spPr/>
        <p:txBody>
          <a:bodyPr/>
          <a:lstStyle/>
          <a:p>
            <a:r>
              <a:rPr lang="nl-NL" dirty="0"/>
              <a:t>Bij de producent</a:t>
            </a:r>
          </a:p>
        </p:txBody>
      </p:sp>
      <p:pic>
        <p:nvPicPr>
          <p:cNvPr id="5" name="Afbeelding 4">
            <a:extLst>
              <a:ext uri="{FF2B5EF4-FFF2-40B4-BE49-F238E27FC236}">
                <a16:creationId xmlns:a16="http://schemas.microsoft.com/office/drawing/2014/main" id="{C0B5C202-57D7-905A-6AC5-A9E83E590405}"/>
              </a:ext>
            </a:extLst>
          </p:cNvPr>
          <p:cNvPicPr>
            <a:picLocks noChangeAspect="1"/>
          </p:cNvPicPr>
          <p:nvPr/>
        </p:nvPicPr>
        <p:blipFill>
          <a:blip r:embed="rId2"/>
          <a:stretch>
            <a:fillRect/>
          </a:stretch>
        </p:blipFill>
        <p:spPr>
          <a:xfrm>
            <a:off x="838199" y="1826599"/>
            <a:ext cx="4463333" cy="1629799"/>
          </a:xfrm>
          <a:prstGeom prst="rect">
            <a:avLst/>
          </a:prstGeom>
        </p:spPr>
      </p:pic>
      <p:pic>
        <p:nvPicPr>
          <p:cNvPr id="7" name="Afbeelding 6">
            <a:extLst>
              <a:ext uri="{FF2B5EF4-FFF2-40B4-BE49-F238E27FC236}">
                <a16:creationId xmlns:a16="http://schemas.microsoft.com/office/drawing/2014/main" id="{748C09AB-9C85-3AB8-3F1E-3279AE5048F1}"/>
              </a:ext>
            </a:extLst>
          </p:cNvPr>
          <p:cNvPicPr>
            <a:picLocks noChangeAspect="1"/>
          </p:cNvPicPr>
          <p:nvPr/>
        </p:nvPicPr>
        <p:blipFill>
          <a:blip r:embed="rId3"/>
          <a:stretch>
            <a:fillRect/>
          </a:stretch>
        </p:blipFill>
        <p:spPr>
          <a:xfrm>
            <a:off x="7889605" y="2319658"/>
            <a:ext cx="2971135" cy="2928282"/>
          </a:xfrm>
          <a:prstGeom prst="rect">
            <a:avLst/>
          </a:prstGeom>
        </p:spPr>
      </p:pic>
      <p:pic>
        <p:nvPicPr>
          <p:cNvPr id="9" name="Afbeelding 8">
            <a:extLst>
              <a:ext uri="{FF2B5EF4-FFF2-40B4-BE49-F238E27FC236}">
                <a16:creationId xmlns:a16="http://schemas.microsoft.com/office/drawing/2014/main" id="{B2BB4D3E-C5D7-2FDF-BF30-771001C20EE2}"/>
              </a:ext>
            </a:extLst>
          </p:cNvPr>
          <p:cNvPicPr>
            <a:picLocks noChangeAspect="1"/>
          </p:cNvPicPr>
          <p:nvPr/>
        </p:nvPicPr>
        <p:blipFill>
          <a:blip r:embed="rId4"/>
          <a:stretch>
            <a:fillRect/>
          </a:stretch>
        </p:blipFill>
        <p:spPr>
          <a:xfrm>
            <a:off x="838199" y="3575509"/>
            <a:ext cx="4463332" cy="2366704"/>
          </a:xfrm>
          <a:prstGeom prst="rect">
            <a:avLst/>
          </a:prstGeom>
        </p:spPr>
      </p:pic>
      <p:sp>
        <p:nvSpPr>
          <p:cNvPr id="4" name="Titel 1">
            <a:extLst>
              <a:ext uri="{FF2B5EF4-FFF2-40B4-BE49-F238E27FC236}">
                <a16:creationId xmlns:a16="http://schemas.microsoft.com/office/drawing/2014/main" id="{592B686A-0618-C6BA-BC1E-5C3AEE39CFE2}"/>
              </a:ext>
            </a:extLst>
          </p:cNvPr>
          <p:cNvSpPr txBox="1">
            <a:spLocks/>
          </p:cNvSpPr>
          <p:nvPr/>
        </p:nvSpPr>
        <p:spPr>
          <a:xfrm>
            <a:off x="483100" y="-612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800" b="1" dirty="0">
                <a:solidFill>
                  <a:srgbClr val="535353"/>
                </a:solidFill>
                <a:latin typeface="Arial" panose="020B0604020202020204" pitchFamily="34" charset="0"/>
                <a:cs typeface="Arial" panose="020B0604020202020204" pitchFamily="34" charset="0"/>
              </a:rPr>
              <a:t>Ontkoppel vraag en aanbod door te bufferen</a:t>
            </a:r>
          </a:p>
        </p:txBody>
      </p:sp>
    </p:spTree>
    <p:extLst>
      <p:ext uri="{BB962C8B-B14F-4D97-AF65-F5344CB8AC3E}">
        <p14:creationId xmlns:p14="http://schemas.microsoft.com/office/powerpoint/2010/main" val="4112689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ek 3">
            <a:extLst>
              <a:ext uri="{FF2B5EF4-FFF2-40B4-BE49-F238E27FC236}">
                <a16:creationId xmlns:a16="http://schemas.microsoft.com/office/drawing/2014/main" id="{B18DF4DA-7A61-44DF-CA04-AEA469E2B382}"/>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65773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ek 3">
            <a:extLst>
              <a:ext uri="{FF2B5EF4-FFF2-40B4-BE49-F238E27FC236}">
                <a16:creationId xmlns:a16="http://schemas.microsoft.com/office/drawing/2014/main" id="{B18DF4DA-7A61-44DF-CA04-AEA469E2B382}"/>
              </a:ext>
            </a:extLst>
          </p:cNvPr>
          <p:cNvGraphicFramePr/>
          <p:nvPr>
            <p:extLst>
              <p:ext uri="{D42A27DB-BD31-4B8C-83A1-F6EECF244321}">
                <p14:modId xmlns:p14="http://schemas.microsoft.com/office/powerpoint/2010/main" val="1966995625"/>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569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ek 3">
            <a:extLst>
              <a:ext uri="{FF2B5EF4-FFF2-40B4-BE49-F238E27FC236}">
                <a16:creationId xmlns:a16="http://schemas.microsoft.com/office/drawing/2014/main" id="{B18DF4DA-7A61-44DF-CA04-AEA469E2B382}"/>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Rechte verbindingslijn met pijl 5">
            <a:extLst>
              <a:ext uri="{FF2B5EF4-FFF2-40B4-BE49-F238E27FC236}">
                <a16:creationId xmlns:a16="http://schemas.microsoft.com/office/drawing/2014/main" id="{CB4B133E-52BB-4212-05AB-F525C42282DD}"/>
              </a:ext>
            </a:extLst>
          </p:cNvPr>
          <p:cNvCxnSpPr>
            <a:cxnSpLocks/>
          </p:cNvCxnSpPr>
          <p:nvPr/>
        </p:nvCxnSpPr>
        <p:spPr>
          <a:xfrm>
            <a:off x="1792224" y="2304288"/>
            <a:ext cx="1341120" cy="1560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8DEE7C99-1770-E142-B620-FADCFE48D4F1}"/>
              </a:ext>
            </a:extLst>
          </p:cNvPr>
          <p:cNvSpPr txBox="1"/>
          <p:nvPr/>
        </p:nvSpPr>
        <p:spPr>
          <a:xfrm>
            <a:off x="768096" y="1914144"/>
            <a:ext cx="1475232" cy="369332"/>
          </a:xfrm>
          <a:prstGeom prst="rect">
            <a:avLst/>
          </a:prstGeom>
          <a:noFill/>
        </p:spPr>
        <p:txBody>
          <a:bodyPr wrap="square" rtlCol="0">
            <a:spAutoFit/>
          </a:bodyPr>
          <a:lstStyle/>
          <a:p>
            <a:r>
              <a:rPr lang="nl-NL" dirty="0"/>
              <a:t>Gem. Zon</a:t>
            </a:r>
          </a:p>
        </p:txBody>
      </p:sp>
    </p:spTree>
    <p:extLst>
      <p:ext uri="{BB962C8B-B14F-4D97-AF65-F5344CB8AC3E}">
        <p14:creationId xmlns:p14="http://schemas.microsoft.com/office/powerpoint/2010/main" val="1372644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0F04CC-3FB0-14E6-6C9C-4A850EB6D57D}"/>
              </a:ext>
            </a:extLst>
          </p:cNvPr>
          <p:cNvSpPr>
            <a:spLocks noGrp="1"/>
          </p:cNvSpPr>
          <p:nvPr>
            <p:ph type="title"/>
          </p:nvPr>
        </p:nvSpPr>
        <p:spPr>
          <a:xfrm>
            <a:off x="-933325" y="-35860"/>
            <a:ext cx="10515600" cy="1325563"/>
          </a:xfrm>
        </p:spPr>
        <p:txBody>
          <a:bodyPr>
            <a:normAutofit/>
          </a:bodyPr>
          <a:lstStyle/>
          <a:p>
            <a:pPr algn="ctr"/>
            <a:r>
              <a:rPr lang="nl-NL" dirty="0"/>
              <a:t>Ontkoppel vraag en aanbod door te bufferen</a:t>
            </a:r>
          </a:p>
        </p:txBody>
      </p:sp>
      <p:sp>
        <p:nvSpPr>
          <p:cNvPr id="3" name="Tijdelijke aanduiding voor inhoud 2">
            <a:extLst>
              <a:ext uri="{FF2B5EF4-FFF2-40B4-BE49-F238E27FC236}">
                <a16:creationId xmlns:a16="http://schemas.microsoft.com/office/drawing/2014/main" id="{A53E44B0-1C7B-1BC8-A26E-089F610B87AB}"/>
              </a:ext>
            </a:extLst>
          </p:cNvPr>
          <p:cNvSpPr>
            <a:spLocks noGrp="1"/>
          </p:cNvSpPr>
          <p:nvPr>
            <p:ph idx="1"/>
          </p:nvPr>
        </p:nvSpPr>
        <p:spPr>
          <a:xfrm>
            <a:off x="832196" y="1289703"/>
            <a:ext cx="10515600" cy="704096"/>
          </a:xfrm>
        </p:spPr>
        <p:txBody>
          <a:bodyPr>
            <a:normAutofit/>
          </a:bodyPr>
          <a:lstStyle/>
          <a:p>
            <a:r>
              <a:rPr lang="nl-NL" sz="2400" dirty="0"/>
              <a:t>Bij</a:t>
            </a:r>
            <a:r>
              <a:rPr lang="nl-NL" dirty="0"/>
              <a:t> </a:t>
            </a:r>
            <a:r>
              <a:rPr lang="nl-NL" sz="2400" dirty="0"/>
              <a:t>de</a:t>
            </a:r>
            <a:r>
              <a:rPr lang="nl-NL" dirty="0"/>
              <a:t> </a:t>
            </a:r>
            <a:r>
              <a:rPr lang="nl-NL" sz="2400" dirty="0"/>
              <a:t>producent</a:t>
            </a:r>
          </a:p>
        </p:txBody>
      </p:sp>
      <p:pic>
        <p:nvPicPr>
          <p:cNvPr id="5" name="Afbeelding 4">
            <a:extLst>
              <a:ext uri="{FF2B5EF4-FFF2-40B4-BE49-F238E27FC236}">
                <a16:creationId xmlns:a16="http://schemas.microsoft.com/office/drawing/2014/main" id="{C0B5C202-57D7-905A-6AC5-A9E83E590405}"/>
              </a:ext>
            </a:extLst>
          </p:cNvPr>
          <p:cNvPicPr>
            <a:picLocks noChangeAspect="1"/>
          </p:cNvPicPr>
          <p:nvPr/>
        </p:nvPicPr>
        <p:blipFill>
          <a:blip r:embed="rId3"/>
          <a:stretch>
            <a:fillRect/>
          </a:stretch>
        </p:blipFill>
        <p:spPr>
          <a:xfrm>
            <a:off x="832196" y="1918599"/>
            <a:ext cx="4463333" cy="1629799"/>
          </a:xfrm>
          <a:prstGeom prst="rect">
            <a:avLst/>
          </a:prstGeom>
        </p:spPr>
      </p:pic>
      <p:pic>
        <p:nvPicPr>
          <p:cNvPr id="7" name="Afbeelding 6">
            <a:extLst>
              <a:ext uri="{FF2B5EF4-FFF2-40B4-BE49-F238E27FC236}">
                <a16:creationId xmlns:a16="http://schemas.microsoft.com/office/drawing/2014/main" id="{748C09AB-9C85-3AB8-3F1E-3279AE5048F1}"/>
              </a:ext>
            </a:extLst>
          </p:cNvPr>
          <p:cNvPicPr>
            <a:picLocks noChangeAspect="1"/>
          </p:cNvPicPr>
          <p:nvPr/>
        </p:nvPicPr>
        <p:blipFill>
          <a:blip r:embed="rId4"/>
          <a:stretch>
            <a:fillRect/>
          </a:stretch>
        </p:blipFill>
        <p:spPr>
          <a:xfrm>
            <a:off x="8382664" y="1826599"/>
            <a:ext cx="2971135" cy="2928282"/>
          </a:xfrm>
          <a:prstGeom prst="rect">
            <a:avLst/>
          </a:prstGeom>
        </p:spPr>
      </p:pic>
      <p:pic>
        <p:nvPicPr>
          <p:cNvPr id="9" name="Afbeelding 8">
            <a:extLst>
              <a:ext uri="{FF2B5EF4-FFF2-40B4-BE49-F238E27FC236}">
                <a16:creationId xmlns:a16="http://schemas.microsoft.com/office/drawing/2014/main" id="{B2BB4D3E-C5D7-2FDF-BF30-771001C20EE2}"/>
              </a:ext>
            </a:extLst>
          </p:cNvPr>
          <p:cNvPicPr>
            <a:picLocks noChangeAspect="1"/>
          </p:cNvPicPr>
          <p:nvPr/>
        </p:nvPicPr>
        <p:blipFill>
          <a:blip r:embed="rId5"/>
          <a:stretch>
            <a:fillRect/>
          </a:stretch>
        </p:blipFill>
        <p:spPr>
          <a:xfrm>
            <a:off x="832195" y="3734044"/>
            <a:ext cx="4463332" cy="2366704"/>
          </a:xfrm>
          <a:prstGeom prst="rect">
            <a:avLst/>
          </a:prstGeom>
        </p:spPr>
      </p:pic>
      <p:pic>
        <p:nvPicPr>
          <p:cNvPr id="1028" name="Picture 4" descr="Recycling symbool Afval computer pictogrammen Batterij ...">
            <a:extLst>
              <a:ext uri="{FF2B5EF4-FFF2-40B4-BE49-F238E27FC236}">
                <a16:creationId xmlns:a16="http://schemas.microsoft.com/office/drawing/2014/main" id="{FD317E4D-BB35-21E3-F284-4CA6688113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7891" y="2790371"/>
            <a:ext cx="1133475" cy="98240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Rechte verbindingslijn met pijl 7">
            <a:extLst>
              <a:ext uri="{FF2B5EF4-FFF2-40B4-BE49-F238E27FC236}">
                <a16:creationId xmlns:a16="http://schemas.microsoft.com/office/drawing/2014/main" id="{6EFA7E29-9E36-8C00-0801-546B8662009F}"/>
              </a:ext>
            </a:extLst>
          </p:cNvPr>
          <p:cNvCxnSpPr>
            <a:cxnSpLocks/>
          </p:cNvCxnSpPr>
          <p:nvPr/>
        </p:nvCxnSpPr>
        <p:spPr>
          <a:xfrm>
            <a:off x="5295527" y="3307020"/>
            <a:ext cx="818897" cy="0"/>
          </a:xfrm>
          <a:prstGeom prst="straightConnector1">
            <a:avLst/>
          </a:prstGeom>
          <a:ln w="69850">
            <a:headEnd type="triangle"/>
            <a:tailEnd type="triangle"/>
          </a:ln>
        </p:spPr>
        <p:style>
          <a:lnRef idx="1">
            <a:schemeClr val="dk1"/>
          </a:lnRef>
          <a:fillRef idx="0">
            <a:schemeClr val="dk1"/>
          </a:fillRef>
          <a:effectRef idx="0">
            <a:schemeClr val="dk1"/>
          </a:effectRef>
          <a:fontRef idx="minor">
            <a:schemeClr val="tx1"/>
          </a:fontRef>
        </p:style>
      </p:cxnSp>
      <p:pic>
        <p:nvPicPr>
          <p:cNvPr id="11" name="Picture 4" descr="Recycling symbool Afval computer pictogrammen Batterij ...">
            <a:extLst>
              <a:ext uri="{FF2B5EF4-FFF2-40B4-BE49-F238E27FC236}">
                <a16:creationId xmlns:a16="http://schemas.microsoft.com/office/drawing/2014/main" id="{CB052442-F38D-0679-4513-2E9935195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7891" y="4933206"/>
            <a:ext cx="1133475" cy="98240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Rechte verbindingslijn met pijl 12">
            <a:extLst>
              <a:ext uri="{FF2B5EF4-FFF2-40B4-BE49-F238E27FC236}">
                <a16:creationId xmlns:a16="http://schemas.microsoft.com/office/drawing/2014/main" id="{28F0DAB8-0492-0352-A33B-FACA5B860A59}"/>
              </a:ext>
            </a:extLst>
          </p:cNvPr>
          <p:cNvCxnSpPr>
            <a:cxnSpLocks/>
          </p:cNvCxnSpPr>
          <p:nvPr/>
        </p:nvCxnSpPr>
        <p:spPr>
          <a:xfrm>
            <a:off x="5295527" y="5449855"/>
            <a:ext cx="818897" cy="0"/>
          </a:xfrm>
          <a:prstGeom prst="straightConnector1">
            <a:avLst/>
          </a:prstGeom>
          <a:ln w="69850">
            <a:headEnd type="triangle"/>
            <a:tailEnd type="triangle"/>
          </a:ln>
        </p:spPr>
        <p:style>
          <a:lnRef idx="1">
            <a:schemeClr val="dk1"/>
          </a:lnRef>
          <a:fillRef idx="0">
            <a:schemeClr val="dk1"/>
          </a:fillRef>
          <a:effectRef idx="0">
            <a:schemeClr val="dk1"/>
          </a:effectRef>
          <a:fontRef idx="minor">
            <a:schemeClr val="tx1"/>
          </a:fontRef>
        </p:style>
      </p:cxnSp>
      <p:pic>
        <p:nvPicPr>
          <p:cNvPr id="15" name="Afbeelding 14">
            <a:extLst>
              <a:ext uri="{FF2B5EF4-FFF2-40B4-BE49-F238E27FC236}">
                <a16:creationId xmlns:a16="http://schemas.microsoft.com/office/drawing/2014/main" id="{A361AA68-20D8-31F7-59BD-7A523DEAEE47}"/>
              </a:ext>
            </a:extLst>
          </p:cNvPr>
          <p:cNvPicPr>
            <a:picLocks noChangeAspect="1"/>
          </p:cNvPicPr>
          <p:nvPr/>
        </p:nvPicPr>
        <p:blipFill>
          <a:blip r:embed="rId7"/>
          <a:stretch>
            <a:fillRect/>
          </a:stretch>
        </p:blipFill>
        <p:spPr>
          <a:xfrm>
            <a:off x="9304302" y="5225594"/>
            <a:ext cx="1127858" cy="981541"/>
          </a:xfrm>
          <a:prstGeom prst="rect">
            <a:avLst/>
          </a:prstGeom>
        </p:spPr>
      </p:pic>
      <p:cxnSp>
        <p:nvCxnSpPr>
          <p:cNvPr id="19" name="Rechte verbindingslijn met pijl 18">
            <a:extLst>
              <a:ext uri="{FF2B5EF4-FFF2-40B4-BE49-F238E27FC236}">
                <a16:creationId xmlns:a16="http://schemas.microsoft.com/office/drawing/2014/main" id="{D79C5479-E3A6-3E2D-A628-408707DBAE52}"/>
              </a:ext>
            </a:extLst>
          </p:cNvPr>
          <p:cNvCxnSpPr>
            <a:cxnSpLocks/>
          </p:cNvCxnSpPr>
          <p:nvPr/>
        </p:nvCxnSpPr>
        <p:spPr>
          <a:xfrm>
            <a:off x="9868231" y="4724383"/>
            <a:ext cx="0" cy="523024"/>
          </a:xfrm>
          <a:prstGeom prst="straightConnector1">
            <a:avLst/>
          </a:prstGeom>
          <a:ln w="6985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31344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ek 3">
            <a:extLst>
              <a:ext uri="{FF2B5EF4-FFF2-40B4-BE49-F238E27FC236}">
                <a16:creationId xmlns:a16="http://schemas.microsoft.com/office/drawing/2014/main" id="{B18DF4DA-7A61-44DF-CA04-AEA469E2B382}"/>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9097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E921D6F-5839-4185-8FE7-628E0236129D}"/>
              </a:ext>
            </a:extLst>
          </p:cNvPr>
          <p:cNvSpPr>
            <a:spLocks noGrp="1"/>
          </p:cNvSpPr>
          <p:nvPr>
            <p:ph idx="1"/>
          </p:nvPr>
        </p:nvSpPr>
        <p:spPr/>
        <p:txBody>
          <a:bodyPr/>
          <a:lstStyle/>
          <a:p>
            <a:r>
              <a:rPr lang="nl-NL" dirty="0"/>
              <a:t>ir. Arie Quik (1945)</a:t>
            </a:r>
          </a:p>
          <a:p>
            <a:r>
              <a:rPr lang="nl-NL" dirty="0"/>
              <a:t>TUD Technische Fysica</a:t>
            </a:r>
          </a:p>
          <a:p>
            <a:pPr>
              <a:lnSpc>
                <a:spcPct val="100000"/>
              </a:lnSpc>
              <a:spcBef>
                <a:spcPts val="0"/>
              </a:spcBef>
            </a:pPr>
            <a:endParaRPr lang="nl-NL" dirty="0"/>
          </a:p>
          <a:p>
            <a:pPr marL="800100" lvl="1" indent="-342900">
              <a:buFont typeface="Arial" panose="020B0604020202020204" pitchFamily="34" charset="0"/>
              <a:buChar char="•"/>
            </a:pPr>
            <a:r>
              <a:rPr lang="nl-NL" dirty="0"/>
              <a:t>Petrochemie</a:t>
            </a:r>
          </a:p>
          <a:p>
            <a:pPr marL="800100" lvl="1" indent="-342900">
              <a:buFont typeface="Arial" panose="020B0604020202020204" pitchFamily="34" charset="0"/>
              <a:buChar char="•"/>
            </a:pPr>
            <a:r>
              <a:rPr lang="nl-NL" dirty="0"/>
              <a:t>Zelfstandig adviseur</a:t>
            </a:r>
          </a:p>
          <a:p>
            <a:pPr marL="1257300" lvl="2" indent="-342900"/>
            <a:r>
              <a:rPr lang="nl-NL" dirty="0"/>
              <a:t>Advies</a:t>
            </a:r>
          </a:p>
          <a:p>
            <a:pPr marL="1257300" lvl="2" indent="-342900"/>
            <a:r>
              <a:rPr lang="nl-NL" dirty="0"/>
              <a:t>Crisis management</a:t>
            </a:r>
          </a:p>
          <a:p>
            <a:pPr marL="1257300" lvl="2" indent="-342900"/>
            <a:r>
              <a:rPr lang="nl-NL" dirty="0"/>
              <a:t>Solution designer</a:t>
            </a:r>
          </a:p>
          <a:p>
            <a:endParaRPr lang="nl-NL" dirty="0"/>
          </a:p>
        </p:txBody>
      </p:sp>
      <p:sp>
        <p:nvSpPr>
          <p:cNvPr id="4" name="Titel 1">
            <a:extLst>
              <a:ext uri="{FF2B5EF4-FFF2-40B4-BE49-F238E27FC236}">
                <a16:creationId xmlns:a16="http://schemas.microsoft.com/office/drawing/2014/main" id="{045E48D3-5BE7-4188-9045-9942B633176F}"/>
              </a:ext>
            </a:extLst>
          </p:cNvPr>
          <p:cNvSpPr txBox="1">
            <a:spLocks/>
          </p:cNvSpPr>
          <p:nvPr/>
        </p:nvSpPr>
        <p:spPr>
          <a:xfrm>
            <a:off x="518709" y="15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535353"/>
                </a:solidFill>
                <a:latin typeface="Arial" panose="020B0604020202020204" pitchFamily="34" charset="0"/>
                <a:ea typeface="+mj-ea"/>
                <a:cs typeface="Arial" panose="020B0604020202020204" pitchFamily="34" charset="0"/>
              </a:defRPr>
            </a:lvl1pPr>
          </a:lstStyle>
          <a:p>
            <a:r>
              <a:rPr lang="nl-NL" dirty="0" err="1"/>
              <a:t>who</a:t>
            </a:r>
            <a:r>
              <a:rPr lang="nl-NL" dirty="0"/>
              <a:t> = </a:t>
            </a:r>
            <a:r>
              <a:rPr lang="nl-NL" dirty="0" err="1"/>
              <a:t>who</a:t>
            </a:r>
            <a:r>
              <a:rPr lang="nl-NL" dirty="0"/>
              <a:t>?</a:t>
            </a:r>
          </a:p>
        </p:txBody>
      </p:sp>
    </p:spTree>
    <p:extLst>
      <p:ext uri="{BB962C8B-B14F-4D97-AF65-F5344CB8AC3E}">
        <p14:creationId xmlns:p14="http://schemas.microsoft.com/office/powerpoint/2010/main" val="581232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F64A5-E9FE-87A4-7F62-6D0333B02582}"/>
              </a:ext>
            </a:extLst>
          </p:cNvPr>
          <p:cNvSpPr>
            <a:spLocks noGrp="1"/>
          </p:cNvSpPr>
          <p:nvPr>
            <p:ph type="title"/>
          </p:nvPr>
        </p:nvSpPr>
        <p:spPr/>
        <p:txBody>
          <a:bodyPr/>
          <a:lstStyle/>
          <a:p>
            <a:r>
              <a:rPr lang="nl-NL" dirty="0"/>
              <a:t>Bufferen bij eindgebruikers</a:t>
            </a:r>
          </a:p>
        </p:txBody>
      </p:sp>
      <p:pic>
        <p:nvPicPr>
          <p:cNvPr id="5" name="Tijdelijke aanduiding voor inhoud 4">
            <a:extLst>
              <a:ext uri="{FF2B5EF4-FFF2-40B4-BE49-F238E27FC236}">
                <a16:creationId xmlns:a16="http://schemas.microsoft.com/office/drawing/2014/main" id="{A9552E35-8B2F-04F5-D3B6-CCE7213034BC}"/>
              </a:ext>
            </a:extLst>
          </p:cNvPr>
          <p:cNvPicPr>
            <a:picLocks noGrp="1" noChangeAspect="1"/>
          </p:cNvPicPr>
          <p:nvPr>
            <p:ph idx="1"/>
          </p:nvPr>
        </p:nvPicPr>
        <p:blipFill>
          <a:blip r:embed="rId2"/>
          <a:stretch>
            <a:fillRect/>
          </a:stretch>
        </p:blipFill>
        <p:spPr>
          <a:xfrm>
            <a:off x="1506784" y="1690688"/>
            <a:ext cx="1528729" cy="1586416"/>
          </a:xfrm>
        </p:spPr>
      </p:pic>
      <p:pic>
        <p:nvPicPr>
          <p:cNvPr id="7" name="Afbeelding 6">
            <a:extLst>
              <a:ext uri="{FF2B5EF4-FFF2-40B4-BE49-F238E27FC236}">
                <a16:creationId xmlns:a16="http://schemas.microsoft.com/office/drawing/2014/main" id="{B4ADAAA4-0C73-62E8-7011-ED63A8B48117}"/>
              </a:ext>
            </a:extLst>
          </p:cNvPr>
          <p:cNvPicPr>
            <a:picLocks noChangeAspect="1"/>
          </p:cNvPicPr>
          <p:nvPr/>
        </p:nvPicPr>
        <p:blipFill>
          <a:blip r:embed="rId3"/>
          <a:stretch>
            <a:fillRect/>
          </a:stretch>
        </p:blipFill>
        <p:spPr>
          <a:xfrm>
            <a:off x="1668732" y="3277104"/>
            <a:ext cx="1397931" cy="1586416"/>
          </a:xfrm>
          <a:prstGeom prst="rect">
            <a:avLst/>
          </a:prstGeom>
        </p:spPr>
      </p:pic>
      <p:pic>
        <p:nvPicPr>
          <p:cNvPr id="9" name="Afbeelding 8">
            <a:extLst>
              <a:ext uri="{FF2B5EF4-FFF2-40B4-BE49-F238E27FC236}">
                <a16:creationId xmlns:a16="http://schemas.microsoft.com/office/drawing/2014/main" id="{2E4C1F4A-3EC6-16E9-817A-8381F4B6B437}"/>
              </a:ext>
            </a:extLst>
          </p:cNvPr>
          <p:cNvPicPr>
            <a:picLocks noChangeAspect="1"/>
          </p:cNvPicPr>
          <p:nvPr/>
        </p:nvPicPr>
        <p:blipFill>
          <a:blip r:embed="rId4"/>
          <a:stretch>
            <a:fillRect/>
          </a:stretch>
        </p:blipFill>
        <p:spPr>
          <a:xfrm>
            <a:off x="7071360" y="1373490"/>
            <a:ext cx="2628448" cy="2497469"/>
          </a:xfrm>
          <a:prstGeom prst="rect">
            <a:avLst/>
          </a:prstGeom>
        </p:spPr>
      </p:pic>
      <p:pic>
        <p:nvPicPr>
          <p:cNvPr id="8" name="Picture 4" descr="Recycling symbool Afval computer pictogrammen Batterij ...">
            <a:extLst>
              <a:ext uri="{FF2B5EF4-FFF2-40B4-BE49-F238E27FC236}">
                <a16:creationId xmlns:a16="http://schemas.microsoft.com/office/drawing/2014/main" id="{DAAEF1C1-2A19-A8C7-3EAE-C1E6637E85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0354" y="3458790"/>
            <a:ext cx="1133475" cy="98240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Recycling symbool Afval computer pictogrammen Batterij ...">
            <a:extLst>
              <a:ext uri="{FF2B5EF4-FFF2-40B4-BE49-F238E27FC236}">
                <a16:creationId xmlns:a16="http://schemas.microsoft.com/office/drawing/2014/main" id="{B09CB1BF-3B95-4386-769C-788CE06A7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5103" y="1992692"/>
            <a:ext cx="1133475" cy="98240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Recycling symbool Afval computer pictogrammen Batterij ...">
            <a:extLst>
              <a:ext uri="{FF2B5EF4-FFF2-40B4-BE49-F238E27FC236}">
                <a16:creationId xmlns:a16="http://schemas.microsoft.com/office/drawing/2014/main" id="{4AA52C30-150B-BC0D-59F2-2664D9D79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241" y="2446593"/>
            <a:ext cx="1133475" cy="98240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met pijl 5">
            <a:extLst>
              <a:ext uri="{FF2B5EF4-FFF2-40B4-BE49-F238E27FC236}">
                <a16:creationId xmlns:a16="http://schemas.microsoft.com/office/drawing/2014/main" id="{ECE79880-51E4-A920-E2F0-20AE200E5080}"/>
              </a:ext>
            </a:extLst>
          </p:cNvPr>
          <p:cNvCxnSpPr>
            <a:cxnSpLocks/>
          </p:cNvCxnSpPr>
          <p:nvPr/>
        </p:nvCxnSpPr>
        <p:spPr>
          <a:xfrm>
            <a:off x="6220268" y="2975099"/>
            <a:ext cx="851092" cy="0"/>
          </a:xfrm>
          <a:prstGeom prst="straightConnector1">
            <a:avLst/>
          </a:prstGeom>
          <a:ln w="69850">
            <a:headEnd type="triangle"/>
            <a:tailEnd type="triangle"/>
          </a:ln>
        </p:spPr>
        <p:style>
          <a:lnRef idx="1">
            <a:schemeClr val="dk1"/>
          </a:lnRef>
          <a:fillRef idx="0">
            <a:schemeClr val="dk1"/>
          </a:fillRef>
          <a:effectRef idx="0">
            <a:schemeClr val="dk1"/>
          </a:effectRef>
          <a:fontRef idx="minor">
            <a:schemeClr val="tx1"/>
          </a:fontRef>
        </p:style>
      </p:cxnSp>
      <p:cxnSp>
        <p:nvCxnSpPr>
          <p:cNvPr id="3" name="Rechte verbindingslijn met pijl 2">
            <a:extLst>
              <a:ext uri="{FF2B5EF4-FFF2-40B4-BE49-F238E27FC236}">
                <a16:creationId xmlns:a16="http://schemas.microsoft.com/office/drawing/2014/main" id="{D977975D-4898-37AC-6500-EFCCA4EDC125}"/>
              </a:ext>
            </a:extLst>
          </p:cNvPr>
          <p:cNvCxnSpPr>
            <a:cxnSpLocks/>
          </p:cNvCxnSpPr>
          <p:nvPr/>
        </p:nvCxnSpPr>
        <p:spPr>
          <a:xfrm>
            <a:off x="3066663" y="3969448"/>
            <a:ext cx="818897" cy="0"/>
          </a:xfrm>
          <a:prstGeom prst="straightConnector1">
            <a:avLst/>
          </a:prstGeom>
          <a:ln w="69850">
            <a:headEnd type="triangle"/>
            <a:tailEnd type="triangle"/>
          </a:ln>
        </p:spPr>
        <p:style>
          <a:lnRef idx="1">
            <a:schemeClr val="dk1"/>
          </a:lnRef>
          <a:fillRef idx="0">
            <a:schemeClr val="dk1"/>
          </a:fillRef>
          <a:effectRef idx="0">
            <a:schemeClr val="dk1"/>
          </a:effectRef>
          <a:fontRef idx="minor">
            <a:schemeClr val="tx1"/>
          </a:fontRef>
        </p:style>
      </p:cxnSp>
      <p:cxnSp>
        <p:nvCxnSpPr>
          <p:cNvPr id="4" name="Rechte verbindingslijn met pijl 3">
            <a:extLst>
              <a:ext uri="{FF2B5EF4-FFF2-40B4-BE49-F238E27FC236}">
                <a16:creationId xmlns:a16="http://schemas.microsoft.com/office/drawing/2014/main" id="{12D88192-2838-EC32-08AD-50E78B8FF5B0}"/>
              </a:ext>
            </a:extLst>
          </p:cNvPr>
          <p:cNvCxnSpPr>
            <a:cxnSpLocks/>
            <a:stCxn id="5" idx="3"/>
          </p:cNvCxnSpPr>
          <p:nvPr/>
        </p:nvCxnSpPr>
        <p:spPr>
          <a:xfrm flipV="1">
            <a:off x="3035513" y="2483895"/>
            <a:ext cx="913595" cy="1"/>
          </a:xfrm>
          <a:prstGeom prst="straightConnector1">
            <a:avLst/>
          </a:prstGeom>
          <a:ln w="6985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25717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ek 3">
            <a:extLst>
              <a:ext uri="{FF2B5EF4-FFF2-40B4-BE49-F238E27FC236}">
                <a16:creationId xmlns:a16="http://schemas.microsoft.com/office/drawing/2014/main" id="{B18DF4DA-7A61-44DF-CA04-AEA469E2B382}"/>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vak 1">
            <a:extLst>
              <a:ext uri="{FF2B5EF4-FFF2-40B4-BE49-F238E27FC236}">
                <a16:creationId xmlns:a16="http://schemas.microsoft.com/office/drawing/2014/main" id="{0FC361AF-ED46-D214-D9A9-4F34C1B36AD8}"/>
              </a:ext>
            </a:extLst>
          </p:cNvPr>
          <p:cNvSpPr txBox="1"/>
          <p:nvPr/>
        </p:nvSpPr>
        <p:spPr>
          <a:xfrm>
            <a:off x="3306501" y="1831693"/>
            <a:ext cx="2639028" cy="5324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nl-NL" sz="1600" dirty="0"/>
              <a:t>Totaal gebruik</a:t>
            </a:r>
            <a:endParaRPr lang="nl-NL" sz="1100" b="1" u="sng" dirty="0"/>
          </a:p>
        </p:txBody>
      </p:sp>
      <p:cxnSp>
        <p:nvCxnSpPr>
          <p:cNvPr id="3" name="Rechte verbindingslijn met pijl 2">
            <a:extLst>
              <a:ext uri="{FF2B5EF4-FFF2-40B4-BE49-F238E27FC236}">
                <a16:creationId xmlns:a16="http://schemas.microsoft.com/office/drawing/2014/main" id="{4A5C5802-0920-8A77-3259-8B8977571941}"/>
              </a:ext>
            </a:extLst>
          </p:cNvPr>
          <p:cNvCxnSpPr/>
          <p:nvPr/>
        </p:nvCxnSpPr>
        <p:spPr>
          <a:xfrm>
            <a:off x="4058855" y="2132634"/>
            <a:ext cx="879676" cy="300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F6CF1565-ADA9-9CEB-5837-EC1049287561}"/>
              </a:ext>
            </a:extLst>
          </p:cNvPr>
          <p:cNvCxnSpPr/>
          <p:nvPr/>
        </p:nvCxnSpPr>
        <p:spPr>
          <a:xfrm flipH="1" flipV="1">
            <a:off x="5486400" y="3171463"/>
            <a:ext cx="729205" cy="486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908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A67A2-7909-542D-812C-6C3BBCFC52D4}"/>
              </a:ext>
            </a:extLst>
          </p:cNvPr>
          <p:cNvSpPr>
            <a:spLocks noGrp="1"/>
          </p:cNvSpPr>
          <p:nvPr>
            <p:ph type="title"/>
          </p:nvPr>
        </p:nvSpPr>
        <p:spPr/>
        <p:txBody>
          <a:bodyPr/>
          <a:lstStyle/>
          <a:p>
            <a:r>
              <a:rPr lang="nl-NL" dirty="0"/>
              <a:t>Bijvoorbeeld een woonhuis</a:t>
            </a:r>
          </a:p>
        </p:txBody>
      </p:sp>
      <p:sp>
        <p:nvSpPr>
          <p:cNvPr id="3" name="Tijdelijke aanduiding voor inhoud 2">
            <a:extLst>
              <a:ext uri="{FF2B5EF4-FFF2-40B4-BE49-F238E27FC236}">
                <a16:creationId xmlns:a16="http://schemas.microsoft.com/office/drawing/2014/main" id="{A83F1A04-1D63-B492-3D95-8F6E7DFC229D}"/>
              </a:ext>
            </a:extLst>
          </p:cNvPr>
          <p:cNvSpPr>
            <a:spLocks noGrp="1"/>
          </p:cNvSpPr>
          <p:nvPr>
            <p:ph idx="1"/>
          </p:nvPr>
        </p:nvSpPr>
        <p:spPr/>
        <p:txBody>
          <a:bodyPr/>
          <a:lstStyle/>
          <a:p>
            <a:pPr marL="0"/>
            <a:r>
              <a:rPr lang="nl-NL" sz="2400" dirty="0"/>
              <a:t>Energiebehoefte per dag		12 kWh</a:t>
            </a:r>
          </a:p>
          <a:p>
            <a:pPr marL="0"/>
            <a:r>
              <a:rPr lang="nl-NL" sz="2400" dirty="0"/>
              <a:t>Gemiddeld gebruik		0,5kW</a:t>
            </a:r>
          </a:p>
          <a:p>
            <a:pPr marL="0"/>
            <a:r>
              <a:rPr lang="nl-NL" sz="2400" dirty="0"/>
              <a:t>Aansluitwaarde			15 kW</a:t>
            </a:r>
          </a:p>
          <a:p>
            <a:pPr marL="0"/>
            <a:r>
              <a:rPr lang="nl-NL" sz="2400" dirty="0"/>
              <a:t>Overcapaciteit			30-voudig</a:t>
            </a:r>
            <a:endParaRPr lang="nl-NL" sz="2400" strike="sngStrike" dirty="0"/>
          </a:p>
        </p:txBody>
      </p:sp>
      <p:pic>
        <p:nvPicPr>
          <p:cNvPr id="4" name="Afbeelding 3">
            <a:extLst>
              <a:ext uri="{FF2B5EF4-FFF2-40B4-BE49-F238E27FC236}">
                <a16:creationId xmlns:a16="http://schemas.microsoft.com/office/drawing/2014/main" id="{20771A63-6235-1932-63C3-F3FAB4EACC24}"/>
              </a:ext>
            </a:extLst>
          </p:cNvPr>
          <p:cNvPicPr>
            <a:picLocks noChangeAspect="1"/>
          </p:cNvPicPr>
          <p:nvPr/>
        </p:nvPicPr>
        <p:blipFill>
          <a:blip r:embed="rId2"/>
          <a:stretch>
            <a:fillRect/>
          </a:stretch>
        </p:blipFill>
        <p:spPr>
          <a:xfrm>
            <a:off x="7456615" y="1786859"/>
            <a:ext cx="1397931" cy="1586416"/>
          </a:xfrm>
          <a:prstGeom prst="rect">
            <a:avLst/>
          </a:prstGeom>
        </p:spPr>
      </p:pic>
      <p:pic>
        <p:nvPicPr>
          <p:cNvPr id="5" name="Picture 4" descr="Recycling symbool Afval computer pictogrammen Batterij ...">
            <a:extLst>
              <a:ext uri="{FF2B5EF4-FFF2-40B4-BE49-F238E27FC236}">
                <a16:creationId xmlns:a16="http://schemas.microsoft.com/office/drawing/2014/main" id="{EF16BAAE-6DB7-E0FF-D7C6-4579D39E7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13" y="4104558"/>
            <a:ext cx="1133475" cy="98240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met pijl 5">
            <a:extLst>
              <a:ext uri="{FF2B5EF4-FFF2-40B4-BE49-F238E27FC236}">
                <a16:creationId xmlns:a16="http://schemas.microsoft.com/office/drawing/2014/main" id="{2FBFA1CE-B321-2752-C3A7-63020C32662F}"/>
              </a:ext>
            </a:extLst>
          </p:cNvPr>
          <p:cNvCxnSpPr>
            <a:cxnSpLocks/>
          </p:cNvCxnSpPr>
          <p:nvPr/>
        </p:nvCxnSpPr>
        <p:spPr>
          <a:xfrm>
            <a:off x="8155581" y="3374323"/>
            <a:ext cx="0" cy="728138"/>
          </a:xfrm>
          <a:prstGeom prst="straightConnector1">
            <a:avLst/>
          </a:prstGeom>
          <a:ln w="6985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90114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4A3CC-553D-E83F-84B9-15C52E3309D9}"/>
              </a:ext>
            </a:extLst>
          </p:cNvPr>
          <p:cNvSpPr>
            <a:spLocks noGrp="1"/>
          </p:cNvSpPr>
          <p:nvPr>
            <p:ph type="title"/>
          </p:nvPr>
        </p:nvSpPr>
        <p:spPr/>
        <p:txBody>
          <a:bodyPr/>
          <a:lstStyle/>
          <a:p>
            <a:pPr algn="ctr"/>
            <a:r>
              <a:rPr lang="nl-NL" dirty="0"/>
              <a:t>Net overschakelen op DC</a:t>
            </a:r>
          </a:p>
        </p:txBody>
      </p:sp>
      <p:sp>
        <p:nvSpPr>
          <p:cNvPr id="3" name="Tijdelijke aanduiding voor inhoud 2">
            <a:extLst>
              <a:ext uri="{FF2B5EF4-FFF2-40B4-BE49-F238E27FC236}">
                <a16:creationId xmlns:a16="http://schemas.microsoft.com/office/drawing/2014/main" id="{9BF4792C-352B-05F4-6031-891432C2DC38}"/>
              </a:ext>
            </a:extLst>
          </p:cNvPr>
          <p:cNvSpPr>
            <a:spLocks noGrp="1"/>
          </p:cNvSpPr>
          <p:nvPr>
            <p:ph idx="1"/>
          </p:nvPr>
        </p:nvSpPr>
        <p:spPr>
          <a:xfrm>
            <a:off x="838200" y="1825625"/>
            <a:ext cx="11353800" cy="2493456"/>
          </a:xfrm>
        </p:spPr>
        <p:txBody>
          <a:bodyPr>
            <a:normAutofit fontScale="85000" lnSpcReduction="10000"/>
          </a:bodyPr>
          <a:lstStyle/>
          <a:p>
            <a:pPr marL="0"/>
            <a:r>
              <a:rPr lang="nl-NL" sz="2600" dirty="0"/>
              <a:t>Capaciteitswinst</a:t>
            </a:r>
          </a:p>
          <a:p>
            <a:pPr marL="457200" lvl="2"/>
            <a:r>
              <a:rPr lang="nl-NL" sz="2400" dirty="0"/>
              <a:t>Hogere effectieve spanning (41%) waardoor beperkte net aanpassingen (in de straat)</a:t>
            </a:r>
          </a:p>
          <a:p>
            <a:pPr marL="457200" lvl="2"/>
            <a:r>
              <a:rPr lang="nl-NL" sz="2400" dirty="0"/>
              <a:t>Ontbreken van faseverschuivingen, blindstromen</a:t>
            </a:r>
          </a:p>
          <a:p>
            <a:pPr marL="457200" lvl="2"/>
            <a:r>
              <a:rPr lang="nl-NL" sz="2400" dirty="0"/>
              <a:t>Geen “Skin-effect”</a:t>
            </a:r>
          </a:p>
          <a:p>
            <a:pPr marL="457200" lvl="2"/>
            <a:r>
              <a:rPr lang="nl-NL" sz="2400" dirty="0"/>
              <a:t>Lokaal omzetten naar de “klassieke” 50Hz/230V. Is goedkoop en efficiënt</a:t>
            </a:r>
          </a:p>
        </p:txBody>
      </p:sp>
    </p:spTree>
    <p:extLst>
      <p:ext uri="{BB962C8B-B14F-4D97-AF65-F5344CB8AC3E}">
        <p14:creationId xmlns:p14="http://schemas.microsoft.com/office/powerpoint/2010/main" val="3418275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9699E2-7D15-3281-10A2-9988552A17AB}"/>
              </a:ext>
            </a:extLst>
          </p:cNvPr>
          <p:cNvSpPr>
            <a:spLocks noGrp="1"/>
          </p:cNvSpPr>
          <p:nvPr>
            <p:ph type="title"/>
          </p:nvPr>
        </p:nvSpPr>
        <p:spPr/>
        <p:txBody>
          <a:bodyPr/>
          <a:lstStyle/>
          <a:p>
            <a:pPr algn="ctr"/>
            <a:r>
              <a:rPr lang="nl-NL" dirty="0"/>
              <a:t>Drie suggesties!</a:t>
            </a:r>
          </a:p>
        </p:txBody>
      </p:sp>
      <p:sp>
        <p:nvSpPr>
          <p:cNvPr id="3" name="Tijdelijke aanduiding voor inhoud 2">
            <a:extLst>
              <a:ext uri="{FF2B5EF4-FFF2-40B4-BE49-F238E27FC236}">
                <a16:creationId xmlns:a16="http://schemas.microsoft.com/office/drawing/2014/main" id="{69A0E3DB-A6AF-C959-FE88-B178E2A0463E}"/>
              </a:ext>
            </a:extLst>
          </p:cNvPr>
          <p:cNvSpPr>
            <a:spLocks noGrp="1"/>
          </p:cNvSpPr>
          <p:nvPr>
            <p:ph idx="1"/>
          </p:nvPr>
        </p:nvSpPr>
        <p:spPr/>
        <p:txBody>
          <a:bodyPr/>
          <a:lstStyle/>
          <a:p>
            <a:pPr algn="just">
              <a:lnSpc>
                <a:spcPct val="100000"/>
              </a:lnSpc>
              <a:tabLst>
                <a:tab pos="447675" algn="l"/>
              </a:tabLst>
            </a:pPr>
            <a:r>
              <a:rPr lang="nl-NL" sz="2400" dirty="0"/>
              <a:t>Wek kleinschalig en decentraal op met buffering zowel aan de kant van de aanbieder als aan de gebruikerszijde</a:t>
            </a:r>
            <a:endParaRPr lang="nl-NL" sz="2400" b="1" u="sng" dirty="0"/>
          </a:p>
          <a:p>
            <a:pPr marL="311150" lvl="1"/>
            <a:r>
              <a:rPr lang="nl-NL" sz="2400" b="1" u="sng" dirty="0"/>
              <a:t>Fundamenteel</a:t>
            </a:r>
            <a:r>
              <a:rPr lang="nl-NL" sz="2400" dirty="0"/>
              <a:t> </a:t>
            </a:r>
            <a:r>
              <a:rPr lang="nl-NL" sz="2400" b="1" u="sng" dirty="0"/>
              <a:t>wetenschappelijk</a:t>
            </a:r>
            <a:r>
              <a:rPr lang="nl-NL" sz="2400" dirty="0"/>
              <a:t> onderzoek naar betere batterijen</a:t>
            </a:r>
          </a:p>
          <a:p>
            <a:pPr marL="311150" lvl="1"/>
            <a:r>
              <a:rPr lang="nl-NL" sz="2400" b="1" u="sng" dirty="0"/>
              <a:t>Fundamenteel wetenschappelijk</a:t>
            </a:r>
            <a:r>
              <a:rPr lang="nl-NL" sz="2400" dirty="0"/>
              <a:t> onderzoek naar DC distributie</a:t>
            </a:r>
          </a:p>
        </p:txBody>
      </p:sp>
    </p:spTree>
    <p:extLst>
      <p:ext uri="{BB962C8B-B14F-4D97-AF65-F5344CB8AC3E}">
        <p14:creationId xmlns:p14="http://schemas.microsoft.com/office/powerpoint/2010/main" val="1270791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9A0E3DB-A6AF-C959-FE88-B178E2A0463E}"/>
              </a:ext>
            </a:extLst>
          </p:cNvPr>
          <p:cNvSpPr>
            <a:spLocks noGrp="1"/>
          </p:cNvSpPr>
          <p:nvPr>
            <p:ph idx="1"/>
          </p:nvPr>
        </p:nvSpPr>
        <p:spPr>
          <a:xfrm>
            <a:off x="1271891" y="2544121"/>
            <a:ext cx="9648217" cy="1325563"/>
          </a:xfrm>
        </p:spPr>
        <p:txBody>
          <a:bodyPr>
            <a:normAutofit fontScale="85000" lnSpcReduction="20000"/>
          </a:bodyPr>
          <a:lstStyle/>
          <a:p>
            <a:pPr marL="0" indent="0">
              <a:buNone/>
            </a:pPr>
            <a:endParaRPr lang="nl-NL" sz="2400" dirty="0">
              <a:solidFill>
                <a:schemeClr val="accent6">
                  <a:lumMod val="75000"/>
                </a:schemeClr>
              </a:solidFill>
            </a:endParaRPr>
          </a:p>
          <a:p>
            <a:pPr marL="0" indent="0" algn="ctr">
              <a:buNone/>
            </a:pPr>
            <a:r>
              <a:rPr lang="nl-NL" sz="4400" b="1" dirty="0"/>
              <a:t>Dank u voor uw aandacht</a:t>
            </a:r>
          </a:p>
        </p:txBody>
      </p:sp>
    </p:spTree>
    <p:extLst>
      <p:ext uri="{BB962C8B-B14F-4D97-AF65-F5344CB8AC3E}">
        <p14:creationId xmlns:p14="http://schemas.microsoft.com/office/powerpoint/2010/main" val="706199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BB74A282-317D-71AE-50C1-7F84C1A08BE7}"/>
              </a:ext>
            </a:extLst>
          </p:cNvPr>
          <p:cNvSpPr txBox="1">
            <a:spLocks/>
          </p:cNvSpPr>
          <p:nvPr/>
        </p:nvSpPr>
        <p:spPr>
          <a:xfrm>
            <a:off x="653143" y="1973263"/>
            <a:ext cx="10515600" cy="38166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solidFill>
                  <a:srgbClr val="001236"/>
                </a:solidFill>
                <a:latin typeface="Arial" panose="020B0604020202020204" pitchFamily="34" charset="0"/>
                <a:cs typeface="Arial" panose="020B0604020202020204" pitchFamily="34" charset="0"/>
              </a:rPr>
              <a:t>Wind en zon zijn gratis!</a:t>
            </a:r>
          </a:p>
          <a:p>
            <a:pPr marL="342900" indent="-342900">
              <a:buFont typeface="Arial" panose="020B0604020202020204" pitchFamily="34" charset="0"/>
              <a:buChar char="•"/>
            </a:pPr>
            <a:endParaRPr lang="nl-NL" dirty="0">
              <a:solidFill>
                <a:srgbClr val="001236"/>
              </a:solidFill>
              <a:latin typeface="Arial" panose="020B0604020202020204" pitchFamily="34" charset="0"/>
              <a:cs typeface="Arial" panose="020B0604020202020204" pitchFamily="34" charset="0"/>
            </a:endParaRPr>
          </a:p>
          <a:p>
            <a:r>
              <a:rPr lang="nl-NL" dirty="0">
                <a:solidFill>
                  <a:srgbClr val="001236"/>
                </a:solidFill>
                <a:latin typeface="Arial" panose="020B0604020202020204" pitchFamily="34" charset="0"/>
                <a:cs typeface="Arial" panose="020B0604020202020204" pitchFamily="34" charset="0"/>
              </a:rPr>
              <a:t>Reclame kreet!</a:t>
            </a:r>
          </a:p>
          <a:p>
            <a:r>
              <a:rPr lang="nl-NL" dirty="0">
                <a:solidFill>
                  <a:srgbClr val="001236"/>
                </a:solidFill>
                <a:latin typeface="Arial" panose="020B0604020202020204" pitchFamily="34" charset="0"/>
                <a:cs typeface="Arial" panose="020B0604020202020204" pitchFamily="34" charset="0"/>
              </a:rPr>
              <a:t>Dus beïnvloeding moet leiden tot gewenst “koopgedrag”.</a:t>
            </a:r>
          </a:p>
          <a:p>
            <a:pPr marL="0" indent="0" algn="ctr">
              <a:buNone/>
            </a:pPr>
            <a:endParaRPr lang="nl-NL" sz="3200" b="1" dirty="0"/>
          </a:p>
          <a:p>
            <a:endParaRPr lang="nl-NL" dirty="0">
              <a:solidFill>
                <a:schemeClr val="accent6">
                  <a:lumMod val="75000"/>
                </a:schemeClr>
              </a:solidFill>
            </a:endParaRPr>
          </a:p>
        </p:txBody>
      </p:sp>
      <p:sp>
        <p:nvSpPr>
          <p:cNvPr id="10" name="Titel 1">
            <a:extLst>
              <a:ext uri="{FF2B5EF4-FFF2-40B4-BE49-F238E27FC236}">
                <a16:creationId xmlns:a16="http://schemas.microsoft.com/office/drawing/2014/main" id="{2598C0FE-2694-077F-650F-3C461909C472}"/>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a:solidFill>
                  <a:srgbClr val="001236"/>
                </a:solidFill>
                <a:latin typeface="+mn-lt"/>
              </a:rPr>
              <a:t>wake up call	</a:t>
            </a:r>
          </a:p>
        </p:txBody>
      </p:sp>
      <p:sp>
        <p:nvSpPr>
          <p:cNvPr id="4" name="Titel 1">
            <a:extLst>
              <a:ext uri="{FF2B5EF4-FFF2-40B4-BE49-F238E27FC236}">
                <a16:creationId xmlns:a16="http://schemas.microsoft.com/office/drawing/2014/main" id="{28E99E27-4DDE-4B27-AE83-16CF09E9EF52}"/>
              </a:ext>
            </a:extLst>
          </p:cNvPr>
          <p:cNvSpPr txBox="1">
            <a:spLocks/>
          </p:cNvSpPr>
          <p:nvPr/>
        </p:nvSpPr>
        <p:spPr>
          <a:xfrm>
            <a:off x="518709" y="15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535353"/>
                </a:solidFill>
                <a:latin typeface="Arial" panose="020B0604020202020204" pitchFamily="34" charset="0"/>
                <a:ea typeface="+mj-ea"/>
                <a:cs typeface="Arial" panose="020B0604020202020204" pitchFamily="34" charset="0"/>
              </a:defRPr>
            </a:lvl1pPr>
          </a:lstStyle>
          <a:p>
            <a:endParaRPr lang="nl-NL" dirty="0"/>
          </a:p>
        </p:txBody>
      </p:sp>
    </p:spTree>
    <p:extLst>
      <p:ext uri="{BB962C8B-B14F-4D97-AF65-F5344CB8AC3E}">
        <p14:creationId xmlns:p14="http://schemas.microsoft.com/office/powerpoint/2010/main" val="4286890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BB74A282-317D-71AE-50C1-7F84C1A08BE7}"/>
              </a:ext>
            </a:extLst>
          </p:cNvPr>
          <p:cNvSpPr txBox="1">
            <a:spLocks/>
          </p:cNvSpPr>
          <p:nvPr/>
        </p:nvSpPr>
        <p:spPr>
          <a:xfrm>
            <a:off x="653143" y="1973263"/>
            <a:ext cx="10515600" cy="38166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dirty="0">
                <a:solidFill>
                  <a:srgbClr val="001236"/>
                </a:solidFill>
                <a:latin typeface="Arial" panose="020B0604020202020204" pitchFamily="34" charset="0"/>
                <a:cs typeface="Arial" panose="020B0604020202020204" pitchFamily="34" charset="0"/>
              </a:rPr>
              <a:t>Wind en zon zijn gratis!</a:t>
            </a:r>
          </a:p>
          <a:p>
            <a:pPr marL="342900" indent="-342900">
              <a:buFont typeface="Arial" panose="020B0604020202020204" pitchFamily="34" charset="0"/>
              <a:buChar char="•"/>
            </a:pPr>
            <a:endParaRPr lang="nl-NL" dirty="0">
              <a:solidFill>
                <a:srgbClr val="001236"/>
              </a:solidFill>
              <a:latin typeface="Arial" panose="020B0604020202020204" pitchFamily="34" charset="0"/>
              <a:cs typeface="Arial" panose="020B0604020202020204" pitchFamily="34" charset="0"/>
            </a:endParaRPr>
          </a:p>
          <a:p>
            <a:r>
              <a:rPr lang="nl-NL" dirty="0">
                <a:solidFill>
                  <a:srgbClr val="001236"/>
                </a:solidFill>
                <a:latin typeface="Arial" panose="020B0604020202020204" pitchFamily="34" charset="0"/>
                <a:cs typeface="Arial" panose="020B0604020202020204" pitchFamily="34" charset="0"/>
              </a:rPr>
              <a:t>Reclame kreet!</a:t>
            </a:r>
          </a:p>
          <a:p>
            <a:r>
              <a:rPr lang="nl-NL" dirty="0">
                <a:solidFill>
                  <a:srgbClr val="001236"/>
                </a:solidFill>
                <a:latin typeface="Arial" panose="020B0604020202020204" pitchFamily="34" charset="0"/>
                <a:cs typeface="Arial" panose="020B0604020202020204" pitchFamily="34" charset="0"/>
              </a:rPr>
              <a:t>Dus beïnvloeding moet leiden tot gewenst “koopgedrag”.</a:t>
            </a:r>
          </a:p>
          <a:p>
            <a:pPr marL="0" indent="0" algn="ctr">
              <a:buNone/>
            </a:pPr>
            <a:endParaRPr lang="nl-NL" sz="3200" b="1" dirty="0"/>
          </a:p>
          <a:p>
            <a:endParaRPr lang="nl-NL" dirty="0">
              <a:solidFill>
                <a:schemeClr val="accent6">
                  <a:lumMod val="75000"/>
                </a:schemeClr>
              </a:solidFill>
            </a:endParaRPr>
          </a:p>
        </p:txBody>
      </p:sp>
      <p:sp>
        <p:nvSpPr>
          <p:cNvPr id="10" name="Titel 1">
            <a:extLst>
              <a:ext uri="{FF2B5EF4-FFF2-40B4-BE49-F238E27FC236}">
                <a16:creationId xmlns:a16="http://schemas.microsoft.com/office/drawing/2014/main" id="{2598C0FE-2694-077F-650F-3C461909C472}"/>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dirty="0">
                <a:solidFill>
                  <a:srgbClr val="001236"/>
                </a:solidFill>
                <a:latin typeface="+mn-lt"/>
              </a:rPr>
              <a:t>wake up call	</a:t>
            </a:r>
          </a:p>
        </p:txBody>
      </p:sp>
      <p:sp>
        <p:nvSpPr>
          <p:cNvPr id="4" name="Titel 1">
            <a:extLst>
              <a:ext uri="{FF2B5EF4-FFF2-40B4-BE49-F238E27FC236}">
                <a16:creationId xmlns:a16="http://schemas.microsoft.com/office/drawing/2014/main" id="{28E99E27-4DDE-4B27-AE83-16CF09E9EF52}"/>
              </a:ext>
            </a:extLst>
          </p:cNvPr>
          <p:cNvSpPr txBox="1">
            <a:spLocks/>
          </p:cNvSpPr>
          <p:nvPr/>
        </p:nvSpPr>
        <p:spPr>
          <a:xfrm>
            <a:off x="518709" y="15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535353"/>
                </a:solidFill>
                <a:latin typeface="Arial" panose="020B0604020202020204" pitchFamily="34" charset="0"/>
                <a:ea typeface="+mj-ea"/>
                <a:cs typeface="Arial" panose="020B0604020202020204" pitchFamily="34" charset="0"/>
              </a:defRPr>
            </a:lvl1pPr>
          </a:lstStyle>
          <a:p>
            <a:endParaRPr lang="nl-NL" dirty="0"/>
          </a:p>
        </p:txBody>
      </p:sp>
      <p:sp>
        <p:nvSpPr>
          <p:cNvPr id="2" name="Rechthoek 1">
            <a:extLst>
              <a:ext uri="{FF2B5EF4-FFF2-40B4-BE49-F238E27FC236}">
                <a16:creationId xmlns:a16="http://schemas.microsoft.com/office/drawing/2014/main" id="{E3EC1E23-8B1F-4338-99DF-27A5B7FCE0F0}"/>
              </a:ext>
            </a:extLst>
          </p:cNvPr>
          <p:cNvSpPr/>
          <p:nvPr/>
        </p:nvSpPr>
        <p:spPr>
          <a:xfrm>
            <a:off x="3048000" y="4043717"/>
            <a:ext cx="6096000" cy="1908215"/>
          </a:xfrm>
          <a:prstGeom prst="rect">
            <a:avLst/>
          </a:prstGeom>
        </p:spPr>
        <p:txBody>
          <a:bodyPr>
            <a:spAutoFit/>
          </a:bodyPr>
          <a:lstStyle/>
          <a:p>
            <a:pPr algn="ctr"/>
            <a:r>
              <a:rPr lang="nl-NL" sz="3200" b="1" dirty="0">
                <a:solidFill>
                  <a:srgbClr val="001236"/>
                </a:solidFill>
              </a:rPr>
              <a:t>Want: Alle energie is immers gratis!</a:t>
            </a:r>
          </a:p>
          <a:p>
            <a:pPr algn="ctr"/>
            <a:r>
              <a:rPr lang="nl-NL" dirty="0">
                <a:solidFill>
                  <a:srgbClr val="001236"/>
                </a:solidFill>
              </a:rPr>
              <a:t>U betaalt voor het ter beschikking krijgen van energie in de voor u gewenste vorm.</a:t>
            </a:r>
          </a:p>
          <a:p>
            <a:pPr algn="ctr"/>
            <a:r>
              <a:rPr lang="nl-NL" dirty="0">
                <a:solidFill>
                  <a:srgbClr val="001236"/>
                </a:solidFill>
              </a:rPr>
              <a:t>En dan bij voorkeur zo goedkoop mogelijk.</a:t>
            </a:r>
          </a:p>
        </p:txBody>
      </p:sp>
    </p:spTree>
    <p:extLst>
      <p:ext uri="{BB962C8B-B14F-4D97-AF65-F5344CB8AC3E}">
        <p14:creationId xmlns:p14="http://schemas.microsoft.com/office/powerpoint/2010/main" val="2093294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1911A0-C613-2F49-4C44-4A17C578D141}"/>
              </a:ext>
            </a:extLst>
          </p:cNvPr>
          <p:cNvSpPr>
            <a:spLocks noGrp="1"/>
          </p:cNvSpPr>
          <p:nvPr>
            <p:ph type="title"/>
          </p:nvPr>
        </p:nvSpPr>
        <p:spPr/>
        <p:txBody>
          <a:bodyPr/>
          <a:lstStyle/>
          <a:p>
            <a:r>
              <a:rPr lang="nl-NL" b="1" dirty="0"/>
              <a:t>Klimaat crisis?</a:t>
            </a:r>
          </a:p>
        </p:txBody>
      </p:sp>
      <p:pic>
        <p:nvPicPr>
          <p:cNvPr id="9" name="Tijdelijke aanduiding voor inhoud 8">
            <a:extLst>
              <a:ext uri="{FF2B5EF4-FFF2-40B4-BE49-F238E27FC236}">
                <a16:creationId xmlns:a16="http://schemas.microsoft.com/office/drawing/2014/main" id="{423BBC82-2E2E-1C60-B013-E52C469C00DB}"/>
              </a:ext>
            </a:extLst>
          </p:cNvPr>
          <p:cNvPicPr>
            <a:picLocks noGrp="1" noChangeAspect="1"/>
          </p:cNvPicPr>
          <p:nvPr>
            <p:ph idx="1"/>
          </p:nvPr>
        </p:nvPicPr>
        <p:blipFill>
          <a:blip r:embed="rId3"/>
          <a:stretch>
            <a:fillRect/>
          </a:stretch>
        </p:blipFill>
        <p:spPr>
          <a:xfrm>
            <a:off x="0" y="1081312"/>
            <a:ext cx="6171774" cy="2936021"/>
          </a:xfrm>
        </p:spPr>
      </p:pic>
      <p:pic>
        <p:nvPicPr>
          <p:cNvPr id="7" name="Tijdelijke aanduiding voor inhoud 6">
            <a:extLst>
              <a:ext uri="{FF2B5EF4-FFF2-40B4-BE49-F238E27FC236}">
                <a16:creationId xmlns:a16="http://schemas.microsoft.com/office/drawing/2014/main" id="{16EE361E-1BF7-24C6-12C8-074F276B9A72}"/>
              </a:ext>
            </a:extLst>
          </p:cNvPr>
          <p:cNvPicPr>
            <a:picLocks noGrp="1" noChangeAspect="1"/>
          </p:cNvPicPr>
          <p:nvPr>
            <p:ph sz="half" idx="4294967295"/>
          </p:nvPr>
        </p:nvPicPr>
        <p:blipFill>
          <a:blip r:embed="rId4"/>
          <a:stretch>
            <a:fillRect/>
          </a:stretch>
        </p:blipFill>
        <p:spPr>
          <a:xfrm>
            <a:off x="6427693" y="1144339"/>
            <a:ext cx="4831419" cy="2851560"/>
          </a:xfrm>
        </p:spPr>
      </p:pic>
      <p:sp>
        <p:nvSpPr>
          <p:cNvPr id="10" name="Tekstvak 9">
            <a:extLst>
              <a:ext uri="{FF2B5EF4-FFF2-40B4-BE49-F238E27FC236}">
                <a16:creationId xmlns:a16="http://schemas.microsoft.com/office/drawing/2014/main" id="{F5452FDA-44C4-4500-6EE8-5414AEB7F85D}"/>
              </a:ext>
            </a:extLst>
          </p:cNvPr>
          <p:cNvSpPr txBox="1"/>
          <p:nvPr/>
        </p:nvSpPr>
        <p:spPr>
          <a:xfrm>
            <a:off x="1081268" y="3429000"/>
            <a:ext cx="3710651" cy="369332"/>
          </a:xfrm>
          <a:prstGeom prst="rect">
            <a:avLst/>
          </a:prstGeom>
          <a:noFill/>
        </p:spPr>
        <p:txBody>
          <a:bodyPr wrap="square" rtlCol="0">
            <a:spAutoFit/>
          </a:bodyPr>
          <a:lstStyle/>
          <a:p>
            <a:endParaRPr lang="nl-NL" dirty="0"/>
          </a:p>
        </p:txBody>
      </p:sp>
      <p:sp>
        <p:nvSpPr>
          <p:cNvPr id="11" name="Tekstvak 10">
            <a:extLst>
              <a:ext uri="{FF2B5EF4-FFF2-40B4-BE49-F238E27FC236}">
                <a16:creationId xmlns:a16="http://schemas.microsoft.com/office/drawing/2014/main" id="{4ECDE7EE-C91E-5966-EBEA-4D866F10814B}"/>
              </a:ext>
            </a:extLst>
          </p:cNvPr>
          <p:cNvSpPr txBox="1"/>
          <p:nvPr/>
        </p:nvSpPr>
        <p:spPr>
          <a:xfrm>
            <a:off x="1770927" y="4236334"/>
            <a:ext cx="8646288" cy="1477328"/>
          </a:xfrm>
          <a:prstGeom prst="rect">
            <a:avLst/>
          </a:prstGeom>
          <a:noFill/>
        </p:spPr>
        <p:txBody>
          <a:bodyPr wrap="square" rtlCol="0">
            <a:spAutoFit/>
          </a:bodyPr>
          <a:lstStyle/>
          <a:p>
            <a:r>
              <a:rPr lang="nl-NL" dirty="0"/>
              <a:t>Door verbranden van fossiele brandstoffen sinds 1983 is er ongeveer 2,600 Gigaton CO2 in de atmosfeer terecht gekomen. </a:t>
            </a:r>
            <a:r>
              <a:rPr lang="nl-NL" dirty="0">
                <a:hlinkClick r:id="rId5"/>
              </a:rPr>
              <a:t>(KNMI)</a:t>
            </a:r>
            <a:endParaRPr lang="nl-NL" dirty="0"/>
          </a:p>
          <a:p>
            <a:endParaRPr lang="nl-NL" dirty="0"/>
          </a:p>
          <a:p>
            <a:r>
              <a:rPr lang="nl-NL" dirty="0"/>
              <a:t>Hoeveel tijd hebben alle vulkanen ter wereld nodig voor deze hoeveelheid? (</a:t>
            </a:r>
            <a:r>
              <a:rPr lang="nl-NL" dirty="0" err="1">
                <a:hlinkClick r:id="rId6"/>
              </a:rPr>
              <a:t>Scientific</a:t>
            </a:r>
            <a:r>
              <a:rPr lang="nl-NL" dirty="0">
                <a:hlinkClick r:id="rId6"/>
              </a:rPr>
              <a:t> American</a:t>
            </a:r>
            <a:r>
              <a:rPr lang="nl-NL" dirty="0"/>
              <a:t>)</a:t>
            </a:r>
          </a:p>
        </p:txBody>
      </p:sp>
    </p:spTree>
    <p:extLst>
      <p:ext uri="{BB962C8B-B14F-4D97-AF65-F5344CB8AC3E}">
        <p14:creationId xmlns:p14="http://schemas.microsoft.com/office/powerpoint/2010/main" val="1789599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EDA99F-2B86-4F8B-E38D-804CCADE29F4}"/>
              </a:ext>
            </a:extLst>
          </p:cNvPr>
          <p:cNvSpPr>
            <a:spLocks noGrp="1"/>
          </p:cNvSpPr>
          <p:nvPr>
            <p:ph type="title"/>
          </p:nvPr>
        </p:nvSpPr>
        <p:spPr/>
        <p:txBody>
          <a:bodyPr/>
          <a:lstStyle/>
          <a:p>
            <a:r>
              <a:rPr lang="nl-NL" b="1" dirty="0"/>
              <a:t>Wij gebruiken energie voor:</a:t>
            </a:r>
          </a:p>
        </p:txBody>
      </p:sp>
      <p:sp>
        <p:nvSpPr>
          <p:cNvPr id="3" name="Tijdelijke aanduiding voor inhoud 2">
            <a:extLst>
              <a:ext uri="{FF2B5EF4-FFF2-40B4-BE49-F238E27FC236}">
                <a16:creationId xmlns:a16="http://schemas.microsoft.com/office/drawing/2014/main" id="{83B8DA55-B15D-D761-C60C-479BED9FA398}"/>
              </a:ext>
            </a:extLst>
          </p:cNvPr>
          <p:cNvSpPr>
            <a:spLocks noGrp="1"/>
          </p:cNvSpPr>
          <p:nvPr>
            <p:ph idx="1"/>
          </p:nvPr>
        </p:nvSpPr>
        <p:spPr/>
        <p:txBody>
          <a:bodyPr/>
          <a:lstStyle/>
          <a:p>
            <a:r>
              <a:rPr lang="nl-NL" b="1" dirty="0"/>
              <a:t>Verwarmen</a:t>
            </a:r>
          </a:p>
          <a:p>
            <a:pPr lvl="1"/>
            <a:r>
              <a:rPr lang="nl-NL" dirty="0"/>
              <a:t>Vuur, elektriciteit</a:t>
            </a:r>
          </a:p>
          <a:p>
            <a:r>
              <a:rPr lang="nl-NL" b="1" dirty="0"/>
              <a:t>Beweging opwekken</a:t>
            </a:r>
          </a:p>
          <a:p>
            <a:pPr lvl="1"/>
            <a:r>
              <a:rPr lang="nl-NL" dirty="0"/>
              <a:t>Spierkracht (mens en dier)</a:t>
            </a:r>
          </a:p>
          <a:p>
            <a:pPr lvl="1"/>
            <a:r>
              <a:rPr lang="nl-NL" dirty="0"/>
              <a:t>Wind, water</a:t>
            </a:r>
          </a:p>
          <a:p>
            <a:pPr lvl="1"/>
            <a:r>
              <a:rPr lang="nl-NL" dirty="0"/>
              <a:t>Motoren</a:t>
            </a:r>
          </a:p>
          <a:p>
            <a:r>
              <a:rPr lang="nl-NL" b="1" dirty="0"/>
              <a:t>Signaalverwerking</a:t>
            </a:r>
          </a:p>
          <a:p>
            <a:pPr lvl="1"/>
            <a:r>
              <a:rPr lang="nl-NL" dirty="0"/>
              <a:t>Meten, rekenen, communicatie</a:t>
            </a:r>
          </a:p>
        </p:txBody>
      </p:sp>
      <p:graphicFrame>
        <p:nvGraphicFramePr>
          <p:cNvPr id="4" name="Object 3">
            <a:extLst>
              <a:ext uri="{FF2B5EF4-FFF2-40B4-BE49-F238E27FC236}">
                <a16:creationId xmlns:a16="http://schemas.microsoft.com/office/drawing/2014/main" id="{AC3038E5-0B1E-98A8-B32E-EC5A7A5DC564}"/>
              </a:ext>
            </a:extLst>
          </p:cNvPr>
          <p:cNvGraphicFramePr>
            <a:graphicFrameLocks noChangeAspect="1"/>
          </p:cNvGraphicFramePr>
          <p:nvPr/>
        </p:nvGraphicFramePr>
        <p:xfrm>
          <a:off x="9832933" y="5569147"/>
          <a:ext cx="2068556" cy="620712"/>
        </p:xfrm>
        <a:graphic>
          <a:graphicData uri="http://schemas.openxmlformats.org/presentationml/2006/ole">
            <mc:AlternateContent xmlns:mc="http://schemas.openxmlformats.org/markup-compatibility/2006">
              <mc:Choice xmlns:v="urn:schemas-microsoft-com:vml" Requires="v">
                <p:oleObj spid="_x0000_s2050" r:id="rId4" imgW="1579078" imgH="620302" progId="">
                  <p:embed/>
                </p:oleObj>
              </mc:Choice>
              <mc:Fallback>
                <p:oleObj r:id="rId4" imgW="1579078" imgH="620302" progId="">
                  <p:embed/>
                  <p:pic>
                    <p:nvPicPr>
                      <p:cNvPr id="4" name="Object 3">
                        <a:extLst>
                          <a:ext uri="{FF2B5EF4-FFF2-40B4-BE49-F238E27FC236}">
                            <a16:creationId xmlns:a16="http://schemas.microsoft.com/office/drawing/2014/main" id="{AC3038E5-0B1E-98A8-B32E-EC5A7A5DC564}"/>
                          </a:ext>
                        </a:extLst>
                      </p:cNvPr>
                      <p:cNvPicPr/>
                      <p:nvPr/>
                    </p:nvPicPr>
                    <p:blipFill>
                      <a:blip r:embed="rId5"/>
                      <a:stretch>
                        <a:fillRect/>
                      </a:stretch>
                    </p:blipFill>
                    <p:spPr>
                      <a:xfrm>
                        <a:off x="9832933" y="5569147"/>
                        <a:ext cx="2068556" cy="620712"/>
                      </a:xfrm>
                      <a:prstGeom prst="rect">
                        <a:avLst/>
                      </a:prstGeom>
                    </p:spPr>
                  </p:pic>
                </p:oleObj>
              </mc:Fallback>
            </mc:AlternateContent>
          </a:graphicData>
        </a:graphic>
      </p:graphicFrame>
      <p:pic>
        <p:nvPicPr>
          <p:cNvPr id="13" name="Afbeelding 12">
            <a:extLst>
              <a:ext uri="{FF2B5EF4-FFF2-40B4-BE49-F238E27FC236}">
                <a16:creationId xmlns:a16="http://schemas.microsoft.com/office/drawing/2014/main" id="{9D3BDD28-63F3-1265-8380-229F59D852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8216" y="1411288"/>
            <a:ext cx="885825" cy="1047750"/>
          </a:xfrm>
          <a:prstGeom prst="rect">
            <a:avLst/>
          </a:prstGeom>
        </p:spPr>
      </p:pic>
      <p:pic>
        <p:nvPicPr>
          <p:cNvPr id="15" name="Afbeelding 14">
            <a:extLst>
              <a:ext uri="{FF2B5EF4-FFF2-40B4-BE49-F238E27FC236}">
                <a16:creationId xmlns:a16="http://schemas.microsoft.com/office/drawing/2014/main" id="{70B2D26A-DFBE-911B-123D-3F446F9BEE43}"/>
              </a:ext>
            </a:extLst>
          </p:cNvPr>
          <p:cNvPicPr>
            <a:picLocks noChangeAspect="1"/>
          </p:cNvPicPr>
          <p:nvPr/>
        </p:nvPicPr>
        <p:blipFill>
          <a:blip r:embed="rId7"/>
          <a:stretch>
            <a:fillRect/>
          </a:stretch>
        </p:blipFill>
        <p:spPr>
          <a:xfrm>
            <a:off x="5652504" y="1222339"/>
            <a:ext cx="1250568" cy="1425648"/>
          </a:xfrm>
          <a:prstGeom prst="rect">
            <a:avLst/>
          </a:prstGeom>
        </p:spPr>
      </p:pic>
      <p:pic>
        <p:nvPicPr>
          <p:cNvPr id="17" name="Afbeelding 16">
            <a:extLst>
              <a:ext uri="{FF2B5EF4-FFF2-40B4-BE49-F238E27FC236}">
                <a16:creationId xmlns:a16="http://schemas.microsoft.com/office/drawing/2014/main" id="{B6C30BBF-AF79-7FDF-F6FA-830052FFE5CC}"/>
              </a:ext>
            </a:extLst>
          </p:cNvPr>
          <p:cNvPicPr>
            <a:picLocks noChangeAspect="1"/>
          </p:cNvPicPr>
          <p:nvPr/>
        </p:nvPicPr>
        <p:blipFill>
          <a:blip r:embed="rId8"/>
          <a:stretch>
            <a:fillRect/>
          </a:stretch>
        </p:blipFill>
        <p:spPr>
          <a:xfrm>
            <a:off x="7652729" y="1331525"/>
            <a:ext cx="1214992" cy="1127513"/>
          </a:xfrm>
          <a:prstGeom prst="rect">
            <a:avLst/>
          </a:prstGeom>
        </p:spPr>
      </p:pic>
      <p:pic>
        <p:nvPicPr>
          <p:cNvPr id="19" name="Afbeelding 18">
            <a:extLst>
              <a:ext uri="{FF2B5EF4-FFF2-40B4-BE49-F238E27FC236}">
                <a16:creationId xmlns:a16="http://schemas.microsoft.com/office/drawing/2014/main" id="{C5F11997-5B44-3748-6D78-46FE30399A7D}"/>
              </a:ext>
            </a:extLst>
          </p:cNvPr>
          <p:cNvPicPr>
            <a:picLocks noChangeAspect="1"/>
          </p:cNvPicPr>
          <p:nvPr/>
        </p:nvPicPr>
        <p:blipFill>
          <a:blip r:embed="rId9"/>
          <a:stretch>
            <a:fillRect/>
          </a:stretch>
        </p:blipFill>
        <p:spPr>
          <a:xfrm>
            <a:off x="5391051" y="2600209"/>
            <a:ext cx="1007687" cy="1184713"/>
          </a:xfrm>
          <a:prstGeom prst="rect">
            <a:avLst/>
          </a:prstGeom>
        </p:spPr>
      </p:pic>
      <p:pic>
        <p:nvPicPr>
          <p:cNvPr id="21" name="Afbeelding 20">
            <a:extLst>
              <a:ext uri="{FF2B5EF4-FFF2-40B4-BE49-F238E27FC236}">
                <a16:creationId xmlns:a16="http://schemas.microsoft.com/office/drawing/2014/main" id="{4C45000C-6366-61E2-4C4E-74B28B1C16D2}"/>
              </a:ext>
            </a:extLst>
          </p:cNvPr>
          <p:cNvPicPr>
            <a:picLocks noChangeAspect="1"/>
          </p:cNvPicPr>
          <p:nvPr/>
        </p:nvPicPr>
        <p:blipFill>
          <a:blip r:embed="rId10"/>
          <a:stretch>
            <a:fillRect/>
          </a:stretch>
        </p:blipFill>
        <p:spPr>
          <a:xfrm>
            <a:off x="6577201" y="2593975"/>
            <a:ext cx="1609950" cy="1133633"/>
          </a:xfrm>
          <a:prstGeom prst="rect">
            <a:avLst/>
          </a:prstGeom>
        </p:spPr>
      </p:pic>
      <p:pic>
        <p:nvPicPr>
          <p:cNvPr id="23" name="Afbeelding 22">
            <a:extLst>
              <a:ext uri="{FF2B5EF4-FFF2-40B4-BE49-F238E27FC236}">
                <a16:creationId xmlns:a16="http://schemas.microsoft.com/office/drawing/2014/main" id="{F1D43C86-916D-9024-140A-C8575928FB54}"/>
              </a:ext>
            </a:extLst>
          </p:cNvPr>
          <p:cNvPicPr>
            <a:picLocks noChangeAspect="1"/>
          </p:cNvPicPr>
          <p:nvPr/>
        </p:nvPicPr>
        <p:blipFill>
          <a:blip r:embed="rId11"/>
          <a:stretch>
            <a:fillRect/>
          </a:stretch>
        </p:blipFill>
        <p:spPr>
          <a:xfrm>
            <a:off x="8387865" y="2567221"/>
            <a:ext cx="1047896" cy="1371791"/>
          </a:xfrm>
          <a:prstGeom prst="rect">
            <a:avLst/>
          </a:prstGeom>
        </p:spPr>
      </p:pic>
      <p:pic>
        <p:nvPicPr>
          <p:cNvPr id="25" name="Afbeelding 24">
            <a:extLst>
              <a:ext uri="{FF2B5EF4-FFF2-40B4-BE49-F238E27FC236}">
                <a16:creationId xmlns:a16="http://schemas.microsoft.com/office/drawing/2014/main" id="{36318EE9-5DFE-0108-D338-B0D4B3B60D45}"/>
              </a:ext>
            </a:extLst>
          </p:cNvPr>
          <p:cNvPicPr>
            <a:picLocks noChangeAspect="1"/>
          </p:cNvPicPr>
          <p:nvPr/>
        </p:nvPicPr>
        <p:blipFill>
          <a:blip r:embed="rId12"/>
          <a:stretch>
            <a:fillRect/>
          </a:stretch>
        </p:blipFill>
        <p:spPr>
          <a:xfrm>
            <a:off x="9994037" y="2567221"/>
            <a:ext cx="957551" cy="1403308"/>
          </a:xfrm>
          <a:prstGeom prst="rect">
            <a:avLst/>
          </a:prstGeom>
        </p:spPr>
      </p:pic>
      <p:pic>
        <p:nvPicPr>
          <p:cNvPr id="29" name="Afbeelding 28">
            <a:extLst>
              <a:ext uri="{FF2B5EF4-FFF2-40B4-BE49-F238E27FC236}">
                <a16:creationId xmlns:a16="http://schemas.microsoft.com/office/drawing/2014/main" id="{B1FD451D-7D25-BF18-479A-F38C705A1C42}"/>
              </a:ext>
            </a:extLst>
          </p:cNvPr>
          <p:cNvPicPr>
            <a:picLocks noChangeAspect="1"/>
          </p:cNvPicPr>
          <p:nvPr/>
        </p:nvPicPr>
        <p:blipFill>
          <a:blip r:embed="rId13"/>
          <a:stretch>
            <a:fillRect/>
          </a:stretch>
        </p:blipFill>
        <p:spPr>
          <a:xfrm>
            <a:off x="5772343" y="3883247"/>
            <a:ext cx="1057423" cy="1105054"/>
          </a:xfrm>
          <a:prstGeom prst="rect">
            <a:avLst/>
          </a:prstGeom>
        </p:spPr>
      </p:pic>
      <p:pic>
        <p:nvPicPr>
          <p:cNvPr id="31" name="Afbeelding 30">
            <a:extLst>
              <a:ext uri="{FF2B5EF4-FFF2-40B4-BE49-F238E27FC236}">
                <a16:creationId xmlns:a16="http://schemas.microsoft.com/office/drawing/2014/main" id="{6869961A-AD74-8FCD-9D76-AF55033EE37B}"/>
              </a:ext>
            </a:extLst>
          </p:cNvPr>
          <p:cNvPicPr>
            <a:picLocks noChangeAspect="1"/>
          </p:cNvPicPr>
          <p:nvPr/>
        </p:nvPicPr>
        <p:blipFill>
          <a:blip r:embed="rId14"/>
          <a:stretch>
            <a:fillRect/>
          </a:stretch>
        </p:blipFill>
        <p:spPr>
          <a:xfrm>
            <a:off x="7154280" y="3939012"/>
            <a:ext cx="1238505" cy="1049289"/>
          </a:xfrm>
          <a:prstGeom prst="rect">
            <a:avLst/>
          </a:prstGeom>
        </p:spPr>
      </p:pic>
      <p:pic>
        <p:nvPicPr>
          <p:cNvPr id="33" name="Afbeelding 32">
            <a:extLst>
              <a:ext uri="{FF2B5EF4-FFF2-40B4-BE49-F238E27FC236}">
                <a16:creationId xmlns:a16="http://schemas.microsoft.com/office/drawing/2014/main" id="{460AAD64-6E0D-848E-9369-F02E916AE40D}"/>
              </a:ext>
            </a:extLst>
          </p:cNvPr>
          <p:cNvPicPr>
            <a:picLocks noChangeAspect="1"/>
          </p:cNvPicPr>
          <p:nvPr/>
        </p:nvPicPr>
        <p:blipFill>
          <a:blip r:embed="rId15"/>
          <a:stretch>
            <a:fillRect/>
          </a:stretch>
        </p:blipFill>
        <p:spPr>
          <a:xfrm>
            <a:off x="5923726" y="5086685"/>
            <a:ext cx="1038370" cy="1428949"/>
          </a:xfrm>
          <a:prstGeom prst="rect">
            <a:avLst/>
          </a:prstGeom>
        </p:spPr>
      </p:pic>
      <p:pic>
        <p:nvPicPr>
          <p:cNvPr id="35" name="Afbeelding 34">
            <a:extLst>
              <a:ext uri="{FF2B5EF4-FFF2-40B4-BE49-F238E27FC236}">
                <a16:creationId xmlns:a16="http://schemas.microsoft.com/office/drawing/2014/main" id="{B7FB3433-7BB8-C0C6-7981-CB0FE3CC12F5}"/>
              </a:ext>
            </a:extLst>
          </p:cNvPr>
          <p:cNvPicPr>
            <a:picLocks noChangeAspect="1"/>
          </p:cNvPicPr>
          <p:nvPr/>
        </p:nvPicPr>
        <p:blipFill>
          <a:blip r:embed="rId16"/>
          <a:stretch>
            <a:fillRect/>
          </a:stretch>
        </p:blipFill>
        <p:spPr>
          <a:xfrm>
            <a:off x="9055311" y="4047195"/>
            <a:ext cx="753989" cy="2359984"/>
          </a:xfrm>
          <a:prstGeom prst="rect">
            <a:avLst/>
          </a:prstGeom>
        </p:spPr>
      </p:pic>
      <p:pic>
        <p:nvPicPr>
          <p:cNvPr id="37" name="Afbeelding 36">
            <a:extLst>
              <a:ext uri="{FF2B5EF4-FFF2-40B4-BE49-F238E27FC236}">
                <a16:creationId xmlns:a16="http://schemas.microsoft.com/office/drawing/2014/main" id="{DDE110EF-2EF5-2603-978E-7A6195DB9416}"/>
              </a:ext>
            </a:extLst>
          </p:cNvPr>
          <p:cNvPicPr>
            <a:picLocks noChangeAspect="1"/>
          </p:cNvPicPr>
          <p:nvPr/>
        </p:nvPicPr>
        <p:blipFill>
          <a:blip r:embed="rId17"/>
          <a:stretch>
            <a:fillRect/>
          </a:stretch>
        </p:blipFill>
        <p:spPr>
          <a:xfrm>
            <a:off x="10182476" y="4033672"/>
            <a:ext cx="1314633" cy="990738"/>
          </a:xfrm>
          <a:prstGeom prst="rect">
            <a:avLst/>
          </a:prstGeom>
        </p:spPr>
      </p:pic>
    </p:spTree>
    <p:extLst>
      <p:ext uri="{BB962C8B-B14F-4D97-AF65-F5344CB8AC3E}">
        <p14:creationId xmlns:p14="http://schemas.microsoft.com/office/powerpoint/2010/main" val="2535842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12321D-E32C-D1D9-6D16-8F367BA15F38}"/>
              </a:ext>
            </a:extLst>
          </p:cNvPr>
          <p:cNvSpPr>
            <a:spLocks noGrp="1"/>
          </p:cNvSpPr>
          <p:nvPr>
            <p:ph type="title"/>
          </p:nvPr>
        </p:nvSpPr>
        <p:spPr/>
        <p:txBody>
          <a:bodyPr/>
          <a:lstStyle/>
          <a:p>
            <a:r>
              <a:rPr lang="nl-NL" dirty="0"/>
              <a:t>Belangrijkste inzicht Industriële revolutie!</a:t>
            </a:r>
          </a:p>
        </p:txBody>
      </p:sp>
      <p:sp>
        <p:nvSpPr>
          <p:cNvPr id="3" name="Tijdelijke aanduiding voor inhoud 2">
            <a:extLst>
              <a:ext uri="{FF2B5EF4-FFF2-40B4-BE49-F238E27FC236}">
                <a16:creationId xmlns:a16="http://schemas.microsoft.com/office/drawing/2014/main" id="{3BD8666A-2960-44B9-9AF7-7D3EF90F5FA9}"/>
              </a:ext>
            </a:extLst>
          </p:cNvPr>
          <p:cNvSpPr>
            <a:spLocks noGrp="1"/>
          </p:cNvSpPr>
          <p:nvPr>
            <p:ph idx="1"/>
          </p:nvPr>
        </p:nvSpPr>
        <p:spPr/>
        <p:txBody>
          <a:bodyPr/>
          <a:lstStyle/>
          <a:p>
            <a:pPr marL="0" indent="0" algn="ctr">
              <a:buNone/>
            </a:pPr>
            <a:r>
              <a:rPr lang="nl-NL" dirty="0"/>
              <a:t>Het theoretische inzicht om warmte om te zetten in beweging</a:t>
            </a:r>
          </a:p>
          <a:p>
            <a:pPr marL="0" indent="0" algn="ctr">
              <a:buNone/>
            </a:pPr>
            <a:endParaRPr lang="nl-NL" dirty="0"/>
          </a:p>
        </p:txBody>
      </p:sp>
      <p:pic>
        <p:nvPicPr>
          <p:cNvPr id="5" name="Afbeelding 4">
            <a:extLst>
              <a:ext uri="{FF2B5EF4-FFF2-40B4-BE49-F238E27FC236}">
                <a16:creationId xmlns:a16="http://schemas.microsoft.com/office/drawing/2014/main" id="{27D3021D-CB3A-F8A0-A055-017356AC4630}"/>
              </a:ext>
            </a:extLst>
          </p:cNvPr>
          <p:cNvPicPr>
            <a:picLocks noChangeAspect="1"/>
          </p:cNvPicPr>
          <p:nvPr/>
        </p:nvPicPr>
        <p:blipFill>
          <a:blip r:embed="rId3"/>
          <a:stretch>
            <a:fillRect/>
          </a:stretch>
        </p:blipFill>
        <p:spPr>
          <a:xfrm>
            <a:off x="8431390" y="2367528"/>
            <a:ext cx="2343477" cy="3267531"/>
          </a:xfrm>
          <a:prstGeom prst="rect">
            <a:avLst/>
          </a:prstGeom>
        </p:spPr>
      </p:pic>
      <p:pic>
        <p:nvPicPr>
          <p:cNvPr id="7" name="Afbeelding 6">
            <a:extLst>
              <a:ext uri="{FF2B5EF4-FFF2-40B4-BE49-F238E27FC236}">
                <a16:creationId xmlns:a16="http://schemas.microsoft.com/office/drawing/2014/main" id="{15AD1D02-E05B-4264-FFEC-EAAA88C32E3F}"/>
              </a:ext>
            </a:extLst>
          </p:cNvPr>
          <p:cNvPicPr>
            <a:picLocks noChangeAspect="1"/>
          </p:cNvPicPr>
          <p:nvPr/>
        </p:nvPicPr>
        <p:blipFill>
          <a:blip r:embed="rId4"/>
          <a:stretch>
            <a:fillRect/>
          </a:stretch>
        </p:blipFill>
        <p:spPr>
          <a:xfrm>
            <a:off x="2031305" y="2367528"/>
            <a:ext cx="2457793" cy="3181794"/>
          </a:xfrm>
          <a:prstGeom prst="rect">
            <a:avLst/>
          </a:prstGeom>
        </p:spPr>
      </p:pic>
      <p:sp>
        <p:nvSpPr>
          <p:cNvPr id="8" name="Tekstvak 7">
            <a:extLst>
              <a:ext uri="{FF2B5EF4-FFF2-40B4-BE49-F238E27FC236}">
                <a16:creationId xmlns:a16="http://schemas.microsoft.com/office/drawing/2014/main" id="{5B5A383A-E734-C4B1-2CF8-FDCF52A72157}"/>
              </a:ext>
            </a:extLst>
          </p:cNvPr>
          <p:cNvSpPr txBox="1"/>
          <p:nvPr/>
        </p:nvSpPr>
        <p:spPr>
          <a:xfrm>
            <a:off x="2187615" y="5810491"/>
            <a:ext cx="2002420" cy="369332"/>
          </a:xfrm>
          <a:prstGeom prst="rect">
            <a:avLst/>
          </a:prstGeom>
          <a:noFill/>
        </p:spPr>
        <p:txBody>
          <a:bodyPr wrap="square" rtlCol="0">
            <a:spAutoFit/>
          </a:bodyPr>
          <a:lstStyle/>
          <a:p>
            <a:pPr algn="ctr"/>
            <a:r>
              <a:rPr lang="nl-NL" dirty="0"/>
              <a:t>James Watt</a:t>
            </a:r>
          </a:p>
        </p:txBody>
      </p:sp>
      <p:sp>
        <p:nvSpPr>
          <p:cNvPr id="13" name="Tekstvak 12">
            <a:extLst>
              <a:ext uri="{FF2B5EF4-FFF2-40B4-BE49-F238E27FC236}">
                <a16:creationId xmlns:a16="http://schemas.microsoft.com/office/drawing/2014/main" id="{A9C5FB4D-9C12-3145-4CF8-7DF86FE0DBDC}"/>
              </a:ext>
            </a:extLst>
          </p:cNvPr>
          <p:cNvSpPr txBox="1"/>
          <p:nvPr/>
        </p:nvSpPr>
        <p:spPr>
          <a:xfrm>
            <a:off x="8636653" y="5835566"/>
            <a:ext cx="2002420" cy="369332"/>
          </a:xfrm>
          <a:prstGeom prst="rect">
            <a:avLst/>
          </a:prstGeom>
          <a:noFill/>
        </p:spPr>
        <p:txBody>
          <a:bodyPr wrap="square" rtlCol="0">
            <a:spAutoFit/>
          </a:bodyPr>
          <a:lstStyle/>
          <a:p>
            <a:pPr algn="ctr"/>
            <a:r>
              <a:rPr lang="nl-NL" dirty="0" err="1"/>
              <a:t>Sadi</a:t>
            </a:r>
            <a:r>
              <a:rPr lang="nl-NL" dirty="0"/>
              <a:t> </a:t>
            </a:r>
            <a:r>
              <a:rPr lang="nl-NL" dirty="0" err="1"/>
              <a:t>Carnot</a:t>
            </a:r>
            <a:endParaRPr lang="nl-NL" dirty="0"/>
          </a:p>
        </p:txBody>
      </p:sp>
    </p:spTree>
    <p:extLst>
      <p:ext uri="{BB962C8B-B14F-4D97-AF65-F5344CB8AC3E}">
        <p14:creationId xmlns:p14="http://schemas.microsoft.com/office/powerpoint/2010/main" val="1106578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CC5C0F-9CB6-6D92-57D9-320E1C0CE4EE}"/>
              </a:ext>
            </a:extLst>
          </p:cNvPr>
          <p:cNvSpPr>
            <a:spLocks noGrp="1"/>
          </p:cNvSpPr>
          <p:nvPr>
            <p:ph type="title"/>
          </p:nvPr>
        </p:nvSpPr>
        <p:spPr/>
        <p:txBody>
          <a:bodyPr/>
          <a:lstStyle/>
          <a:p>
            <a:r>
              <a:rPr lang="nl-NL" b="1" dirty="0"/>
              <a:t>Chemische energie            Kinetische energie!</a:t>
            </a:r>
          </a:p>
        </p:txBody>
      </p:sp>
      <p:sp>
        <p:nvSpPr>
          <p:cNvPr id="3" name="Tijdelijke aanduiding voor inhoud 2">
            <a:extLst>
              <a:ext uri="{FF2B5EF4-FFF2-40B4-BE49-F238E27FC236}">
                <a16:creationId xmlns:a16="http://schemas.microsoft.com/office/drawing/2014/main" id="{AA778601-E045-1F29-338C-862D886C8928}"/>
              </a:ext>
            </a:extLst>
          </p:cNvPr>
          <p:cNvSpPr>
            <a:spLocks noGrp="1"/>
          </p:cNvSpPr>
          <p:nvPr>
            <p:ph idx="1"/>
          </p:nvPr>
        </p:nvSpPr>
        <p:spPr/>
        <p:txBody>
          <a:bodyPr/>
          <a:lstStyle/>
          <a:p>
            <a:r>
              <a:rPr lang="nl-NL" dirty="0"/>
              <a:t>Vrijheid van plaatsing</a:t>
            </a:r>
          </a:p>
          <a:p>
            <a:pPr lvl="1"/>
            <a:r>
              <a:rPr lang="nl-NL" dirty="0"/>
              <a:t>Complexe machine (stoom) </a:t>
            </a:r>
          </a:p>
          <a:p>
            <a:r>
              <a:rPr lang="nl-NL" dirty="0"/>
              <a:t>Vrijheid van beweging (stoom, diesel, benzine)</a:t>
            </a:r>
          </a:p>
          <a:p>
            <a:r>
              <a:rPr lang="nl-NL" dirty="0"/>
              <a:t>Energie werd aan- of meegevoerd</a:t>
            </a:r>
          </a:p>
        </p:txBody>
      </p:sp>
      <p:sp>
        <p:nvSpPr>
          <p:cNvPr id="4" name="Pijl: rechts 3">
            <a:extLst>
              <a:ext uri="{FF2B5EF4-FFF2-40B4-BE49-F238E27FC236}">
                <a16:creationId xmlns:a16="http://schemas.microsoft.com/office/drawing/2014/main" id="{C7265DA6-A7FA-2C57-91D9-012E8A9DFAE2}"/>
              </a:ext>
            </a:extLst>
          </p:cNvPr>
          <p:cNvSpPr/>
          <p:nvPr/>
        </p:nvSpPr>
        <p:spPr>
          <a:xfrm>
            <a:off x="3988328" y="437130"/>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l-NL"/>
          </a:p>
        </p:txBody>
      </p:sp>
      <p:pic>
        <p:nvPicPr>
          <p:cNvPr id="6" name="Afbeelding 5">
            <a:extLst>
              <a:ext uri="{FF2B5EF4-FFF2-40B4-BE49-F238E27FC236}">
                <a16:creationId xmlns:a16="http://schemas.microsoft.com/office/drawing/2014/main" id="{CA7C26FC-3A60-841D-777F-8B22BE31F1C1}"/>
              </a:ext>
            </a:extLst>
          </p:cNvPr>
          <p:cNvPicPr>
            <a:picLocks noChangeAspect="1"/>
          </p:cNvPicPr>
          <p:nvPr/>
        </p:nvPicPr>
        <p:blipFill>
          <a:blip r:embed="rId3"/>
          <a:stretch>
            <a:fillRect/>
          </a:stretch>
        </p:blipFill>
        <p:spPr>
          <a:xfrm>
            <a:off x="838200" y="3420463"/>
            <a:ext cx="2874484" cy="2712901"/>
          </a:xfrm>
          <a:prstGeom prst="rect">
            <a:avLst/>
          </a:prstGeom>
        </p:spPr>
      </p:pic>
      <p:pic>
        <p:nvPicPr>
          <p:cNvPr id="8" name="Afbeelding 7">
            <a:extLst>
              <a:ext uri="{FF2B5EF4-FFF2-40B4-BE49-F238E27FC236}">
                <a16:creationId xmlns:a16="http://schemas.microsoft.com/office/drawing/2014/main" id="{15F7A46C-97FA-9E89-D2F4-D4C442CDE114}"/>
              </a:ext>
            </a:extLst>
          </p:cNvPr>
          <p:cNvPicPr>
            <a:picLocks noChangeAspect="1"/>
          </p:cNvPicPr>
          <p:nvPr/>
        </p:nvPicPr>
        <p:blipFill>
          <a:blip r:embed="rId4"/>
          <a:stretch>
            <a:fillRect/>
          </a:stretch>
        </p:blipFill>
        <p:spPr>
          <a:xfrm>
            <a:off x="3988328" y="3372912"/>
            <a:ext cx="3741203" cy="2604453"/>
          </a:xfrm>
          <a:prstGeom prst="rect">
            <a:avLst/>
          </a:prstGeom>
        </p:spPr>
      </p:pic>
      <p:pic>
        <p:nvPicPr>
          <p:cNvPr id="10" name="Afbeelding 9">
            <a:extLst>
              <a:ext uri="{FF2B5EF4-FFF2-40B4-BE49-F238E27FC236}">
                <a16:creationId xmlns:a16="http://schemas.microsoft.com/office/drawing/2014/main" id="{FCE2C675-7A8C-33BE-6A38-9F3EC7FE9271}"/>
              </a:ext>
            </a:extLst>
          </p:cNvPr>
          <p:cNvPicPr>
            <a:picLocks noChangeAspect="1"/>
          </p:cNvPicPr>
          <p:nvPr/>
        </p:nvPicPr>
        <p:blipFill>
          <a:blip r:embed="rId5"/>
          <a:stretch>
            <a:fillRect/>
          </a:stretch>
        </p:blipFill>
        <p:spPr>
          <a:xfrm>
            <a:off x="8262887" y="3320261"/>
            <a:ext cx="3436327" cy="2694749"/>
          </a:xfrm>
          <a:prstGeom prst="rect">
            <a:avLst/>
          </a:prstGeom>
        </p:spPr>
      </p:pic>
    </p:spTree>
    <p:extLst>
      <p:ext uri="{BB962C8B-B14F-4D97-AF65-F5344CB8AC3E}">
        <p14:creationId xmlns:p14="http://schemas.microsoft.com/office/powerpoint/2010/main" val="2868003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4A657A-CEDB-D902-88FE-6761ABE511C8}"/>
              </a:ext>
            </a:extLst>
          </p:cNvPr>
          <p:cNvSpPr>
            <a:spLocks noGrp="1"/>
          </p:cNvSpPr>
          <p:nvPr>
            <p:ph type="title"/>
          </p:nvPr>
        </p:nvSpPr>
        <p:spPr/>
        <p:txBody>
          <a:bodyPr>
            <a:normAutofit/>
          </a:bodyPr>
          <a:lstStyle/>
          <a:p>
            <a:r>
              <a:rPr lang="nl-NL" dirty="0"/>
              <a:t>Elektriciteit</a:t>
            </a:r>
          </a:p>
        </p:txBody>
      </p:sp>
      <p:sp>
        <p:nvSpPr>
          <p:cNvPr id="3" name="Tijdelijke aanduiding voor inhoud 2">
            <a:extLst>
              <a:ext uri="{FF2B5EF4-FFF2-40B4-BE49-F238E27FC236}">
                <a16:creationId xmlns:a16="http://schemas.microsoft.com/office/drawing/2014/main" id="{E7244C67-78FE-CDE2-06F4-2B830854CABF}"/>
              </a:ext>
            </a:extLst>
          </p:cNvPr>
          <p:cNvSpPr>
            <a:spLocks noGrp="1"/>
          </p:cNvSpPr>
          <p:nvPr>
            <p:ph idx="1"/>
          </p:nvPr>
        </p:nvSpPr>
        <p:spPr/>
        <p:txBody>
          <a:bodyPr/>
          <a:lstStyle/>
          <a:p>
            <a:pPr marL="0"/>
            <a:r>
              <a:rPr lang="nl-NL" sz="2400" dirty="0"/>
              <a:t>Warmte omzetten naar beweging</a:t>
            </a:r>
          </a:p>
          <a:p>
            <a:pPr marL="457200" lvl="2"/>
            <a:r>
              <a:rPr lang="nl-NL" dirty="0"/>
              <a:t>Stoom machines</a:t>
            </a:r>
          </a:p>
          <a:p>
            <a:pPr marL="457200" lvl="2"/>
            <a:r>
              <a:rPr lang="nl-NL" dirty="0"/>
              <a:t>Turbines</a:t>
            </a:r>
          </a:p>
          <a:p>
            <a:pPr marL="0"/>
            <a:r>
              <a:rPr lang="nl-NL" sz="2400" dirty="0"/>
              <a:t>Centraal opgewekt</a:t>
            </a:r>
          </a:p>
          <a:p>
            <a:pPr marL="0" lvl="1"/>
            <a:r>
              <a:rPr lang="nl-NL" dirty="0"/>
              <a:t>Consumptie en opwekking aan elkaar gekoppeld op seconden niveau</a:t>
            </a:r>
          </a:p>
          <a:p>
            <a:pPr marL="0" lvl="1"/>
            <a:r>
              <a:rPr lang="nl-NL" dirty="0"/>
              <a:t>Net balanceren is noodzaak!</a:t>
            </a:r>
          </a:p>
        </p:txBody>
      </p:sp>
      <p:pic>
        <p:nvPicPr>
          <p:cNvPr id="5" name="Afbeelding 4">
            <a:extLst>
              <a:ext uri="{FF2B5EF4-FFF2-40B4-BE49-F238E27FC236}">
                <a16:creationId xmlns:a16="http://schemas.microsoft.com/office/drawing/2014/main" id="{EE433D95-8F14-E728-2C7E-E9E685FFAED6}"/>
              </a:ext>
            </a:extLst>
          </p:cNvPr>
          <p:cNvPicPr>
            <a:picLocks noChangeAspect="1"/>
          </p:cNvPicPr>
          <p:nvPr/>
        </p:nvPicPr>
        <p:blipFill>
          <a:blip r:embed="rId2"/>
          <a:stretch>
            <a:fillRect/>
          </a:stretch>
        </p:blipFill>
        <p:spPr>
          <a:xfrm>
            <a:off x="4132162" y="4153778"/>
            <a:ext cx="4272924" cy="2158122"/>
          </a:xfrm>
          <a:prstGeom prst="rect">
            <a:avLst/>
          </a:prstGeom>
        </p:spPr>
      </p:pic>
      <p:sp>
        <p:nvSpPr>
          <p:cNvPr id="6" name="Tekstvak 5">
            <a:extLst>
              <a:ext uri="{FF2B5EF4-FFF2-40B4-BE49-F238E27FC236}">
                <a16:creationId xmlns:a16="http://schemas.microsoft.com/office/drawing/2014/main" id="{C1DDF781-C983-A08A-62E1-A7791B862D0B}"/>
              </a:ext>
            </a:extLst>
          </p:cNvPr>
          <p:cNvSpPr txBox="1"/>
          <p:nvPr/>
        </p:nvSpPr>
        <p:spPr>
          <a:xfrm>
            <a:off x="8405086" y="6034901"/>
            <a:ext cx="2596896" cy="276999"/>
          </a:xfrm>
          <a:prstGeom prst="rect">
            <a:avLst/>
          </a:prstGeom>
          <a:noFill/>
        </p:spPr>
        <p:txBody>
          <a:bodyPr wrap="square" rtlCol="0">
            <a:spAutoFit/>
          </a:bodyPr>
          <a:lstStyle/>
          <a:p>
            <a:r>
              <a:rPr lang="nl-NL" sz="1200" dirty="0"/>
              <a:t>Bron: Kennisplatform</a:t>
            </a:r>
          </a:p>
        </p:txBody>
      </p:sp>
    </p:spTree>
    <p:extLst>
      <p:ext uri="{BB962C8B-B14F-4D97-AF65-F5344CB8AC3E}">
        <p14:creationId xmlns:p14="http://schemas.microsoft.com/office/powerpoint/2010/main" val="135610884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28288</TotalTime>
  <Words>1459</Words>
  <Application>Microsoft Office PowerPoint</Application>
  <PresentationFormat>Breedbeeld</PresentationFormat>
  <Paragraphs>188</Paragraphs>
  <Slides>25</Slides>
  <Notes>17</Notes>
  <HiddenSlides>0</HiddenSlides>
  <MMClips>1</MMClips>
  <ScaleCrop>false</ScaleCrop>
  <HeadingPairs>
    <vt:vector size="8" baseType="variant">
      <vt:variant>
        <vt:lpstr>Gebruikte lettertypen</vt:lpstr>
      </vt:variant>
      <vt:variant>
        <vt:i4>3</vt:i4>
      </vt:variant>
      <vt:variant>
        <vt:lpstr>Thema</vt:lpstr>
      </vt:variant>
      <vt:variant>
        <vt:i4>1</vt:i4>
      </vt:variant>
      <vt:variant>
        <vt:lpstr>Ingesloten OLE-bronprogramma's</vt:lpstr>
      </vt:variant>
      <vt:variant>
        <vt:i4>0</vt:i4>
      </vt:variant>
      <vt:variant>
        <vt:lpstr>Diatitels</vt:lpstr>
      </vt:variant>
      <vt:variant>
        <vt:i4>25</vt:i4>
      </vt:variant>
    </vt:vector>
  </HeadingPairs>
  <TitlesOfParts>
    <vt:vector size="29" baseType="lpstr">
      <vt:lpstr>Arial</vt:lpstr>
      <vt:lpstr>Calibri</vt:lpstr>
      <vt:lpstr>Calibri Light</vt:lpstr>
      <vt:lpstr>Kantoorthema</vt:lpstr>
      <vt:lpstr>CO2 neutraal!</vt:lpstr>
      <vt:lpstr>PowerPoint-presentatie</vt:lpstr>
      <vt:lpstr>wake up call </vt:lpstr>
      <vt:lpstr>wake up call </vt:lpstr>
      <vt:lpstr>Klimaat crisis?</vt:lpstr>
      <vt:lpstr>Wij gebruiken energie voor:</vt:lpstr>
      <vt:lpstr>Belangrijkste inzicht Industriële revolutie!</vt:lpstr>
      <vt:lpstr>Chemische energie            Kinetische energie!</vt:lpstr>
      <vt:lpstr>Elektriciteit</vt:lpstr>
      <vt:lpstr>De Li- Ion batterij</vt:lpstr>
      <vt:lpstr>Hoe ernstig is dit?</vt:lpstr>
      <vt:lpstr>Redox Batterij</vt:lpstr>
      <vt:lpstr>Nature maart 2022</vt:lpstr>
      <vt:lpstr>PowerPoint-presentatie</vt:lpstr>
      <vt:lpstr>PowerPoint-presentatie</vt:lpstr>
      <vt:lpstr>PowerPoint-presentatie</vt:lpstr>
      <vt:lpstr>PowerPoint-presentatie</vt:lpstr>
      <vt:lpstr>Ontkoppel vraag en aanbod door te bufferen</vt:lpstr>
      <vt:lpstr>PowerPoint-presentatie</vt:lpstr>
      <vt:lpstr>Bufferen bij eindgebruikers</vt:lpstr>
      <vt:lpstr>PowerPoint-presentatie</vt:lpstr>
      <vt:lpstr>Bijvoorbeeld een woonhuis</vt:lpstr>
      <vt:lpstr>Net overschakelen op DC</vt:lpstr>
      <vt:lpstr>Drie suggesties!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CO2 neutraal!</dc:title>
  <dc:creator>Bert van de Ven</dc:creator>
  <cp:lastModifiedBy>Bert van de Ven</cp:lastModifiedBy>
  <cp:revision>4</cp:revision>
  <dcterms:created xsi:type="dcterms:W3CDTF">2021-07-14T07:19:30Z</dcterms:created>
  <dcterms:modified xsi:type="dcterms:W3CDTF">2023-10-13T07:17:56Z</dcterms:modified>
</cp:coreProperties>
</file>