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6" r:id="rId3"/>
    <p:sldMasterId id="2147483680" r:id="rId4"/>
  </p:sldMasterIdLst>
  <p:notesMasterIdLst>
    <p:notesMasterId r:id="rId35"/>
  </p:notesMasterIdLst>
  <p:sldIdLst>
    <p:sldId id="483" r:id="rId5"/>
    <p:sldId id="451" r:id="rId6"/>
    <p:sldId id="452" r:id="rId7"/>
    <p:sldId id="453" r:id="rId8"/>
    <p:sldId id="484" r:id="rId9"/>
    <p:sldId id="403" r:id="rId10"/>
    <p:sldId id="387" r:id="rId11"/>
    <p:sldId id="455" r:id="rId12"/>
    <p:sldId id="411" r:id="rId13"/>
    <p:sldId id="388" r:id="rId14"/>
    <p:sldId id="485" r:id="rId15"/>
    <p:sldId id="487" r:id="rId16"/>
    <p:sldId id="488" r:id="rId17"/>
    <p:sldId id="489" r:id="rId18"/>
    <p:sldId id="498" r:id="rId19"/>
    <p:sldId id="497" r:id="rId20"/>
    <p:sldId id="493" r:id="rId21"/>
    <p:sldId id="490" r:id="rId22"/>
    <p:sldId id="499" r:id="rId23"/>
    <p:sldId id="500" r:id="rId24"/>
    <p:sldId id="501" r:id="rId25"/>
    <p:sldId id="492" r:id="rId26"/>
    <p:sldId id="495" r:id="rId27"/>
    <p:sldId id="454" r:id="rId28"/>
    <p:sldId id="494" r:id="rId29"/>
    <p:sldId id="466" r:id="rId30"/>
    <p:sldId id="478" r:id="rId31"/>
    <p:sldId id="502" r:id="rId32"/>
    <p:sldId id="496" r:id="rId33"/>
    <p:sldId id="26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8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25" autoAdjust="0"/>
  </p:normalViewPr>
  <p:slideViewPr>
    <p:cSldViewPr snapToGrid="0">
      <p:cViewPr varScale="1">
        <p:scale>
          <a:sx n="80" d="100"/>
          <a:sy n="80" d="100"/>
        </p:scale>
        <p:origin x="1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2AEE1-ED57-4216-BA9A-43F3BBDB083F}" type="datetimeFigureOut">
              <a:rPr lang="en-GB" smtClean="0"/>
              <a:t>13/11/2023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9AE28-8BFA-46E0-B78D-9D8F9D6295FB}" type="slidenum">
              <a:rPr lang="en-GB" smtClean="0"/>
              <a:t>‹nr.›</a:t>
            </a:fld>
            <a:endParaRPr lang="en-GB"/>
          </a:p>
        </p:txBody>
      </p:sp>
    </p:spTree>
    <p:extLst>
      <p:ext uri="{BB962C8B-B14F-4D97-AF65-F5344CB8AC3E}">
        <p14:creationId xmlns:p14="http://schemas.microsoft.com/office/powerpoint/2010/main" val="3876894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Some</a:t>
            </a:r>
            <a:r>
              <a:rPr lang="nl-NL" dirty="0"/>
              <a:t> details – </a:t>
            </a:r>
            <a:r>
              <a:rPr lang="nl-NL" dirty="0" err="1"/>
              <a:t>mainly</a:t>
            </a:r>
            <a:r>
              <a:rPr lang="nl-NL" dirty="0"/>
              <a:t> big picture…..details</a:t>
            </a:r>
            <a:r>
              <a:rPr lang="nl-NL" baseline="0" dirty="0"/>
              <a:t> </a:t>
            </a:r>
            <a:r>
              <a:rPr lang="nl-NL" baseline="0" dirty="0" err="1"/>
              <a:t>you</a:t>
            </a:r>
            <a:r>
              <a:rPr lang="nl-NL" baseline="0" dirty="0"/>
              <a:t> </a:t>
            </a:r>
            <a:r>
              <a:rPr lang="nl-NL" baseline="0" dirty="0" err="1"/>
              <a:t>can</a:t>
            </a:r>
            <a:r>
              <a:rPr lang="nl-NL" baseline="0" dirty="0"/>
              <a:t> </a:t>
            </a:r>
            <a:r>
              <a:rPr lang="nl-NL" baseline="0" dirty="0" err="1"/>
              <a:t>ask</a:t>
            </a:r>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8B2CAC-633F-4ED2-A34A-A9C90D3761A0}"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l-N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490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D9AE28-8BFA-46E0-B78D-9D8F9D6295FB}" type="slidenum">
              <a:rPr lang="en-GB" smtClean="0"/>
              <a:t>12</a:t>
            </a:fld>
            <a:endParaRPr lang="en-GB"/>
          </a:p>
        </p:txBody>
      </p:sp>
    </p:spTree>
    <p:extLst>
      <p:ext uri="{BB962C8B-B14F-4D97-AF65-F5344CB8AC3E}">
        <p14:creationId xmlns:p14="http://schemas.microsoft.com/office/powerpoint/2010/main" val="2380353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Apply strain, then check mechanics….</a:t>
            </a:r>
          </a:p>
        </p:txBody>
      </p:sp>
      <p:sp>
        <p:nvSpPr>
          <p:cNvPr id="4" name="Slide Number Placeholder 3"/>
          <p:cNvSpPr>
            <a:spLocks noGrp="1"/>
          </p:cNvSpPr>
          <p:nvPr>
            <p:ph type="sldNum" sz="quarter" idx="5"/>
          </p:nvPr>
        </p:nvSpPr>
        <p:spPr/>
        <p:txBody>
          <a:bodyPr/>
          <a:lstStyle/>
          <a:p>
            <a:fld id="{9FD9AE28-8BFA-46E0-B78D-9D8F9D6295FB}" type="slidenum">
              <a:rPr lang="en-GB" smtClean="0"/>
              <a:t>13</a:t>
            </a:fld>
            <a:endParaRPr lang="en-GB"/>
          </a:p>
        </p:txBody>
      </p:sp>
    </p:spTree>
    <p:extLst>
      <p:ext uri="{BB962C8B-B14F-4D97-AF65-F5344CB8AC3E}">
        <p14:creationId xmlns:p14="http://schemas.microsoft.com/office/powerpoint/2010/main" val="301013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Shear strains on soil from structure….</a:t>
            </a:r>
          </a:p>
        </p:txBody>
      </p:sp>
      <p:sp>
        <p:nvSpPr>
          <p:cNvPr id="4" name="Slide Number Placeholder 3"/>
          <p:cNvSpPr>
            <a:spLocks noGrp="1"/>
          </p:cNvSpPr>
          <p:nvPr>
            <p:ph type="sldNum" sz="quarter" idx="5"/>
          </p:nvPr>
        </p:nvSpPr>
        <p:spPr/>
        <p:txBody>
          <a:bodyPr/>
          <a:lstStyle/>
          <a:p>
            <a:fld id="{9FD9AE28-8BFA-46E0-B78D-9D8F9D6295FB}" type="slidenum">
              <a:rPr lang="en-GB" smtClean="0"/>
              <a:t>14</a:t>
            </a:fld>
            <a:endParaRPr lang="en-GB"/>
          </a:p>
        </p:txBody>
      </p:sp>
    </p:spTree>
    <p:extLst>
      <p:ext uri="{BB962C8B-B14F-4D97-AF65-F5344CB8AC3E}">
        <p14:creationId xmlns:p14="http://schemas.microsoft.com/office/powerpoint/2010/main" val="325742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change in mechanical loading</a:t>
            </a:r>
          </a:p>
        </p:txBody>
      </p:sp>
      <p:sp>
        <p:nvSpPr>
          <p:cNvPr id="4" name="Slide Number Placeholder 3"/>
          <p:cNvSpPr>
            <a:spLocks noGrp="1"/>
          </p:cNvSpPr>
          <p:nvPr>
            <p:ph type="sldNum" sz="quarter" idx="5"/>
          </p:nvPr>
        </p:nvSpPr>
        <p:spPr/>
        <p:txBody>
          <a:bodyPr/>
          <a:lstStyle/>
          <a:p>
            <a:fld id="{9FD9AE28-8BFA-46E0-B78D-9D8F9D6295FB}" type="slidenum">
              <a:rPr lang="en-GB" smtClean="0"/>
              <a:t>16</a:t>
            </a:fld>
            <a:endParaRPr lang="en-GB"/>
          </a:p>
        </p:txBody>
      </p:sp>
    </p:spTree>
    <p:extLst>
      <p:ext uri="{BB962C8B-B14F-4D97-AF65-F5344CB8AC3E}">
        <p14:creationId xmlns:p14="http://schemas.microsoft.com/office/powerpoint/2010/main" val="377047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8B2CAC-633F-4ED2-A34A-A9C90D3761A0}" type="slidenum">
              <a:rPr lang="nl-NL" smtClean="0"/>
              <a:t>4</a:t>
            </a:fld>
            <a:endParaRPr lang="nl-NL"/>
          </a:p>
        </p:txBody>
      </p:sp>
    </p:spTree>
    <p:extLst>
      <p:ext uri="{BB962C8B-B14F-4D97-AF65-F5344CB8AC3E}">
        <p14:creationId xmlns:p14="http://schemas.microsoft.com/office/powerpoint/2010/main" val="31829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on thermal profile of the ground.</a:t>
            </a:r>
          </a:p>
          <a:p>
            <a:endParaRPr lang="en-GB" dirty="0"/>
          </a:p>
          <a:p>
            <a:r>
              <a:rPr lang="nl-NL" dirty="0"/>
              <a:t>Energy is </a:t>
            </a:r>
            <a:r>
              <a:rPr lang="nl-NL" dirty="0" err="1"/>
              <a:t>available</a:t>
            </a:r>
            <a:r>
              <a:rPr lang="nl-NL" dirty="0"/>
              <a:t> – but </a:t>
            </a:r>
            <a:r>
              <a:rPr lang="nl-NL" dirty="0" err="1"/>
              <a:t>not</a:t>
            </a:r>
            <a:r>
              <a:rPr lang="nl-NL" dirty="0"/>
              <a:t> at high </a:t>
            </a:r>
            <a:r>
              <a:rPr lang="nl-NL" dirty="0" err="1"/>
              <a:t>temperature</a:t>
            </a:r>
            <a:r>
              <a:rPr lang="nl-NL" dirty="0"/>
              <a:t>. </a:t>
            </a:r>
            <a:r>
              <a:rPr lang="nl-NL" dirty="0" err="1"/>
              <a:t>Rennovate</a:t>
            </a:r>
            <a:r>
              <a:rPr lang="nl-NL" dirty="0"/>
              <a:t> buildings.</a:t>
            </a:r>
          </a:p>
          <a:p>
            <a:r>
              <a:rPr lang="nl-NL" dirty="0"/>
              <a:t>We </a:t>
            </a:r>
            <a:r>
              <a:rPr lang="nl-NL" dirty="0" err="1"/>
              <a:t>need</a:t>
            </a:r>
            <a:r>
              <a:rPr lang="nl-NL" dirty="0"/>
              <a:t> </a:t>
            </a:r>
            <a:r>
              <a:rPr lang="nl-NL" dirty="0" err="1"/>
              <a:t>it</a:t>
            </a:r>
            <a:r>
              <a:rPr lang="nl-NL" dirty="0"/>
              <a:t> warm </a:t>
            </a:r>
            <a:r>
              <a:rPr lang="nl-NL" dirty="0" err="1"/>
              <a:t>when</a:t>
            </a:r>
            <a:r>
              <a:rPr lang="nl-NL" dirty="0"/>
              <a:t> </a:t>
            </a:r>
            <a:r>
              <a:rPr lang="nl-NL" dirty="0" err="1"/>
              <a:t>it</a:t>
            </a:r>
            <a:r>
              <a:rPr lang="nl-NL" dirty="0"/>
              <a:t> is </a:t>
            </a:r>
            <a:r>
              <a:rPr lang="nl-NL" dirty="0" err="1"/>
              <a:t>cold</a:t>
            </a:r>
            <a:r>
              <a:rPr lang="nl-NL" dirty="0"/>
              <a:t>, we </a:t>
            </a:r>
            <a:r>
              <a:rPr lang="nl-NL" dirty="0" err="1"/>
              <a:t>need</a:t>
            </a:r>
            <a:r>
              <a:rPr lang="nl-NL" dirty="0"/>
              <a:t> </a:t>
            </a:r>
            <a:r>
              <a:rPr lang="nl-NL" dirty="0" err="1"/>
              <a:t>it</a:t>
            </a:r>
            <a:r>
              <a:rPr lang="nl-NL" dirty="0"/>
              <a:t> </a:t>
            </a:r>
            <a:r>
              <a:rPr lang="nl-NL" dirty="0" err="1"/>
              <a:t>cold</a:t>
            </a:r>
            <a:r>
              <a:rPr lang="nl-NL" dirty="0"/>
              <a:t> </a:t>
            </a:r>
            <a:r>
              <a:rPr lang="nl-NL" dirty="0" err="1"/>
              <a:t>when</a:t>
            </a:r>
            <a:r>
              <a:rPr lang="nl-NL" dirty="0"/>
              <a:t> </a:t>
            </a:r>
            <a:r>
              <a:rPr lang="nl-NL" dirty="0" err="1"/>
              <a:t>it</a:t>
            </a:r>
            <a:r>
              <a:rPr lang="nl-NL" dirty="0"/>
              <a:t> is warm. </a:t>
            </a:r>
          </a:p>
        </p:txBody>
      </p:sp>
      <p:sp>
        <p:nvSpPr>
          <p:cNvPr id="4" name="Slide Number Placeholder 3"/>
          <p:cNvSpPr>
            <a:spLocks noGrp="1"/>
          </p:cNvSpPr>
          <p:nvPr>
            <p:ph type="sldNum" sz="quarter" idx="10"/>
          </p:nvPr>
        </p:nvSpPr>
        <p:spPr/>
        <p:txBody>
          <a:bodyPr/>
          <a:lstStyle/>
          <a:p>
            <a:fld id="{D88B2CAC-633F-4ED2-A34A-A9C90D3761A0}" type="slidenum">
              <a:rPr lang="nl-NL" smtClean="0"/>
              <a:t>5</a:t>
            </a:fld>
            <a:endParaRPr lang="nl-NL"/>
          </a:p>
        </p:txBody>
      </p:sp>
    </p:spTree>
    <p:extLst>
      <p:ext uri="{BB962C8B-B14F-4D97-AF65-F5344CB8AC3E}">
        <p14:creationId xmlns:p14="http://schemas.microsoft.com/office/powerpoint/2010/main" val="226728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Keeping things in the right place, getting things out</a:t>
            </a:r>
          </a:p>
          <a:p>
            <a:endParaRPr lang="en-GB" dirty="0"/>
          </a:p>
          <a:p>
            <a:endParaRPr lang="nl-NL" dirty="0"/>
          </a:p>
        </p:txBody>
      </p:sp>
      <p:sp>
        <p:nvSpPr>
          <p:cNvPr id="4" name="Slide Number Placeholder 3"/>
          <p:cNvSpPr>
            <a:spLocks noGrp="1"/>
          </p:cNvSpPr>
          <p:nvPr>
            <p:ph type="sldNum" sz="quarter" idx="10"/>
          </p:nvPr>
        </p:nvSpPr>
        <p:spPr/>
        <p:txBody>
          <a:bodyPr/>
          <a:lstStyle/>
          <a:p>
            <a:fld id="{D88B2CAC-633F-4ED2-A34A-A9C90D3761A0}" type="slidenum">
              <a:rPr lang="nl-NL" smtClean="0"/>
              <a:t>6</a:t>
            </a:fld>
            <a:endParaRPr lang="nl-NL"/>
          </a:p>
        </p:txBody>
      </p:sp>
    </p:spTree>
    <p:extLst>
      <p:ext uri="{BB962C8B-B14F-4D97-AF65-F5344CB8AC3E}">
        <p14:creationId xmlns:p14="http://schemas.microsoft.com/office/powerpoint/2010/main" val="108901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9C2542C4-E353-4B3F-967D-CE13B4F771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833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applies</a:t>
            </a:r>
            <a:r>
              <a:rPr lang="en-GB" baseline="0" dirty="0"/>
              <a:t> to all energy infrastructure</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5B4F01-2018-43E0-813E-4B8154FDC5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82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Energy tunnels / walls </a:t>
            </a:r>
            <a:r>
              <a:rPr lang="en-GB" dirty="0" err="1"/>
              <a:t>etc</a:t>
            </a:r>
            <a:r>
              <a:rPr lang="en-GB"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5B4F01-2018-43E0-813E-4B8154FDC5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974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9C2542C4-E353-4B3F-967D-CE13B4F771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77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D9AE28-8BFA-46E0-B78D-9D8F9D6295FB}" type="slidenum">
              <a:rPr lang="en-GB" smtClean="0"/>
              <a:t>11</a:t>
            </a:fld>
            <a:endParaRPr lang="en-GB"/>
          </a:p>
        </p:txBody>
      </p:sp>
    </p:spTree>
    <p:extLst>
      <p:ext uri="{BB962C8B-B14F-4D97-AF65-F5344CB8AC3E}">
        <p14:creationId xmlns:p14="http://schemas.microsoft.com/office/powerpoint/2010/main" val="832724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xml"/><Relationship Id="rId7"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oleObject" Target="../embeddings/oleObject6.bin"/><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2923" y="822996"/>
            <a:ext cx="9687379" cy="2972717"/>
          </a:xfrm>
        </p:spPr>
        <p:txBody>
          <a:bodyPr>
            <a:noAutofit/>
          </a:bodyPr>
          <a:lstStyle>
            <a:lvl1pPr algn="l">
              <a:defRPr sz="9600">
                <a:solidFill>
                  <a:srgbClr val="00A6D6"/>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2402923" y="4271063"/>
            <a:ext cx="9423171" cy="1367736"/>
          </a:xfrm>
        </p:spPr>
        <p:txBody>
          <a:bodyPr>
            <a:normAutofit/>
          </a:bodyPr>
          <a:lstStyle>
            <a:lvl1pPr marL="0" indent="0" algn="l">
              <a:buNone/>
              <a:defRPr sz="3733">
                <a:solidFill>
                  <a:schemeClr val="tx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9512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ver Page">
    <p:bg>
      <p:bgPr>
        <a:solidFill>
          <a:schemeClr val="accent4"/>
        </a:solidFill>
        <a:effectLst/>
      </p:bgPr>
    </p:bg>
    <p:spTree>
      <p:nvGrpSpPr>
        <p:cNvPr id="1" name=""/>
        <p:cNvGrpSpPr/>
        <p:nvPr/>
      </p:nvGrpSpPr>
      <p:grpSpPr>
        <a:xfrm>
          <a:off x="0" y="0"/>
          <a:ext cx="0" cy="0"/>
          <a:chOff x="0" y="0"/>
          <a:chExt cx="0" cy="0"/>
        </a:xfrm>
      </p:grpSpPr>
      <p:sp>
        <p:nvSpPr>
          <p:cNvPr id="14" name="Slide Number Placeholder" hidden="1"/>
          <p:cNvSpPr>
            <a:spLocks noGrp="1"/>
          </p:cNvSpPr>
          <p:nvPr>
            <p:ph type="sldNum" sz="quarter" idx="11"/>
            <p:custDataLst>
              <p:tags r:id="rId1"/>
            </p:custDataLst>
          </p:nvPr>
        </p:nvSpPr>
        <p:spPr>
          <a:xfrm>
            <a:off x="12273231" y="173482"/>
            <a:ext cx="35266" cy="41102"/>
          </a:xfrm>
          <a:prstGeom prst="rect">
            <a:avLst/>
          </a:prstGeom>
        </p:spPr>
        <p:txBody>
          <a:bodyPr vert="horz" wrap="none" lIns="0" tIns="0" rIns="0" bIns="0" rtlCol="0" anchor="ctr">
            <a:spAutoFit/>
          </a:bodyPr>
          <a:lstStyle>
            <a:lvl1pPr algn="l">
              <a:defRPr sz="267" b="0">
                <a:solidFill>
                  <a:schemeClr val="bg1">
                    <a:lumMod val="75000"/>
                  </a:schemeClr>
                </a:solidFill>
                <a:latin typeface="+mn-lt"/>
                <a:cs typeface="+mn-cs"/>
                <a:sym typeface="+mn-lt"/>
              </a:defRPr>
            </a:lvl1pPr>
          </a:lstStyle>
          <a:p>
            <a:pPr defTabSz="1219170" fontAlgn="base">
              <a:spcBef>
                <a:spcPct val="0"/>
              </a:spcBef>
              <a:spcAft>
                <a:spcPct val="0"/>
              </a:spcAft>
            </a:pPr>
            <a:fld id="{01940DDA-0656-452C-A408-68789653BD9B}" type="slidenum">
              <a:rPr lang="en-US" smtClean="0">
                <a:solidFill>
                  <a:srgbClr val="FFFFFF">
                    <a:lumMod val="75000"/>
                  </a:srgbClr>
                </a:solidFill>
              </a:rPr>
              <a:pPr defTabSz="1219170" fontAlgn="base">
                <a:spcBef>
                  <a:spcPct val="0"/>
                </a:spcBef>
                <a:spcAft>
                  <a:spcPct val="0"/>
                </a:spcAft>
              </a:pPr>
              <a:t>‹nr.›</a:t>
            </a:fld>
            <a:endParaRPr lang="en-US" dirty="0">
              <a:solidFill>
                <a:srgbClr val="FFFFFF">
                  <a:lumMod val="75000"/>
                </a:srgbClr>
              </a:solidFill>
            </a:endParaRPr>
          </a:p>
        </p:txBody>
      </p:sp>
      <p:sp>
        <p:nvSpPr>
          <p:cNvPr id="15" name="Footer Placeholder" hidden="1"/>
          <p:cNvSpPr>
            <a:spLocks noGrp="1"/>
          </p:cNvSpPr>
          <p:nvPr>
            <p:ph type="ftr" sz="quarter" idx="10"/>
            <p:custDataLst>
              <p:tags r:id="rId2"/>
            </p:custDataLst>
          </p:nvPr>
        </p:nvSpPr>
        <p:spPr>
          <a:xfrm>
            <a:off x="12273232" y="228649"/>
            <a:ext cx="65" cy="41102"/>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67" b="0" kern="1200" smtClean="0">
                <a:solidFill>
                  <a:schemeClr val="bg1">
                    <a:lumMod val="75000"/>
                  </a:schemeClr>
                </a:solidFill>
                <a:latin typeface="+mn-lt"/>
                <a:ea typeface="+mn-ea"/>
                <a:cs typeface="+mn-cs"/>
                <a:sym typeface="+mn-lt"/>
              </a:defRPr>
            </a:lvl1pPr>
          </a:lstStyle>
          <a:p>
            <a:pPr defTabSz="1219170"/>
            <a:endParaRPr lang="nl-NL" dirty="0">
              <a:solidFill>
                <a:srgbClr val="FFFFFF">
                  <a:lumMod val="75000"/>
                </a:srgbClr>
              </a:solidFill>
            </a:endParaRPr>
          </a:p>
        </p:txBody>
      </p:sp>
      <p:sp>
        <p:nvSpPr>
          <p:cNvPr id="10" name="Type of document"/>
          <p:cNvSpPr>
            <a:spLocks noGrp="1"/>
          </p:cNvSpPr>
          <p:nvPr>
            <p:ph type="body" sz="quarter" idx="18" hasCustomPrompt="1"/>
          </p:nvPr>
        </p:nvSpPr>
        <p:spPr>
          <a:xfrm>
            <a:off x="1" y="4567619"/>
            <a:ext cx="4444679" cy="581699"/>
          </a:xfrm>
        </p:spPr>
        <p:txBody>
          <a:bodyPr wrap="square" lIns="306792" tIns="0" rIns="0" anchor="t" anchorCtr="0">
            <a:noAutofit/>
          </a:bodyPr>
          <a:lstStyle>
            <a:lvl1pPr>
              <a:lnSpc>
                <a:spcPct val="90000"/>
              </a:lnSpc>
              <a:spcBef>
                <a:spcPts val="0"/>
              </a:spcBef>
              <a:defRPr sz="2400">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dirty="0"/>
              <a:t>Type of document</a:t>
            </a:r>
            <a:br>
              <a:rPr lang="en-US" dirty="0"/>
            </a:br>
            <a:r>
              <a:rPr lang="en-US" dirty="0"/>
              <a:t>(max. two lines)</a:t>
            </a:r>
          </a:p>
        </p:txBody>
      </p:sp>
      <p:sp>
        <p:nvSpPr>
          <p:cNvPr id="3" name="Location, date"/>
          <p:cNvSpPr>
            <a:spLocks noGrp="1"/>
          </p:cNvSpPr>
          <p:nvPr>
            <p:ph type="body" sz="quarter" idx="16" hasCustomPrompt="1"/>
          </p:nvPr>
        </p:nvSpPr>
        <p:spPr>
          <a:xfrm>
            <a:off x="1" y="6413429"/>
            <a:ext cx="4444679" cy="203197"/>
          </a:xfrm>
        </p:spPr>
        <p:txBody>
          <a:bodyPr wrap="square" lIns="306792" tIns="0" rIns="214754" anchor="b" anchorCtr="0">
            <a:spAutoFit/>
          </a:bodyPr>
          <a:lstStyle>
            <a:lvl1pPr marL="0" marR="0" indent="0" algn="l" defTabSz="1038977" rtl="0" eaLnBrk="1" fontAlgn="auto" latinLnBrk="0" hangingPunct="1">
              <a:lnSpc>
                <a:spcPct val="90000"/>
              </a:lnSpc>
              <a:spcBef>
                <a:spcPts val="0"/>
              </a:spcBef>
              <a:spcAft>
                <a:spcPts val="0"/>
              </a:spcAft>
              <a:buClrTx/>
              <a:buSzTx/>
              <a:buFont typeface="Arial Narrow" pitchFamily="34" charset="0"/>
              <a:buNone/>
              <a:tabLst/>
              <a:defRPr sz="1467" baseline="0">
                <a:latin typeface="+mn-lt"/>
                <a:sym typeface="+mn-lt"/>
              </a:defRPr>
            </a:lvl1pPr>
          </a:lstStyle>
          <a:p>
            <a:pPr marL="0" marR="0" lvl="0" indent="0" algn="l" defTabSz="1038977" rtl="0" eaLnBrk="1" fontAlgn="auto" latinLnBrk="0" hangingPunct="1">
              <a:lnSpc>
                <a:spcPct val="90000"/>
              </a:lnSpc>
              <a:spcBef>
                <a:spcPts val="0"/>
              </a:spcBef>
              <a:spcAft>
                <a:spcPts val="0"/>
              </a:spcAft>
              <a:buClrTx/>
              <a:buSzTx/>
              <a:buFont typeface="Arial Narrow" pitchFamily="34" charset="0"/>
              <a:buNone/>
              <a:tabLst/>
              <a:defRPr/>
            </a:pPr>
            <a:r>
              <a:rPr lang="en-US" dirty="0"/>
              <a:t>Location, date of presentation (month, day, year)</a:t>
            </a:r>
          </a:p>
        </p:txBody>
      </p:sp>
      <p:sp>
        <p:nvSpPr>
          <p:cNvPr id="4" name="Project name"/>
          <p:cNvSpPr>
            <a:spLocks noGrp="1"/>
          </p:cNvSpPr>
          <p:nvPr>
            <p:ph type="title" hasCustomPrompt="1"/>
          </p:nvPr>
        </p:nvSpPr>
        <p:spPr>
          <a:xfrm>
            <a:off x="1" y="3200201"/>
            <a:ext cx="4444679" cy="1181863"/>
          </a:xfrm>
        </p:spPr>
        <p:txBody>
          <a:bodyPr wrap="square" lIns="306792" rIns="0" bIns="0" anchor="b" anchorCtr="0">
            <a:spAutoFit/>
          </a:bodyPr>
          <a:lstStyle>
            <a:lvl1pPr>
              <a:defRPr sz="4267" baseline="0">
                <a:latin typeface="+mj-lt"/>
                <a:sym typeface="+mn-lt"/>
              </a:defRPr>
            </a:lvl1pPr>
          </a:lstStyle>
          <a:p>
            <a:r>
              <a:rPr lang="en-US" dirty="0"/>
              <a:t>Project name or document title</a:t>
            </a:r>
          </a:p>
        </p:txBody>
      </p:sp>
      <p:sp>
        <p:nvSpPr>
          <p:cNvPr id="19" name="Position Lines"/>
          <p:cNvSpPr>
            <a:spLocks noChangeShapeType="1"/>
          </p:cNvSpPr>
          <p:nvPr>
            <p:custDataLst>
              <p:tags r:id="rId3"/>
            </p:custDataLst>
          </p:nvPr>
        </p:nvSpPr>
        <p:spPr bwMode="auto">
          <a:xfrm>
            <a:off x="443077" y="6886575"/>
            <a:ext cx="0" cy="72000"/>
          </a:xfrm>
          <a:prstGeom prst="line">
            <a:avLst/>
          </a:prstGeom>
          <a:noFill/>
          <a:ln w="3175" cmpd="sng">
            <a:solidFill>
              <a:schemeClr val="accent1"/>
            </a:solidFill>
            <a:round/>
            <a:headEnd/>
            <a:tailEnd/>
          </a:ln>
          <a:effectLst/>
        </p:spPr>
        <p:txBody>
          <a:bodyPr lIns="103900" tIns="51951" rIns="103900" bIns="51951"/>
          <a:lstStyle/>
          <a:p>
            <a:pPr defTabSz="1219170" fontAlgn="base">
              <a:spcBef>
                <a:spcPct val="0"/>
              </a:spcBef>
              <a:spcAft>
                <a:spcPct val="0"/>
              </a:spcAft>
            </a:pPr>
            <a:endParaRPr lang="en-US" sz="1467" b="1" dirty="0">
              <a:solidFill>
                <a:srgbClr val="000000"/>
              </a:solidFill>
              <a:sym typeface="+mn-lt"/>
            </a:endParaRPr>
          </a:p>
        </p:txBody>
      </p:sp>
      <p:sp>
        <p:nvSpPr>
          <p:cNvPr id="11" name="Client name"/>
          <p:cNvSpPr>
            <a:spLocks noGrp="1"/>
          </p:cNvSpPr>
          <p:nvPr>
            <p:ph type="body" sz="quarter" idx="19" hasCustomPrompt="1"/>
          </p:nvPr>
        </p:nvSpPr>
        <p:spPr>
          <a:xfrm>
            <a:off x="443075" y="5336011"/>
            <a:ext cx="4001604" cy="473604"/>
          </a:xfrm>
        </p:spPr>
        <p:txBody>
          <a:bodyPr anchor="b" anchorCtr="0">
            <a:noAutofit/>
          </a:bodyPr>
          <a:lstStyle>
            <a:lvl1pPr>
              <a:lnSpc>
                <a:spcPct val="100000"/>
              </a:lnSpc>
              <a:defRPr baseline="0">
                <a:latin typeface="+mn-lt"/>
                <a:sym typeface="+mn-lt"/>
              </a:defRPr>
            </a:lvl1pPr>
          </a:lstStyle>
          <a:p>
            <a:pPr lvl="0"/>
            <a:r>
              <a:rPr lang="en-US" dirty="0"/>
              <a:t>Client logo/name</a:t>
            </a:r>
          </a:p>
        </p:txBody>
      </p:sp>
    </p:spTree>
    <p:extLst>
      <p:ext uri="{BB962C8B-B14F-4D97-AF65-F5344CB8AC3E}">
        <p14:creationId xmlns:p14="http://schemas.microsoft.com/office/powerpoint/2010/main" val="172068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sp>
        <p:nvSpPr>
          <p:cNvPr id="15" name="Slide Number Placeholder" hidden="1"/>
          <p:cNvSpPr>
            <a:spLocks noGrp="1"/>
          </p:cNvSpPr>
          <p:nvPr>
            <p:ph type="sldNum" sz="quarter" idx="11"/>
            <p:custDataLst>
              <p:tags r:id="rId1"/>
            </p:custDataLst>
          </p:nvPr>
        </p:nvSpPr>
        <p:spPr>
          <a:xfrm>
            <a:off x="12273231" y="173482"/>
            <a:ext cx="35266" cy="41102"/>
          </a:xfrm>
          <a:prstGeom prst="rect">
            <a:avLst/>
          </a:prstGeom>
        </p:spPr>
        <p:txBody>
          <a:bodyPr vert="horz" wrap="none" lIns="0" tIns="0" rIns="0" bIns="0" rtlCol="0" anchor="ctr">
            <a:spAutoFit/>
          </a:bodyPr>
          <a:lstStyle>
            <a:lvl1pPr algn="l">
              <a:defRPr sz="267" b="0">
                <a:solidFill>
                  <a:schemeClr val="bg1">
                    <a:lumMod val="75000"/>
                  </a:schemeClr>
                </a:solidFill>
                <a:latin typeface="+mn-lt"/>
                <a:cs typeface="+mn-cs"/>
                <a:sym typeface="+mn-lt"/>
              </a:defRPr>
            </a:lvl1pPr>
          </a:lstStyle>
          <a:p>
            <a:pPr defTabSz="1219170" fontAlgn="base">
              <a:spcBef>
                <a:spcPct val="0"/>
              </a:spcBef>
              <a:spcAft>
                <a:spcPct val="0"/>
              </a:spcAft>
            </a:pPr>
            <a:fld id="{01940DDA-0656-452C-A408-68789653BD9B}" type="slidenum">
              <a:rPr lang="en-US" smtClean="0">
                <a:solidFill>
                  <a:srgbClr val="FFFFFF">
                    <a:lumMod val="75000"/>
                  </a:srgbClr>
                </a:solidFill>
              </a:rPr>
              <a:pPr defTabSz="1219170" fontAlgn="base">
                <a:spcBef>
                  <a:spcPct val="0"/>
                </a:spcBef>
                <a:spcAft>
                  <a:spcPct val="0"/>
                </a:spcAft>
              </a:pPr>
              <a:t>‹nr.›</a:t>
            </a:fld>
            <a:endParaRPr lang="en-US" dirty="0">
              <a:solidFill>
                <a:srgbClr val="FFFFFF">
                  <a:lumMod val="75000"/>
                </a:srgbClr>
              </a:solidFill>
            </a:endParaRPr>
          </a:p>
        </p:txBody>
      </p:sp>
      <p:sp>
        <p:nvSpPr>
          <p:cNvPr id="16" name="Footer Placeholder" hidden="1"/>
          <p:cNvSpPr>
            <a:spLocks noGrp="1"/>
          </p:cNvSpPr>
          <p:nvPr>
            <p:ph type="ftr" sz="quarter" idx="12"/>
            <p:custDataLst>
              <p:tags r:id="rId2"/>
            </p:custDataLst>
          </p:nvPr>
        </p:nvSpPr>
        <p:spPr>
          <a:xfrm>
            <a:off x="12273232" y="228649"/>
            <a:ext cx="65" cy="41102"/>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67" b="0" kern="1200" smtClean="0">
                <a:solidFill>
                  <a:schemeClr val="bg1">
                    <a:lumMod val="75000"/>
                  </a:schemeClr>
                </a:solidFill>
                <a:latin typeface="+mn-lt"/>
                <a:ea typeface="+mn-ea"/>
                <a:cs typeface="+mn-cs"/>
                <a:sym typeface="+mn-lt"/>
              </a:defRPr>
            </a:lvl1pPr>
          </a:lstStyle>
          <a:p>
            <a:pPr defTabSz="1219170"/>
            <a:endParaRPr lang="nl-NL" dirty="0">
              <a:solidFill>
                <a:srgbClr val="FFFFFF">
                  <a:lumMod val="75000"/>
                </a:srgbClr>
              </a:solidFill>
            </a:endParaRPr>
          </a:p>
        </p:txBody>
      </p:sp>
      <p:sp>
        <p:nvSpPr>
          <p:cNvPr id="5" name="Contents Text"/>
          <p:cNvSpPr>
            <a:spLocks noGrp="1"/>
          </p:cNvSpPr>
          <p:nvPr>
            <p:ph type="body" sz="quarter" idx="10" hasCustomPrompt="1"/>
            <p:custDataLst>
              <p:tags r:id="rId3"/>
            </p:custDataLst>
          </p:nvPr>
        </p:nvSpPr>
        <p:spPr>
          <a:xfrm>
            <a:off x="908309" y="1710000"/>
            <a:ext cx="10505353" cy="3829424"/>
          </a:xfrm>
        </p:spPr>
        <p:txBody>
          <a:bodyPr>
            <a:spAutoFit/>
          </a:bodyPr>
          <a:lstStyle>
            <a:lvl1pPr marL="409046" indent="-409046">
              <a:spcBef>
                <a:spcPts val="2272"/>
              </a:spcBef>
              <a:tabLst>
                <a:tab pos="9700719" algn="r"/>
              </a:tabLst>
              <a:defRPr>
                <a:solidFill>
                  <a:schemeClr val="tx1"/>
                </a:solidFill>
                <a:latin typeface="+mn-lt"/>
                <a:cs typeface="+mn-cs"/>
                <a:sym typeface="+mn-lt"/>
              </a:defRPr>
            </a:lvl1pPr>
            <a:lvl2pPr marL="818092" indent="-409046">
              <a:spcBef>
                <a:spcPts val="681"/>
              </a:spcBef>
              <a:buNone/>
              <a:tabLst>
                <a:tab pos="9700719" algn="r"/>
              </a:tabLst>
              <a:defRPr b="0">
                <a:solidFill>
                  <a:schemeClr val="tx1"/>
                </a:solidFill>
                <a:latin typeface="+mn-lt"/>
                <a:sym typeface="+mn-lt"/>
              </a:defRPr>
            </a:lvl2pPr>
            <a:lvl3pPr marL="1431660" indent="-613569">
              <a:spcBef>
                <a:spcPts val="0"/>
              </a:spcBef>
              <a:buNone/>
              <a:tabLst>
                <a:tab pos="9700719" algn="r"/>
              </a:tabLst>
              <a:defRPr>
                <a:solidFill>
                  <a:schemeClr val="tx1"/>
                </a:solidFill>
                <a:latin typeface="+mn-lt"/>
                <a:sym typeface="+mn-lt"/>
              </a:defRPr>
            </a:lvl3pPr>
            <a:lvl4pPr marL="1426790" indent="-607874">
              <a:buNone/>
              <a:tabLst>
                <a:tab pos="9682682" algn="r"/>
              </a:tabLst>
              <a:defRPr/>
            </a:lvl4pPr>
            <a:lvl5pPr>
              <a:buNone/>
              <a:defRPr/>
            </a:lvl5pPr>
          </a:lstStyle>
          <a:p>
            <a:pPr lvl="0"/>
            <a:r>
              <a:rPr lang="en-US" dirty="0"/>
              <a:t>A.	xxx	xx</a:t>
            </a:r>
          </a:p>
          <a:p>
            <a:pPr lvl="0"/>
            <a:r>
              <a:rPr lang="en-US" dirty="0"/>
              <a:t>B.	xxx	xx</a:t>
            </a:r>
          </a:p>
          <a:p>
            <a:pPr lvl="1"/>
            <a:r>
              <a:rPr lang="en-US" dirty="0"/>
              <a:t>1.	xxx	xx</a:t>
            </a:r>
          </a:p>
          <a:p>
            <a:pPr lvl="1"/>
            <a:r>
              <a:rPr lang="en-US" dirty="0"/>
              <a:t>2.	xxx	xx</a:t>
            </a:r>
          </a:p>
          <a:p>
            <a:pPr lvl="2"/>
            <a:r>
              <a:rPr lang="en-US" dirty="0"/>
              <a:t>2.1	xxx	xx</a:t>
            </a:r>
          </a:p>
          <a:p>
            <a:pPr lvl="2"/>
            <a:r>
              <a:rPr lang="en-US" dirty="0"/>
              <a:t>2.2	xxx	xx</a:t>
            </a:r>
          </a:p>
          <a:p>
            <a:pPr lvl="0"/>
            <a:r>
              <a:rPr lang="en-US" dirty="0"/>
              <a:t>C.	xxx	xx</a:t>
            </a:r>
          </a:p>
          <a:p>
            <a:pPr lvl="1"/>
            <a:r>
              <a:rPr lang="en-US" dirty="0"/>
              <a:t>1.	xxx	xx</a:t>
            </a:r>
          </a:p>
          <a:p>
            <a:pPr lvl="2"/>
            <a:r>
              <a:rPr lang="en-US" dirty="0"/>
              <a:t>1.1	xxx	xx</a:t>
            </a:r>
          </a:p>
        </p:txBody>
      </p:sp>
      <p:sp>
        <p:nvSpPr>
          <p:cNvPr id="10" name="Contents Title"/>
          <p:cNvSpPr txBox="1">
            <a:spLocks/>
          </p:cNvSpPr>
          <p:nvPr>
            <p:custDataLst>
              <p:tags r:id="rId4"/>
            </p:custDataLst>
          </p:nvPr>
        </p:nvSpPr>
        <p:spPr>
          <a:xfrm>
            <a:off x="908309" y="1040400"/>
            <a:ext cx="10505353" cy="3434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a:lnSpc>
                <a:spcPct val="93000"/>
              </a:lnSpc>
              <a:defRPr/>
            </a:lvl1pPr>
          </a:lstStyle>
          <a:p>
            <a:pPr defTabSz="1038977">
              <a:spcBef>
                <a:spcPct val="0"/>
              </a:spcBef>
              <a:tabLst>
                <a:tab pos="9695308" algn="r"/>
              </a:tabLst>
              <a:defRPr/>
            </a:pPr>
            <a:r>
              <a:rPr lang="en-US" altLang="de-DE" sz="2400" noProof="1">
                <a:solidFill>
                  <a:srgbClr val="8D9399"/>
                </a:solidFill>
                <a:sym typeface="+mn-lt"/>
              </a:rPr>
              <a:t>Contents	Page</a:t>
            </a:r>
          </a:p>
        </p:txBody>
      </p:sp>
      <p:sp>
        <p:nvSpPr>
          <p:cNvPr id="14" name="Title"/>
          <p:cNvSpPr>
            <a:spLocks noGrp="1"/>
          </p:cNvSpPr>
          <p:nvPr>
            <p:ph type="title" hasCustomPrompt="1"/>
            <p:custDataLst>
              <p:tags r:id="rId5"/>
            </p:custDataLst>
          </p:nvPr>
        </p:nvSpPr>
        <p:spPr>
          <a:xfrm>
            <a:off x="1618342" y="1040401"/>
            <a:ext cx="974769" cy="300531"/>
          </a:xfrm>
        </p:spPr>
        <p:txBody>
          <a:bodyPr vert="horz" lIns="0" tIns="0" rIns="0" bIns="0" rtlCol="0" anchor="t" anchorCtr="0">
            <a:noAutofit/>
          </a:bodyPr>
          <a:lstStyle>
            <a:lvl1pPr marL="0" indent="0" algn="r" defTabSz="1038977" rtl="0" eaLnBrk="1" latinLnBrk="0" hangingPunct="1">
              <a:lnSpc>
                <a:spcPct val="93000"/>
              </a:lnSpc>
              <a:spcBef>
                <a:spcPct val="0"/>
              </a:spcBef>
              <a:buNone/>
              <a:tabLst/>
              <a:defRPr lang="en-US" sz="2400" b="0" kern="1200" dirty="0">
                <a:solidFill>
                  <a:schemeClr val="tx2"/>
                </a:solidFill>
                <a:latin typeface="+mj-lt"/>
                <a:ea typeface="+mj-ea"/>
                <a:cs typeface="+mj-cs"/>
                <a:sym typeface="+mn-lt"/>
              </a:defRPr>
            </a:lvl1pPr>
          </a:lstStyle>
          <a:p>
            <a:r>
              <a:rPr lang="en-US" noProof="1"/>
              <a:t>  </a:t>
            </a:r>
          </a:p>
        </p:txBody>
      </p:sp>
      <p:pic>
        <p:nvPicPr>
          <p:cNvPr id="8" name="Bild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7631" y="210859"/>
            <a:ext cx="1163347" cy="469227"/>
          </a:xfrm>
          <a:prstGeom prst="rect">
            <a:avLst/>
          </a:prstGeom>
        </p:spPr>
      </p:pic>
      <p:sp>
        <p:nvSpPr>
          <p:cNvPr id="9" name="Note: Exclusive dealing"/>
          <p:cNvSpPr txBox="1">
            <a:spLocks noChangeArrowheads="1"/>
          </p:cNvSpPr>
          <p:nvPr>
            <p:custDataLst>
              <p:tags r:id="rId6"/>
            </p:custDataLst>
          </p:nvPr>
        </p:nvSpPr>
        <p:spPr bwMode="auto">
          <a:xfrm>
            <a:off x="908309" y="6177343"/>
            <a:ext cx="10505353" cy="656846"/>
          </a:xfrm>
          <a:prstGeom prst="rect">
            <a:avLst/>
          </a:prstGeom>
          <a:noFill/>
          <a:ln w="9525">
            <a:noFill/>
            <a:miter lim="800000"/>
            <a:headEnd/>
            <a:tailEnd/>
          </a:ln>
        </p:spPr>
        <p:txBody>
          <a:bodyPr lIns="0" tIns="0" rIns="0" bIns="0" anchor="b" anchorCtr="0">
            <a:spAutoFit/>
          </a:bodyPr>
          <a:lstStyle/>
          <a:p>
            <a:pPr defTabSz="1219170" eaLnBrk="0" fontAlgn="base" hangingPunct="0">
              <a:spcBef>
                <a:spcPct val="0"/>
              </a:spcBef>
              <a:spcAft>
                <a:spcPct val="0"/>
              </a:spcAft>
              <a:tabLst>
                <a:tab pos="5519562" algn="l"/>
              </a:tabLst>
            </a:pPr>
            <a:r>
              <a:rPr kumimoji="1" lang="en-US" altLang="de-DE" sz="1067" dirty="0">
                <a:solidFill>
                  <a:srgbClr val="000000"/>
                </a:solidFill>
                <a:sym typeface="+mn-lt"/>
              </a:rPr>
              <a:t>This document shall be treated as confidential. It has been compiled for the exclusive, internal use by our client and is not complete without the underlying detail analyses and the oral presentation. </a:t>
            </a:r>
          </a:p>
          <a:p>
            <a:pPr defTabSz="1219170" eaLnBrk="0" fontAlgn="base" hangingPunct="0">
              <a:spcBef>
                <a:spcPct val="0"/>
              </a:spcBef>
              <a:spcAft>
                <a:spcPct val="0"/>
              </a:spcAft>
              <a:tabLst>
                <a:tab pos="5519562" algn="l"/>
              </a:tabLst>
            </a:pPr>
            <a:r>
              <a:rPr kumimoji="1" lang="en-US" altLang="de-DE" sz="1067" dirty="0">
                <a:solidFill>
                  <a:srgbClr val="000000"/>
                </a:solidFill>
                <a:sym typeface="+mn-lt"/>
              </a:rPr>
              <a:t>It may not be passed on and/or may not be made available to third parties without prior written consent from	.</a:t>
            </a:r>
          </a:p>
          <a:p>
            <a:pPr defTabSz="1219170" eaLnBrk="0" fontAlgn="base" hangingPunct="0">
              <a:spcBef>
                <a:spcPct val="0"/>
              </a:spcBef>
              <a:spcAft>
                <a:spcPct val="0"/>
              </a:spcAft>
              <a:tabLst>
                <a:tab pos="5519562" algn="l"/>
              </a:tabLst>
            </a:pPr>
            <a:endParaRPr kumimoji="1" lang="en-US" altLang="de-DE" sz="1067" dirty="0">
              <a:solidFill>
                <a:srgbClr val="000000"/>
              </a:solidFill>
              <a:sym typeface="+mn-lt"/>
            </a:endParaRPr>
          </a:p>
          <a:p>
            <a:pPr defTabSz="1219170" eaLnBrk="0" fontAlgn="base" hangingPunct="0">
              <a:spcBef>
                <a:spcPct val="0"/>
              </a:spcBef>
              <a:spcAft>
                <a:spcPct val="0"/>
              </a:spcAft>
              <a:tabLst>
                <a:tab pos="5519562" algn="l"/>
              </a:tabLst>
            </a:pPr>
            <a:r>
              <a:rPr kumimoji="1" lang="en-US" altLang="de-DE" sz="1067" dirty="0">
                <a:solidFill>
                  <a:srgbClr val="000000"/>
                </a:solidFill>
                <a:sym typeface="+mn-lt"/>
              </a:rPr>
              <a:t>©  Roland Berger</a:t>
            </a:r>
          </a:p>
        </p:txBody>
      </p:sp>
      <p:pic>
        <p:nvPicPr>
          <p:cNvPr id="11" name="Bild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3655" y="6412481"/>
            <a:ext cx="437019" cy="176267"/>
          </a:xfrm>
          <a:prstGeom prst="rect">
            <a:avLst/>
          </a:prstGeom>
        </p:spPr>
      </p:pic>
    </p:spTree>
    <p:extLst>
      <p:ext uri="{BB962C8B-B14F-4D97-AF65-F5344CB8AC3E}">
        <p14:creationId xmlns:p14="http://schemas.microsoft.com/office/powerpoint/2010/main" val="69029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sclaimer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12273231" y="173482"/>
            <a:ext cx="35266" cy="41102"/>
          </a:xfrm>
          <a:prstGeom prst="rect">
            <a:avLst/>
          </a:prstGeom>
        </p:spPr>
        <p:txBody>
          <a:bodyPr vert="horz" wrap="none" lIns="0" tIns="0" rIns="0" bIns="0" rtlCol="0" anchor="ctr">
            <a:spAutoFit/>
          </a:bodyPr>
          <a:lstStyle>
            <a:lvl1pPr algn="l">
              <a:defRPr sz="267" b="0">
                <a:solidFill>
                  <a:schemeClr val="bg1">
                    <a:lumMod val="75000"/>
                  </a:schemeClr>
                </a:solidFill>
                <a:latin typeface="+mn-lt"/>
                <a:cs typeface="+mn-cs"/>
                <a:sym typeface="+mn-lt"/>
              </a:defRPr>
            </a:lvl1pPr>
          </a:lstStyle>
          <a:p>
            <a:pPr defTabSz="1219170" fontAlgn="base">
              <a:spcBef>
                <a:spcPct val="0"/>
              </a:spcBef>
              <a:spcAft>
                <a:spcPct val="0"/>
              </a:spcAft>
            </a:pPr>
            <a:fld id="{01940DDA-0656-452C-A408-68789653BD9B}" type="slidenum">
              <a:rPr lang="en-US" smtClean="0">
                <a:solidFill>
                  <a:srgbClr val="FFFFFF">
                    <a:lumMod val="75000"/>
                  </a:srgbClr>
                </a:solidFill>
              </a:rPr>
              <a:pPr defTabSz="1219170" fontAlgn="base">
                <a:spcBef>
                  <a:spcPct val="0"/>
                </a:spcBef>
                <a:spcAft>
                  <a:spcPct val="0"/>
                </a:spcAft>
              </a:pPr>
              <a:t>‹nr.›</a:t>
            </a:fld>
            <a:endParaRPr lang="en-US" dirty="0">
              <a:solidFill>
                <a:srgbClr val="FFFFFF">
                  <a:lumMod val="75000"/>
                </a:srgbClr>
              </a:solidFill>
            </a:endParaRPr>
          </a:p>
        </p:txBody>
      </p:sp>
      <p:sp>
        <p:nvSpPr>
          <p:cNvPr id="13" name="Footer Placeholder" hidden="1"/>
          <p:cNvSpPr>
            <a:spLocks noGrp="1"/>
          </p:cNvSpPr>
          <p:nvPr>
            <p:ph type="ftr" sz="quarter" idx="10"/>
            <p:custDataLst>
              <p:tags r:id="rId2"/>
            </p:custDataLst>
          </p:nvPr>
        </p:nvSpPr>
        <p:spPr>
          <a:xfrm>
            <a:off x="12273232" y="228649"/>
            <a:ext cx="65" cy="41102"/>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67" b="0" kern="1200" smtClean="0">
                <a:solidFill>
                  <a:schemeClr val="bg1">
                    <a:lumMod val="75000"/>
                  </a:schemeClr>
                </a:solidFill>
                <a:latin typeface="+mn-lt"/>
                <a:ea typeface="+mn-ea"/>
                <a:cs typeface="+mn-cs"/>
                <a:sym typeface="+mn-lt"/>
              </a:defRPr>
            </a:lvl1pPr>
          </a:lstStyle>
          <a:p>
            <a:pPr defTabSz="1219170"/>
            <a:endParaRPr lang="nl-NL" dirty="0">
              <a:solidFill>
                <a:srgbClr val="FFFFFF">
                  <a:lumMod val="75000"/>
                </a:srgbClr>
              </a:solidFill>
            </a:endParaRPr>
          </a:p>
        </p:txBody>
      </p:sp>
      <p:pic>
        <p:nvPicPr>
          <p:cNvPr id="5"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43" y="738002"/>
            <a:ext cx="2365347" cy="954041"/>
          </a:xfrm>
          <a:prstGeom prst="rect">
            <a:avLst/>
          </a:prstGeom>
        </p:spPr>
      </p:pic>
    </p:spTree>
    <p:extLst>
      <p:ext uri="{BB962C8B-B14F-4D97-AF65-F5344CB8AC3E}">
        <p14:creationId xmlns:p14="http://schemas.microsoft.com/office/powerpoint/2010/main" val="3450127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hidden="1"/>
          <p:cNvSpPr>
            <a:spLocks noGrp="1"/>
          </p:cNvSpPr>
          <p:nvPr>
            <p:ph type="sldNum" sz="quarter" idx="11"/>
            <p:custDataLst>
              <p:tags r:id="rId1"/>
            </p:custDataLst>
          </p:nvPr>
        </p:nvSpPr>
        <p:spPr>
          <a:xfrm>
            <a:off x="12273231" y="173482"/>
            <a:ext cx="35266" cy="41102"/>
          </a:xfrm>
          <a:prstGeom prst="rect">
            <a:avLst/>
          </a:prstGeom>
        </p:spPr>
        <p:txBody>
          <a:bodyPr vert="horz" wrap="none" lIns="0" tIns="0" rIns="0" bIns="0" rtlCol="0" anchor="ctr">
            <a:spAutoFit/>
          </a:bodyPr>
          <a:lstStyle>
            <a:lvl1pPr algn="l">
              <a:defRPr sz="267" b="0">
                <a:solidFill>
                  <a:schemeClr val="bg1">
                    <a:lumMod val="75000"/>
                  </a:schemeClr>
                </a:solidFill>
                <a:latin typeface="+mn-lt"/>
                <a:cs typeface="+mn-cs"/>
                <a:sym typeface="+mn-lt"/>
              </a:defRPr>
            </a:lvl1pPr>
          </a:lstStyle>
          <a:p>
            <a:pPr defTabSz="1219170" fontAlgn="base">
              <a:spcBef>
                <a:spcPct val="0"/>
              </a:spcBef>
              <a:spcAft>
                <a:spcPct val="0"/>
              </a:spcAft>
            </a:pPr>
            <a:fld id="{01940DDA-0656-452C-A408-68789653BD9B}" type="slidenum">
              <a:rPr lang="en-US" smtClean="0">
                <a:solidFill>
                  <a:srgbClr val="FFFFFF">
                    <a:lumMod val="75000"/>
                  </a:srgbClr>
                </a:solidFill>
              </a:rPr>
              <a:pPr defTabSz="1219170" fontAlgn="base">
                <a:spcBef>
                  <a:spcPct val="0"/>
                </a:spcBef>
                <a:spcAft>
                  <a:spcPct val="0"/>
                </a:spcAft>
              </a:pPr>
              <a:t>‹nr.›</a:t>
            </a:fld>
            <a:endParaRPr lang="en-US" dirty="0">
              <a:solidFill>
                <a:srgbClr val="FFFFFF">
                  <a:lumMod val="75000"/>
                </a:srgbClr>
              </a:solidFill>
            </a:endParaRPr>
          </a:p>
        </p:txBody>
      </p:sp>
      <p:sp>
        <p:nvSpPr>
          <p:cNvPr id="4" name="Footer Placeholder" hidden="1"/>
          <p:cNvSpPr>
            <a:spLocks noGrp="1"/>
          </p:cNvSpPr>
          <p:nvPr>
            <p:ph type="ftr" sz="quarter" idx="12"/>
            <p:custDataLst>
              <p:tags r:id="rId2"/>
            </p:custDataLst>
          </p:nvPr>
        </p:nvSpPr>
        <p:spPr>
          <a:xfrm>
            <a:off x="12273232" y="228649"/>
            <a:ext cx="65" cy="41102"/>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67" b="0" kern="1200" smtClean="0">
                <a:solidFill>
                  <a:schemeClr val="bg1">
                    <a:lumMod val="75000"/>
                  </a:schemeClr>
                </a:solidFill>
                <a:latin typeface="+mn-lt"/>
                <a:ea typeface="+mn-ea"/>
                <a:cs typeface="+mn-cs"/>
                <a:sym typeface="+mn-lt"/>
              </a:defRPr>
            </a:lvl1pPr>
          </a:lstStyle>
          <a:p>
            <a:pPr defTabSz="1219170"/>
            <a:endParaRPr lang="nl-NL" dirty="0">
              <a:solidFill>
                <a:srgbClr val="FFFFFF">
                  <a:lumMod val="75000"/>
                </a:srgbClr>
              </a:solidFill>
            </a:endParaRPr>
          </a:p>
        </p:txBody>
      </p:sp>
      <p:pic>
        <p:nvPicPr>
          <p:cNvPr id="6"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7631" y="210861"/>
            <a:ext cx="1163347" cy="469225"/>
          </a:xfrm>
          <a:prstGeom prst="rect">
            <a:avLst/>
          </a:prstGeom>
        </p:spPr>
      </p:pic>
    </p:spTree>
    <p:extLst>
      <p:ext uri="{BB962C8B-B14F-4D97-AF65-F5344CB8AC3E}">
        <p14:creationId xmlns:p14="http://schemas.microsoft.com/office/powerpoint/2010/main" val="315865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a:xfrm>
            <a:off x="908308" y="1710000"/>
            <a:ext cx="10505832" cy="185324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8881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Afbeelding met bijschrift">
    <p:spTree>
      <p:nvGrpSpPr>
        <p:cNvPr id="1" name=""/>
        <p:cNvGrpSpPr/>
        <p:nvPr/>
      </p:nvGrpSpPr>
      <p:grpSpPr>
        <a:xfrm>
          <a:off x="0" y="0"/>
          <a:ext cx="0" cy="0"/>
          <a:chOff x="0" y="0"/>
          <a:chExt cx="0" cy="0"/>
        </a:xfrm>
      </p:grpSpPr>
      <p:pic>
        <p:nvPicPr>
          <p:cNvPr id="2" name="Picture 1" descr="GS_TUCAMP01.jp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9200" y="1"/>
            <a:ext cx="12220800" cy="6946900"/>
          </a:xfrm>
          <a:prstGeom prst="rect">
            <a:avLst/>
          </a:prstGeom>
        </p:spPr>
      </p:pic>
    </p:spTree>
    <p:extLst>
      <p:ext uri="{BB962C8B-B14F-4D97-AF65-F5344CB8AC3E}">
        <p14:creationId xmlns:p14="http://schemas.microsoft.com/office/powerpoint/2010/main" val="1526762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en-US" dirty="0"/>
          </a:p>
        </p:txBody>
      </p:sp>
      <p:sp>
        <p:nvSpPr>
          <p:cNvPr id="13" name="Slide Number Placeholder 5"/>
          <p:cNvSpPr txBox="1">
            <a:spLocks/>
          </p:cNvSpPr>
          <p:nvPr userDrawn="1"/>
        </p:nvSpPr>
        <p:spPr>
          <a:xfrm>
            <a:off x="8868747" y="6420936"/>
            <a:ext cx="3088493" cy="365125"/>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333" smtClean="0"/>
              <a:pPr/>
              <a:t>‹nr.›</a:t>
            </a:fld>
            <a:endParaRPr lang="en-US" sz="1333" dirty="0"/>
          </a:p>
        </p:txBody>
      </p:sp>
      <p:sp>
        <p:nvSpPr>
          <p:cNvPr id="3" name="TextBox 2"/>
          <p:cNvSpPr txBox="1"/>
          <p:nvPr userDrawn="1"/>
        </p:nvSpPr>
        <p:spPr>
          <a:xfrm>
            <a:off x="-5320374" y="5582122"/>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3064592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62A2416-1570-3849-86F9-07F78746E1B2}" type="datetimeFigureOut">
              <a:rPr lang="en-US" smtClean="0"/>
              <a:pPr/>
              <a:t>11/13/2023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832CF66-B496-874C-8E08-71A5E0622B6E}" type="slidenum">
              <a:rPr lang="en-US" smtClean="0"/>
              <a:pPr/>
              <a:t>‹nr.›</a:t>
            </a:fld>
            <a:endParaRPr lang="en-US" dirty="0"/>
          </a:p>
        </p:txBody>
      </p:sp>
    </p:spTree>
    <p:extLst>
      <p:ext uri="{BB962C8B-B14F-4D97-AF65-F5344CB8AC3E}">
        <p14:creationId xmlns:p14="http://schemas.microsoft.com/office/powerpoint/2010/main" val="2721613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12192000" cy="685799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496108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2924" y="822996"/>
            <a:ext cx="9687379" cy="2972717"/>
          </a:xfrm>
        </p:spPr>
        <p:txBody>
          <a:bodyPr>
            <a:noAutofit/>
          </a:bodyPr>
          <a:lstStyle>
            <a:lvl1pPr algn="l">
              <a:defRPr sz="9600">
                <a:solidFill>
                  <a:srgbClr val="00A6D6"/>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2402924" y="4271063"/>
            <a:ext cx="9423171" cy="1367736"/>
          </a:xfrm>
        </p:spPr>
        <p:txBody>
          <a:bodyPr>
            <a:normAutofit/>
          </a:bodyPr>
          <a:lstStyle>
            <a:lvl1pPr marL="0" indent="0" algn="l">
              <a:buNone/>
              <a:defRPr sz="3700">
                <a:solidFill>
                  <a:schemeClr val="tx1"/>
                </a:solidFill>
                <a:latin typeface="Arial"/>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3596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06921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260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995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12192000" cy="6857999"/>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dirty="0"/>
          </a:p>
        </p:txBody>
      </p:sp>
    </p:spTree>
    <p:extLst>
      <p:ext uri="{BB962C8B-B14F-4D97-AF65-F5344CB8AC3E}">
        <p14:creationId xmlns:p14="http://schemas.microsoft.com/office/powerpoint/2010/main" val="2640103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en-US" dirty="0"/>
          </a:p>
        </p:txBody>
      </p:sp>
      <p:sp>
        <p:nvSpPr>
          <p:cNvPr id="13" name="Slide Number Placeholder 5"/>
          <p:cNvSpPr txBox="1">
            <a:spLocks/>
          </p:cNvSpPr>
          <p:nvPr userDrawn="1"/>
        </p:nvSpPr>
        <p:spPr>
          <a:xfrm>
            <a:off x="8868748" y="6420936"/>
            <a:ext cx="3088493" cy="365125"/>
          </a:xfrm>
          <a:prstGeom prst="rect">
            <a:avLst/>
          </a:prstGeom>
        </p:spPr>
        <p:txBody>
          <a:bodyPr vert="horz" lIns="121917" tIns="60959" rIns="121917" bIns="60959"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000" smtClean="0"/>
              <a:pPr/>
              <a:t>‹nr.›</a:t>
            </a:fld>
            <a:endParaRPr lang="en-US" sz="1000" dirty="0"/>
          </a:p>
        </p:txBody>
      </p:sp>
      <p:sp>
        <p:nvSpPr>
          <p:cNvPr id="3" name="TextBox 2"/>
          <p:cNvSpPr txBox="1"/>
          <p:nvPr userDrawn="1"/>
        </p:nvSpPr>
        <p:spPr>
          <a:xfrm>
            <a:off x="-5320374" y="5582122"/>
            <a:ext cx="246280" cy="492440"/>
          </a:xfrm>
          <a:prstGeom prst="rect">
            <a:avLst/>
          </a:prstGeom>
          <a:noFill/>
        </p:spPr>
        <p:txBody>
          <a:bodyPr wrap="none" lIns="121917" tIns="60959" rIns="121917" bIns="60959" rtlCol="0">
            <a:spAutoFit/>
          </a:bodyPr>
          <a:lstStyle/>
          <a:p>
            <a:pPr defTabSz="609570"/>
            <a:endParaRPr lang="en-US" sz="2400" dirty="0">
              <a:solidFill>
                <a:prstClr val="black"/>
              </a:solidFill>
            </a:endParaRPr>
          </a:p>
        </p:txBody>
      </p:sp>
    </p:spTree>
    <p:extLst>
      <p:ext uri="{BB962C8B-B14F-4D97-AF65-F5344CB8AC3E}">
        <p14:creationId xmlns:p14="http://schemas.microsoft.com/office/powerpoint/2010/main" val="2372540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en-US" dirty="0"/>
          </a:p>
        </p:txBody>
      </p:sp>
      <p:sp>
        <p:nvSpPr>
          <p:cNvPr id="3" name="TextBox 2"/>
          <p:cNvSpPr txBox="1"/>
          <p:nvPr userDrawn="1"/>
        </p:nvSpPr>
        <p:spPr>
          <a:xfrm>
            <a:off x="-5320376" y="5582123"/>
            <a:ext cx="246270" cy="400101"/>
          </a:xfrm>
          <a:prstGeom prst="rect">
            <a:avLst/>
          </a:prstGeom>
          <a:noFill/>
        </p:spPr>
        <p:txBody>
          <a:bodyPr wrap="none" lIns="121912" tIns="60956" rIns="121912" bIns="60956" rtlCol="0">
            <a:spAutoFit/>
          </a:bodyPr>
          <a:lstStyle/>
          <a:p>
            <a:endParaRPr lang="en-US" sz="1800" dirty="0"/>
          </a:p>
        </p:txBody>
      </p:sp>
    </p:spTree>
    <p:extLst>
      <p:ext uri="{BB962C8B-B14F-4D97-AF65-F5344CB8AC3E}">
        <p14:creationId xmlns:p14="http://schemas.microsoft.com/office/powerpoint/2010/main" val="81926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eldia">
    <p:spTree>
      <p:nvGrpSpPr>
        <p:cNvPr id="1" name=""/>
        <p:cNvGrpSpPr/>
        <p:nvPr/>
      </p:nvGrpSpPr>
      <p:grpSpPr>
        <a:xfrm>
          <a:off x="0" y="0"/>
          <a:ext cx="0" cy="0"/>
          <a:chOff x="0" y="0"/>
          <a:chExt cx="0" cy="0"/>
        </a:xfrm>
      </p:grpSpPr>
      <p:sp>
        <p:nvSpPr>
          <p:cNvPr id="3" name="Rectangle 28"/>
          <p:cNvSpPr>
            <a:spLocks noChangeArrowheads="1"/>
          </p:cNvSpPr>
          <p:nvPr userDrawn="1"/>
        </p:nvSpPr>
        <p:spPr bwMode="auto">
          <a:xfrm>
            <a:off x="-1" y="17"/>
            <a:ext cx="1668039" cy="6857985"/>
          </a:xfrm>
          <a:prstGeom prst="rect">
            <a:avLst/>
          </a:prstGeom>
          <a:solidFill>
            <a:srgbClr val="00A6D6"/>
          </a:solidFill>
          <a:ln w="9525">
            <a:noFill/>
            <a:miter lim="800000"/>
            <a:headEnd/>
            <a:tailEnd/>
          </a:ln>
        </p:spPr>
        <p:txBody>
          <a:bodyPr wrap="none" lIns="96752" tIns="48377" rIns="96752" bIns="48377" anchor="ctr"/>
          <a:lstStyle/>
          <a:p>
            <a:pPr algn="r"/>
            <a:endParaRPr lang="nl-NL" sz="2267">
              <a:latin typeface="Tahoma" pitchFamily="34" charset="0"/>
            </a:endParaRPr>
          </a:p>
        </p:txBody>
      </p:sp>
      <p:pic>
        <p:nvPicPr>
          <p:cNvPr id="4" name="Picture 3" descr="TU_P5#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96" y="6054027"/>
            <a:ext cx="1448473" cy="892396"/>
          </a:xfrm>
          <a:prstGeom prst="rect">
            <a:avLst/>
          </a:prstGeom>
        </p:spPr>
      </p:pic>
    </p:spTree>
    <p:extLst>
      <p:ext uri="{BB962C8B-B14F-4D97-AF65-F5344CB8AC3E}">
        <p14:creationId xmlns:p14="http://schemas.microsoft.com/office/powerpoint/2010/main" val="2142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en-US" dirty="0"/>
          </a:p>
        </p:txBody>
      </p:sp>
      <p:sp>
        <p:nvSpPr>
          <p:cNvPr id="13" name="Slide Number Placeholder 5"/>
          <p:cNvSpPr txBox="1">
            <a:spLocks/>
          </p:cNvSpPr>
          <p:nvPr userDrawn="1"/>
        </p:nvSpPr>
        <p:spPr>
          <a:xfrm>
            <a:off x="8868747" y="6420936"/>
            <a:ext cx="3088493" cy="365125"/>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333" smtClean="0"/>
              <a:pPr/>
              <a:t>‹nr.›</a:t>
            </a:fld>
            <a:endParaRPr lang="en-US" sz="1333" dirty="0"/>
          </a:p>
        </p:txBody>
      </p:sp>
      <p:sp>
        <p:nvSpPr>
          <p:cNvPr id="3" name="TextBox 2"/>
          <p:cNvSpPr txBox="1"/>
          <p:nvPr userDrawn="1"/>
        </p:nvSpPr>
        <p:spPr>
          <a:xfrm>
            <a:off x="-5320374" y="5582122"/>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297825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Afbeelding met bijschrift">
    <p:spTree>
      <p:nvGrpSpPr>
        <p:cNvPr id="1" name=""/>
        <p:cNvGrpSpPr/>
        <p:nvPr/>
      </p:nvGrpSpPr>
      <p:grpSpPr>
        <a:xfrm>
          <a:off x="0" y="0"/>
          <a:ext cx="0" cy="0"/>
          <a:chOff x="0" y="0"/>
          <a:chExt cx="0" cy="0"/>
        </a:xfrm>
      </p:grpSpPr>
      <p:pic>
        <p:nvPicPr>
          <p:cNvPr id="4" name="Picture 3" descr="GS_TUCAMP01.jpg"/>
          <p:cNvPicPr>
            <a:picLocks noChangeAspect="1"/>
          </p:cNvPicPr>
          <p:nvPr userDrawn="1"/>
        </p:nvPicPr>
        <p:blipFill rotWithShape="1">
          <a:blip r:embed="rId2">
            <a:extLst>
              <a:ext uri="{28A0092B-C50C-407E-A947-70E740481C1C}">
                <a14:useLocalDpi xmlns:a14="http://schemas.microsoft.com/office/drawing/2010/main" val="0"/>
              </a:ext>
            </a:extLst>
          </a:blip>
          <a:srcRect l="10917" t="2151" r="1177" b="12027"/>
          <a:stretch/>
        </p:blipFill>
        <p:spPr>
          <a:xfrm>
            <a:off x="-34284" y="-7620"/>
            <a:ext cx="12262181" cy="6884484"/>
          </a:xfrm>
          <a:prstGeom prst="rect">
            <a:avLst/>
          </a:prstGeom>
        </p:spPr>
      </p:pic>
    </p:spTree>
    <p:extLst>
      <p:ext uri="{BB962C8B-B14F-4D97-AF65-F5344CB8AC3E}">
        <p14:creationId xmlns:p14="http://schemas.microsoft.com/office/powerpoint/2010/main" val="198321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956" y="1589"/>
          <a:ext cx="1953" cy="1587"/>
        </p:xfrm>
        <a:graphic>
          <a:graphicData uri="http://schemas.openxmlformats.org/presentationml/2006/ole">
            <mc:AlternateContent xmlns:mc="http://schemas.openxmlformats.org/markup-compatibility/2006">
              <mc:Choice xmlns:v="urn:schemas-microsoft-com:vml" Requires="v">
                <p:oleObj spid="_x0000_s2051"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956" y="1589"/>
                        <a:ext cx="1953" cy="1587"/>
                      </a:xfrm>
                      <a:prstGeom prst="rect">
                        <a:avLst/>
                      </a:prstGeom>
                    </p:spPr>
                  </p:pic>
                </p:oleObj>
              </mc:Fallback>
            </mc:AlternateContent>
          </a:graphicData>
        </a:graphic>
      </p:graphicFrame>
      <p:sp>
        <p:nvSpPr>
          <p:cNvPr id="3" name="Slide Number Placeholder" hidden="1"/>
          <p:cNvSpPr>
            <a:spLocks noGrp="1"/>
          </p:cNvSpPr>
          <p:nvPr>
            <p:ph type="sldNum" sz="quarter" idx="11"/>
            <p:custDataLst>
              <p:tags r:id="rId3"/>
            </p:custDataLst>
          </p:nvPr>
        </p:nvSpPr>
        <p:spPr>
          <a:xfrm>
            <a:off x="12273231" y="173482"/>
            <a:ext cx="35266" cy="41102"/>
          </a:xfrm>
          <a:prstGeom prst="rect">
            <a:avLst/>
          </a:prstGeom>
        </p:spPr>
        <p:txBody>
          <a:bodyPr vert="horz" wrap="none" lIns="0" tIns="0" rIns="0" bIns="0" rtlCol="0" anchor="ctr">
            <a:spAutoFit/>
          </a:bodyPr>
          <a:lstStyle>
            <a:lvl1pPr algn="l">
              <a:defRPr sz="267" b="0">
                <a:solidFill>
                  <a:schemeClr val="bg1">
                    <a:lumMod val="75000"/>
                  </a:schemeClr>
                </a:solidFill>
                <a:latin typeface="+mn-lt"/>
                <a:cs typeface="+mn-cs"/>
                <a:sym typeface="+mn-lt"/>
              </a:defRPr>
            </a:lvl1pPr>
          </a:lstStyle>
          <a:p>
            <a:pPr defTabSz="1219170" fontAlgn="base">
              <a:spcBef>
                <a:spcPct val="0"/>
              </a:spcBef>
              <a:spcAft>
                <a:spcPct val="0"/>
              </a:spcAft>
            </a:pPr>
            <a:fld id="{01940DDA-0656-452C-A408-68789653BD9B}" type="slidenum">
              <a:rPr lang="en-US" smtClean="0">
                <a:solidFill>
                  <a:srgbClr val="FFFFFF">
                    <a:lumMod val="75000"/>
                  </a:srgbClr>
                </a:solidFill>
              </a:rPr>
              <a:pPr defTabSz="1219170" fontAlgn="base">
                <a:spcBef>
                  <a:spcPct val="0"/>
                </a:spcBef>
                <a:spcAft>
                  <a:spcPct val="0"/>
                </a:spcAft>
              </a:pPr>
              <a:t>‹nr.›</a:t>
            </a:fld>
            <a:endParaRPr lang="en-US" dirty="0">
              <a:solidFill>
                <a:srgbClr val="FFFFFF">
                  <a:lumMod val="75000"/>
                </a:srgbClr>
              </a:solidFill>
            </a:endParaRPr>
          </a:p>
        </p:txBody>
      </p:sp>
      <p:sp>
        <p:nvSpPr>
          <p:cNvPr id="4" name="Footer Placeholder" hidden="1"/>
          <p:cNvSpPr>
            <a:spLocks noGrp="1"/>
          </p:cNvSpPr>
          <p:nvPr>
            <p:ph type="ftr" sz="quarter" idx="12"/>
            <p:custDataLst>
              <p:tags r:id="rId4"/>
            </p:custDataLst>
          </p:nvPr>
        </p:nvSpPr>
        <p:spPr>
          <a:xfrm>
            <a:off x="12273232" y="228649"/>
            <a:ext cx="65" cy="41102"/>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67" b="0" kern="1200" smtClean="0">
                <a:solidFill>
                  <a:schemeClr val="bg1">
                    <a:lumMod val="75000"/>
                  </a:schemeClr>
                </a:solidFill>
                <a:latin typeface="+mn-lt"/>
                <a:ea typeface="+mn-ea"/>
                <a:cs typeface="+mn-cs"/>
                <a:sym typeface="+mn-lt"/>
              </a:defRPr>
            </a:lvl1pPr>
          </a:lstStyle>
          <a:p>
            <a:pPr defTabSz="1219170"/>
            <a:endParaRPr lang="nl-NL" dirty="0">
              <a:solidFill>
                <a:srgbClr val="FFFFFF">
                  <a:lumMod val="75000"/>
                </a:srgbClr>
              </a:solidFill>
            </a:endParaRPr>
          </a:p>
        </p:txBody>
      </p:sp>
      <p:sp>
        <p:nvSpPr>
          <p:cNvPr id="2" name="Title 1"/>
          <p:cNvSpPr>
            <a:spLocks noGrp="1"/>
          </p:cNvSpPr>
          <p:nvPr>
            <p:ph type="title"/>
          </p:nvPr>
        </p:nvSpPr>
        <p:spPr>
          <a:xfrm>
            <a:off x="908308" y="720001"/>
            <a:ext cx="10505832" cy="747897"/>
          </a:xfrm>
        </p:spPr>
        <p:txBody>
          <a:bodyPr/>
          <a:lstStyle>
            <a:lvl1pPr>
              <a:tabLst>
                <a:tab pos="1423182" algn="l"/>
              </a:tabLst>
              <a:defRPr>
                <a:latin typeface="+mj-lt"/>
                <a:sym typeface="+mn-lt"/>
              </a:defRPr>
            </a:lvl1pPr>
          </a:lstStyle>
          <a:p>
            <a:r>
              <a:rPr lang="en-US" dirty="0"/>
              <a:t>Click to edit Master title style</a:t>
            </a:r>
          </a:p>
        </p:txBody>
      </p:sp>
      <p:sp>
        <p:nvSpPr>
          <p:cNvPr id="7" name="Rectangle 6"/>
          <p:cNvSpPr/>
          <p:nvPr userDrawn="1"/>
        </p:nvSpPr>
        <p:spPr>
          <a:xfrm>
            <a:off x="9796724" y="72136"/>
            <a:ext cx="1517880" cy="700016"/>
          </a:xfrm>
          <a:prstGeom prst="rect">
            <a:avLst/>
          </a:prstGeom>
        </p:spPr>
        <p:txBody>
          <a:bodyPr wrap="none" lIns="103900" tIns="51951" rIns="103900" bIns="51951">
            <a:spAutoFit/>
          </a:bodyPr>
          <a:lstStyle/>
          <a:p>
            <a:pPr defTabSz="1219170" fontAlgn="base">
              <a:spcBef>
                <a:spcPct val="0"/>
              </a:spcBef>
              <a:spcAft>
                <a:spcPct val="0"/>
              </a:spcAft>
            </a:pPr>
            <a:r>
              <a:rPr lang="en-US" sz="3867" b="1">
                <a:solidFill>
                  <a:srgbClr val="00B0F0"/>
                </a:solidFill>
                <a:cs typeface="Arial Narrow" pitchFamily="34" charset="0"/>
              </a:rPr>
              <a:t>X!</a:t>
            </a:r>
            <a:r>
              <a:rPr lang="en-US" sz="3867" b="1">
                <a:solidFill>
                  <a:srgbClr val="000000"/>
                </a:solidFill>
                <a:cs typeface="Arial Narrow" pitchFamily="34" charset="0"/>
              </a:rPr>
              <a:t>Delft</a:t>
            </a:r>
            <a:endParaRPr lang="nl-NL" sz="3867" b="1">
              <a:solidFill>
                <a:srgbClr val="000000"/>
              </a:solidFill>
              <a:cs typeface="Arial Narrow" pitchFamily="34" charset="0"/>
            </a:endParaRPr>
          </a:p>
        </p:txBody>
      </p:sp>
    </p:spTree>
    <p:extLst>
      <p:ext uri="{BB962C8B-B14F-4D97-AF65-F5344CB8AC3E}">
        <p14:creationId xmlns:p14="http://schemas.microsoft.com/office/powerpoint/2010/main" val="289732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956" y="1589"/>
          <a:ext cx="1953" cy="1587"/>
        </p:xfrm>
        <a:graphic>
          <a:graphicData uri="http://schemas.openxmlformats.org/presentationml/2006/ole">
            <mc:AlternateContent xmlns:mc="http://schemas.openxmlformats.org/markup-compatibility/2006">
              <mc:Choice xmlns:v="urn:schemas-microsoft-com:vml" Requires="v">
                <p:oleObj spid="_x0000_s3075"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956" y="1589"/>
                        <a:ext cx="1953" cy="1587"/>
                      </a:xfrm>
                      <a:prstGeom prst="rect">
                        <a:avLst/>
                      </a:prstGeom>
                    </p:spPr>
                  </p:pic>
                </p:oleObj>
              </mc:Fallback>
            </mc:AlternateContent>
          </a:graphicData>
        </a:graphic>
      </p:graphicFrame>
      <p:sp>
        <p:nvSpPr>
          <p:cNvPr id="12" name="Slide Number Placeholder" hidden="1"/>
          <p:cNvSpPr>
            <a:spLocks noGrp="1"/>
          </p:cNvSpPr>
          <p:nvPr>
            <p:ph type="sldNum" sz="quarter" idx="11"/>
            <p:custDataLst>
              <p:tags r:id="rId3"/>
            </p:custDataLst>
          </p:nvPr>
        </p:nvSpPr>
        <p:spPr>
          <a:xfrm>
            <a:off x="12273231" y="173482"/>
            <a:ext cx="35266" cy="41102"/>
          </a:xfrm>
          <a:prstGeom prst="rect">
            <a:avLst/>
          </a:prstGeom>
        </p:spPr>
        <p:txBody>
          <a:bodyPr vert="horz" wrap="none" lIns="0" tIns="0" rIns="0" bIns="0" rtlCol="0" anchor="ctr">
            <a:spAutoFit/>
          </a:bodyPr>
          <a:lstStyle>
            <a:lvl1pPr algn="l">
              <a:defRPr sz="267" b="0">
                <a:solidFill>
                  <a:schemeClr val="bg1">
                    <a:lumMod val="75000"/>
                  </a:schemeClr>
                </a:solidFill>
                <a:latin typeface="+mn-lt"/>
                <a:cs typeface="+mn-cs"/>
                <a:sym typeface="+mn-lt"/>
              </a:defRPr>
            </a:lvl1pPr>
          </a:lstStyle>
          <a:p>
            <a:pPr defTabSz="1219170" fontAlgn="base">
              <a:spcBef>
                <a:spcPct val="0"/>
              </a:spcBef>
              <a:spcAft>
                <a:spcPct val="0"/>
              </a:spcAft>
            </a:pPr>
            <a:fld id="{01940DDA-0656-452C-A408-68789653BD9B}" type="slidenum">
              <a:rPr lang="en-US" smtClean="0">
                <a:solidFill>
                  <a:srgbClr val="FFFFFF">
                    <a:lumMod val="75000"/>
                  </a:srgbClr>
                </a:solidFill>
              </a:rPr>
              <a:pPr defTabSz="1219170" fontAlgn="base">
                <a:spcBef>
                  <a:spcPct val="0"/>
                </a:spcBef>
                <a:spcAft>
                  <a:spcPct val="0"/>
                </a:spcAft>
              </a:pPr>
              <a:t>‹nr.›</a:t>
            </a:fld>
            <a:endParaRPr lang="en-US" dirty="0">
              <a:solidFill>
                <a:srgbClr val="FFFFFF">
                  <a:lumMod val="75000"/>
                </a:srgbClr>
              </a:solidFill>
            </a:endParaRPr>
          </a:p>
        </p:txBody>
      </p:sp>
      <p:sp>
        <p:nvSpPr>
          <p:cNvPr id="13" name="Footer Placeholder" hidden="1"/>
          <p:cNvSpPr>
            <a:spLocks noGrp="1"/>
          </p:cNvSpPr>
          <p:nvPr>
            <p:ph type="ftr" sz="quarter" idx="10"/>
            <p:custDataLst>
              <p:tags r:id="rId4"/>
            </p:custDataLst>
          </p:nvPr>
        </p:nvSpPr>
        <p:spPr>
          <a:xfrm>
            <a:off x="12273232" y="228649"/>
            <a:ext cx="65" cy="41102"/>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67" b="0" kern="1200" smtClean="0">
                <a:solidFill>
                  <a:schemeClr val="bg1">
                    <a:lumMod val="75000"/>
                  </a:schemeClr>
                </a:solidFill>
                <a:latin typeface="+mn-lt"/>
                <a:ea typeface="+mn-ea"/>
                <a:cs typeface="+mn-cs"/>
                <a:sym typeface="+mn-lt"/>
              </a:defRPr>
            </a:lvl1pPr>
          </a:lstStyle>
          <a:p>
            <a:pPr defTabSz="1219170"/>
            <a:endParaRPr lang="nl-NL" dirty="0">
              <a:solidFill>
                <a:srgbClr val="FFFFFF">
                  <a:lumMod val="75000"/>
                </a:srgbClr>
              </a:solidFill>
            </a:endParaRPr>
          </a:p>
        </p:txBody>
      </p:sp>
      <p:sp>
        <p:nvSpPr>
          <p:cNvPr id="4" name="Text Placeholder 3"/>
          <p:cNvSpPr>
            <a:spLocks noGrp="1"/>
          </p:cNvSpPr>
          <p:nvPr>
            <p:ph type="body" sz="quarter" idx="12" hasCustomPrompt="1"/>
          </p:nvPr>
        </p:nvSpPr>
        <p:spPr>
          <a:xfrm>
            <a:off x="908308" y="1710000"/>
            <a:ext cx="10505832" cy="1586075"/>
          </a:xfrm>
        </p:spPr>
        <p:txBody>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stStyle>
          <a:p>
            <a:pPr lvl="0"/>
            <a:r>
              <a:rPr lang="en-US" dirty="0"/>
              <a:t>Click to edit Master text styles – Level 0</a:t>
            </a:r>
          </a:p>
          <a:p>
            <a:pPr lvl="1"/>
            <a:r>
              <a:rPr lang="en-US" dirty="0"/>
              <a:t>Level 1</a:t>
            </a:r>
          </a:p>
          <a:p>
            <a:pPr lvl="2"/>
            <a:r>
              <a:rPr lang="en-US" dirty="0"/>
              <a:t>Level 2</a:t>
            </a:r>
          </a:p>
          <a:p>
            <a:pPr lvl="3"/>
            <a:r>
              <a:rPr lang="en-US" dirty="0"/>
              <a:t>Level 3</a:t>
            </a:r>
          </a:p>
        </p:txBody>
      </p:sp>
      <p:sp>
        <p:nvSpPr>
          <p:cNvPr id="2" name="Title 1"/>
          <p:cNvSpPr>
            <a:spLocks noGrp="1"/>
          </p:cNvSpPr>
          <p:nvPr>
            <p:ph type="title"/>
          </p:nvPr>
        </p:nvSpPr>
        <p:spPr>
          <a:xfrm>
            <a:off x="908308" y="720001"/>
            <a:ext cx="10505832" cy="747897"/>
          </a:xfrm>
        </p:spPr>
        <p:txBody>
          <a:bodyPr/>
          <a:lstStyle>
            <a:lvl1pPr>
              <a:defRPr>
                <a:latin typeface="+mj-lt"/>
                <a:sym typeface="+mn-lt"/>
              </a:defRPr>
            </a:lvl1pPr>
          </a:lstStyle>
          <a:p>
            <a:r>
              <a:rPr lang="en-US" dirty="0"/>
              <a:t>Click to edit Master title style</a:t>
            </a:r>
          </a:p>
        </p:txBody>
      </p:sp>
      <p:sp>
        <p:nvSpPr>
          <p:cNvPr id="8" name="Rectangle 7"/>
          <p:cNvSpPr/>
          <p:nvPr userDrawn="1"/>
        </p:nvSpPr>
        <p:spPr>
          <a:xfrm>
            <a:off x="9796724" y="72136"/>
            <a:ext cx="1517880" cy="700016"/>
          </a:xfrm>
          <a:prstGeom prst="rect">
            <a:avLst/>
          </a:prstGeom>
        </p:spPr>
        <p:txBody>
          <a:bodyPr wrap="none" lIns="103900" tIns="51951" rIns="103900" bIns="51951">
            <a:spAutoFit/>
          </a:bodyPr>
          <a:lstStyle/>
          <a:p>
            <a:pPr defTabSz="1219170" fontAlgn="base">
              <a:spcBef>
                <a:spcPct val="0"/>
              </a:spcBef>
              <a:spcAft>
                <a:spcPct val="0"/>
              </a:spcAft>
            </a:pPr>
            <a:r>
              <a:rPr lang="en-US" sz="3867" b="1">
                <a:solidFill>
                  <a:srgbClr val="00B0F0"/>
                </a:solidFill>
                <a:cs typeface="Arial Narrow" pitchFamily="34" charset="0"/>
              </a:rPr>
              <a:t>X!</a:t>
            </a:r>
            <a:r>
              <a:rPr lang="en-US" sz="3867" b="1">
                <a:solidFill>
                  <a:srgbClr val="000000"/>
                </a:solidFill>
                <a:cs typeface="Arial Narrow" pitchFamily="34" charset="0"/>
              </a:rPr>
              <a:t>Delft</a:t>
            </a:r>
            <a:endParaRPr lang="nl-NL" sz="3867" b="1">
              <a:solidFill>
                <a:srgbClr val="000000"/>
              </a:solidFill>
              <a:cs typeface="Arial Narrow" pitchFamily="34" charset="0"/>
            </a:endParaRPr>
          </a:p>
        </p:txBody>
      </p:sp>
    </p:spTree>
    <p:extLst>
      <p:ext uri="{BB962C8B-B14F-4D97-AF65-F5344CB8AC3E}">
        <p14:creationId xmlns:p14="http://schemas.microsoft.com/office/powerpoint/2010/main" val="357562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4"/>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956" y="1589"/>
          <a:ext cx="1953" cy="1587"/>
        </p:xfrm>
        <a:graphic>
          <a:graphicData uri="http://schemas.openxmlformats.org/presentationml/2006/ole">
            <mc:AlternateContent xmlns:mc="http://schemas.openxmlformats.org/markup-compatibility/2006">
              <mc:Choice xmlns:v="urn:schemas-microsoft-com:vml" Requires="v">
                <p:oleObj spid="_x0000_s4101" name="think-cell Slide" r:id="rId4" imgW="216" imgH="216" progId="TCLayout.ActiveDocument.1">
                  <p:embed/>
                </p:oleObj>
              </mc:Choice>
              <mc:Fallback>
                <p:oleObj name="think-cell Slide" r:id="rId4" imgW="216" imgH="216" progId="TCLayout.ActiveDocument.1">
                  <p:embed/>
                  <p:pic>
                    <p:nvPicPr>
                      <p:cNvPr id="7" name="Object 6" hidden="1"/>
                      <p:cNvPicPr/>
                      <p:nvPr/>
                    </p:nvPicPr>
                    <p:blipFill>
                      <a:blip r:embed="rId5"/>
                      <a:stretch>
                        <a:fillRect/>
                      </a:stretch>
                    </p:blipFill>
                    <p:spPr>
                      <a:xfrm>
                        <a:off x="1956" y="1589"/>
                        <a:ext cx="1953" cy="1587"/>
                      </a:xfrm>
                      <a:prstGeom prst="rect">
                        <a:avLst/>
                      </a:prstGeom>
                    </p:spPr>
                  </p:pic>
                </p:oleObj>
              </mc:Fallback>
            </mc:AlternateContent>
          </a:graphicData>
        </a:graphic>
      </p:graphicFrame>
      <p:sp>
        <p:nvSpPr>
          <p:cNvPr id="12" name="Slide Number Placeholder" hidden="1"/>
          <p:cNvSpPr>
            <a:spLocks noGrp="1"/>
          </p:cNvSpPr>
          <p:nvPr>
            <p:ph type="sldNum" sz="quarter" idx="11"/>
          </p:nvPr>
        </p:nvSpPr>
        <p:spPr>
          <a:xfrm>
            <a:off x="12273231" y="173482"/>
            <a:ext cx="35266" cy="41102"/>
          </a:xfrm>
          <a:prstGeom prst="rect">
            <a:avLst/>
          </a:prstGeom>
        </p:spPr>
        <p:txBody>
          <a:bodyPr vert="horz" wrap="none" lIns="0" tIns="0" rIns="0" bIns="0" rtlCol="0" anchor="ctr">
            <a:spAutoFit/>
          </a:bodyPr>
          <a:lstStyle>
            <a:lvl1pPr algn="l">
              <a:defRPr sz="267" b="0">
                <a:solidFill>
                  <a:schemeClr val="bg1">
                    <a:lumMod val="75000"/>
                  </a:schemeClr>
                </a:solidFill>
                <a:latin typeface="+mn-lt"/>
                <a:cs typeface="+mn-cs"/>
                <a:sym typeface="+mn-lt"/>
              </a:defRPr>
            </a:lvl1pPr>
          </a:lstStyle>
          <a:p>
            <a:pPr defTabSz="1219170" fontAlgn="base">
              <a:spcBef>
                <a:spcPct val="0"/>
              </a:spcBef>
              <a:spcAft>
                <a:spcPct val="0"/>
              </a:spcAft>
            </a:pPr>
            <a:fld id="{01940DDA-0656-452C-A408-68789653BD9B}" type="slidenum">
              <a:rPr lang="en-US" smtClean="0">
                <a:solidFill>
                  <a:srgbClr val="FFFFFF">
                    <a:lumMod val="75000"/>
                  </a:srgbClr>
                </a:solidFill>
              </a:rPr>
              <a:pPr defTabSz="1219170" fontAlgn="base">
                <a:spcBef>
                  <a:spcPct val="0"/>
                </a:spcBef>
                <a:spcAft>
                  <a:spcPct val="0"/>
                </a:spcAft>
              </a:pPr>
              <a:t>‹nr.›</a:t>
            </a:fld>
            <a:endParaRPr lang="en-US" dirty="0">
              <a:solidFill>
                <a:srgbClr val="FFFFFF">
                  <a:lumMod val="75000"/>
                </a:srgbClr>
              </a:solidFill>
            </a:endParaRPr>
          </a:p>
        </p:txBody>
      </p:sp>
      <p:sp>
        <p:nvSpPr>
          <p:cNvPr id="13" name="Footer Placeholder" hidden="1"/>
          <p:cNvSpPr>
            <a:spLocks noGrp="1"/>
          </p:cNvSpPr>
          <p:nvPr>
            <p:ph type="ftr" sz="quarter" idx="10"/>
          </p:nvPr>
        </p:nvSpPr>
        <p:spPr>
          <a:xfrm>
            <a:off x="12273232" y="228649"/>
            <a:ext cx="65" cy="41102"/>
          </a:xfrm>
          <a:prstGeom prst="rect">
            <a:avLst/>
          </a:prstGeom>
        </p:spPr>
        <p:txBody>
          <a:bodyPr vert="horz" wrap="none" lIns="0" tIns="0" rIns="0" bIns="0" rtlCol="0" anchor="t" anchorCtr="0">
            <a:spAutoFit/>
          </a:bodyPr>
          <a:lstStyle>
            <a:lvl1pPr algn="l" rtl="0" eaLnBrk="1" fontAlgn="base">
              <a:lnSpc>
                <a:spcPct val="100000"/>
              </a:lnSpc>
              <a:spcBef>
                <a:spcPts val="0"/>
              </a:spcBef>
              <a:spcAft>
                <a:spcPct val="0"/>
              </a:spcAft>
              <a:defRPr lang="en-US" sz="267" b="0" kern="1200" smtClean="0">
                <a:solidFill>
                  <a:schemeClr val="bg1">
                    <a:lumMod val="75000"/>
                  </a:schemeClr>
                </a:solidFill>
                <a:latin typeface="+mn-lt"/>
                <a:ea typeface="+mn-ea"/>
                <a:cs typeface="+mn-cs"/>
                <a:sym typeface="+mn-lt"/>
              </a:defRPr>
            </a:lvl1pPr>
          </a:lstStyle>
          <a:p>
            <a:pPr defTabSz="1219170"/>
            <a:endParaRPr lang="nl-NL" dirty="0">
              <a:solidFill>
                <a:srgbClr val="FFFFFF">
                  <a:lumMod val="75000"/>
                </a:srgbClr>
              </a:solidFill>
            </a:endParaRPr>
          </a:p>
        </p:txBody>
      </p:sp>
      <p:sp>
        <p:nvSpPr>
          <p:cNvPr id="16" name="Client name"/>
          <p:cNvSpPr>
            <a:spLocks noGrp="1"/>
          </p:cNvSpPr>
          <p:nvPr>
            <p:ph type="body" sz="quarter" idx="19" hasCustomPrompt="1"/>
          </p:nvPr>
        </p:nvSpPr>
        <p:spPr>
          <a:xfrm>
            <a:off x="1087902" y="4815674"/>
            <a:ext cx="3700653" cy="469253"/>
          </a:xfrm>
        </p:spPr>
        <p:txBody>
          <a:bodyPr anchor="b" anchorCtr="0">
            <a:noAutofit/>
          </a:bodyPr>
          <a:lstStyle>
            <a:lvl1pPr>
              <a:lnSpc>
                <a:spcPct val="100000"/>
              </a:lnSpc>
              <a:defRPr baseline="0">
                <a:latin typeface="+mn-lt"/>
                <a:sym typeface="+mn-lt"/>
              </a:defRPr>
            </a:lvl1pPr>
          </a:lstStyle>
          <a:p>
            <a:pPr lvl="0"/>
            <a:r>
              <a:rPr lang="en-US" dirty="0"/>
              <a:t>Client logo/name</a:t>
            </a:r>
          </a:p>
        </p:txBody>
      </p:sp>
      <p:sp>
        <p:nvSpPr>
          <p:cNvPr id="14" name="Title"/>
          <p:cNvSpPr>
            <a:spLocks noGrp="1"/>
          </p:cNvSpPr>
          <p:nvPr>
            <p:ph type="title" hasCustomPrompt="1"/>
          </p:nvPr>
        </p:nvSpPr>
        <p:spPr>
          <a:xfrm>
            <a:off x="0" y="4082306"/>
            <a:ext cx="4783016" cy="424732"/>
          </a:xfrm>
        </p:spPr>
        <p:txBody>
          <a:bodyPr wrap="square" lIns="306792" tIns="0" rIns="0" bIns="0" anchor="b" anchorCtr="0">
            <a:spAutoFit/>
          </a:bodyPr>
          <a:lstStyle>
            <a:lvl1pPr marL="600658" indent="-600658" algn="l">
              <a:tabLst>
                <a:tab pos="602606" algn="l"/>
                <a:tab pos="924689" algn="l"/>
              </a:tabLst>
              <a:defRPr>
                <a:latin typeface="+mj-lt"/>
                <a:sym typeface="+mn-lt"/>
              </a:defRPr>
            </a:lvl1pPr>
          </a:lstStyle>
          <a:p>
            <a:r>
              <a:rPr lang="en-US" dirty="0"/>
              <a:t>A.   Click to edit text</a:t>
            </a:r>
          </a:p>
        </p:txBody>
      </p:sp>
      <p:graphicFrame>
        <p:nvGraphicFramePr>
          <p:cNvPr id="8" name="Object 7" hidden="1"/>
          <p:cNvGraphicFramePr>
            <a:graphicFrameLocks noChangeAspect="1"/>
          </p:cNvGraphicFramePr>
          <p:nvPr/>
        </p:nvGraphicFramePr>
        <p:xfrm>
          <a:off x="1956" y="1589"/>
          <a:ext cx="1953" cy="1587"/>
        </p:xfrm>
        <a:graphic>
          <a:graphicData uri="http://schemas.openxmlformats.org/presentationml/2006/ole">
            <mc:AlternateContent xmlns:mc="http://schemas.openxmlformats.org/markup-compatibility/2006">
              <mc:Choice xmlns:v="urn:schemas-microsoft-com:vml" Requires="v">
                <p:oleObj spid="_x0000_s4102" name="think-cell Slide" r:id="rId6" imgW="216" imgH="216" progId="TCLayout.ActiveDocument.1">
                  <p:embed/>
                </p:oleObj>
              </mc:Choice>
              <mc:Fallback>
                <p:oleObj name="think-cell Slide" r:id="rId6" imgW="216" imgH="216" progId="TCLayout.ActiveDocument.1">
                  <p:embed/>
                  <p:pic>
                    <p:nvPicPr>
                      <p:cNvPr id="8" name="Object 7" hidden="1"/>
                      <p:cNvPicPr/>
                      <p:nvPr/>
                    </p:nvPicPr>
                    <p:blipFill>
                      <a:blip r:embed="rId5"/>
                      <a:stretch>
                        <a:fillRect/>
                      </a:stretch>
                    </p:blipFill>
                    <p:spPr>
                      <a:xfrm>
                        <a:off x="1956" y="1589"/>
                        <a:ext cx="1953" cy="1587"/>
                      </a:xfrm>
                      <a:prstGeom prst="rect">
                        <a:avLst/>
                      </a:prstGeom>
                    </p:spPr>
                  </p:pic>
                </p:oleObj>
              </mc:Fallback>
            </mc:AlternateContent>
          </a:graphicData>
        </a:graphic>
      </p:graphicFrame>
      <p:graphicFrame>
        <p:nvGraphicFramePr>
          <p:cNvPr id="9" name="Object 8" hidden="1"/>
          <p:cNvGraphicFramePr>
            <a:graphicFrameLocks noChangeAspect="1"/>
          </p:cNvGraphicFramePr>
          <p:nvPr userDrawn="1"/>
        </p:nvGraphicFramePr>
        <p:xfrm>
          <a:off x="1956" y="1589"/>
          <a:ext cx="1953" cy="1587"/>
        </p:xfrm>
        <a:graphic>
          <a:graphicData uri="http://schemas.openxmlformats.org/presentationml/2006/ole">
            <mc:AlternateContent xmlns:mc="http://schemas.openxmlformats.org/markup-compatibility/2006">
              <mc:Choice xmlns:v="urn:schemas-microsoft-com:vml" Requires="v">
                <p:oleObj spid="_x0000_s4103" name="think-cell Slide" r:id="rId7" imgW="216" imgH="216" progId="TCLayout.ActiveDocument.1">
                  <p:embed/>
                </p:oleObj>
              </mc:Choice>
              <mc:Fallback>
                <p:oleObj name="think-cell Slide" r:id="rId7" imgW="216" imgH="216" progId="TCLayout.ActiveDocument.1">
                  <p:embed/>
                  <p:pic>
                    <p:nvPicPr>
                      <p:cNvPr id="9" name="Object 8" hidden="1"/>
                      <p:cNvPicPr/>
                      <p:nvPr/>
                    </p:nvPicPr>
                    <p:blipFill>
                      <a:blip r:embed="rId5"/>
                      <a:stretch>
                        <a:fillRect/>
                      </a:stretch>
                    </p:blipFill>
                    <p:spPr>
                      <a:xfrm>
                        <a:off x="1956" y="1589"/>
                        <a:ext cx="1953" cy="1587"/>
                      </a:xfrm>
                      <a:prstGeom prst="rect">
                        <a:avLst/>
                      </a:prstGeom>
                    </p:spPr>
                  </p:pic>
                </p:oleObj>
              </mc:Fallback>
            </mc:AlternateContent>
          </a:graphicData>
        </a:graphic>
      </p:graphicFrame>
    </p:spTree>
    <p:extLst>
      <p:ext uri="{BB962C8B-B14F-4D97-AF65-F5344CB8AC3E}">
        <p14:creationId xmlns:p14="http://schemas.microsoft.com/office/powerpoint/2010/main" val="324502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oleObject" Target="../embeddings/oleObject1.bin"/><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ags" Target="../tags/tag1.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vmlDrawing" Target="../drawings/vmlDrawing1.v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0.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0808" y="274639"/>
            <a:ext cx="9475285"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50808" y="1600200"/>
            <a:ext cx="9475285" cy="46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3" descr="TU_P5#white.eps"/>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3686" y="6108245"/>
            <a:ext cx="1825177" cy="843232"/>
          </a:xfrm>
          <a:prstGeom prst="rect">
            <a:avLst/>
          </a:prstGeom>
        </p:spPr>
      </p:pic>
      <p:sp>
        <p:nvSpPr>
          <p:cNvPr id="10" name="Slide Number Placeholder 5"/>
          <p:cNvSpPr txBox="1">
            <a:spLocks/>
          </p:cNvSpPr>
          <p:nvPr userDrawn="1"/>
        </p:nvSpPr>
        <p:spPr>
          <a:xfrm>
            <a:off x="8868747" y="6420936"/>
            <a:ext cx="3088493" cy="365125"/>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333" smtClean="0"/>
              <a:pPr/>
              <a:t>‹nr.›</a:t>
            </a:fld>
            <a:endParaRPr lang="en-US" sz="1333" dirty="0"/>
          </a:p>
        </p:txBody>
      </p:sp>
      <p:sp>
        <p:nvSpPr>
          <p:cNvPr id="9" name="Rectangle 28"/>
          <p:cNvSpPr>
            <a:spLocks noChangeArrowheads="1"/>
          </p:cNvSpPr>
          <p:nvPr userDrawn="1"/>
        </p:nvSpPr>
        <p:spPr bwMode="auto">
          <a:xfrm>
            <a:off x="0" y="0"/>
            <a:ext cx="2101845" cy="6865344"/>
          </a:xfrm>
          <a:prstGeom prst="rect">
            <a:avLst/>
          </a:prstGeom>
          <a:solidFill>
            <a:srgbClr val="00A6D6"/>
          </a:solidFill>
          <a:ln w="9525">
            <a:noFill/>
            <a:miter lim="800000"/>
            <a:headEnd/>
            <a:tailEnd/>
          </a:ln>
        </p:spPr>
        <p:txBody>
          <a:bodyPr wrap="none" lIns="121915" tIns="60959" rIns="121915" bIns="60959" anchor="ctr"/>
          <a:lstStyle/>
          <a:p>
            <a:pPr algn="r"/>
            <a:endParaRPr lang="nl-NL" sz="2800">
              <a:latin typeface="Tahoma" pitchFamily="34" charset="0"/>
            </a:endParaRPr>
          </a:p>
        </p:txBody>
      </p:sp>
      <p:pic>
        <p:nvPicPr>
          <p:cNvPr id="11" name="Picture 3" descr="TU_P5#white.eps"/>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3686" y="5852440"/>
            <a:ext cx="1825177" cy="1124309"/>
          </a:xfrm>
          <a:prstGeom prst="rect">
            <a:avLst/>
          </a:prstGeom>
        </p:spPr>
      </p:pic>
    </p:spTree>
    <p:extLst>
      <p:ext uri="{BB962C8B-B14F-4D97-AF65-F5344CB8AC3E}">
        <p14:creationId xmlns:p14="http://schemas.microsoft.com/office/powerpoint/2010/main" val="1246364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7" r:id="rId6"/>
  </p:sldLayoutIdLst>
  <p:txStyles>
    <p:titleStyle>
      <a:lvl1pPr algn="l" defTabSz="609585" rtl="0" eaLnBrk="1" latinLnBrk="0" hangingPunct="1">
        <a:spcBef>
          <a:spcPct val="0"/>
        </a:spcBef>
        <a:buNone/>
        <a:defRPr sz="4800" kern="1200">
          <a:solidFill>
            <a:srgbClr val="00A6D6"/>
          </a:solidFill>
          <a:latin typeface="Arial"/>
          <a:ea typeface="+mj-ea"/>
          <a:cs typeface="Arial"/>
        </a:defRPr>
      </a:lvl1pPr>
    </p:titleStyle>
    <p:bodyStyle>
      <a:lvl1pPr marL="457189" indent="-457189" algn="l" defTabSz="609585" rtl="0" eaLnBrk="1" latinLnBrk="0" hangingPunct="1">
        <a:spcBef>
          <a:spcPct val="20000"/>
        </a:spcBef>
        <a:buClr>
          <a:srgbClr val="00A6D6"/>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12"/>
            </p:custDataLst>
          </p:nvPr>
        </p:nvGraphicFramePr>
        <p:xfrm>
          <a:off x="1956" y="1589"/>
          <a:ext cx="1953" cy="1587"/>
        </p:xfrm>
        <a:graphic>
          <a:graphicData uri="http://schemas.openxmlformats.org/presentationml/2006/ole">
            <mc:AlternateContent xmlns:mc="http://schemas.openxmlformats.org/markup-compatibility/2006">
              <mc:Choice xmlns:v="urn:schemas-microsoft-com:vml" Requires="v">
                <p:oleObj spid="_x0000_s1027" name="think-cell Slide" r:id="rId13" imgW="270" imgH="270" progId="TCLayout.ActiveDocument.1">
                  <p:embed/>
                </p:oleObj>
              </mc:Choice>
              <mc:Fallback>
                <p:oleObj name="think-cell Slide" r:id="rId13" imgW="270" imgH="270" progId="TCLayout.ActiveDocument.1">
                  <p:embed/>
                  <p:pic>
                    <p:nvPicPr>
                      <p:cNvPr id="4" name="!!!Do not delete this th-style object!!!!" hidden="1"/>
                      <p:cNvPicPr/>
                      <p:nvPr/>
                    </p:nvPicPr>
                    <p:blipFill>
                      <a:blip r:embed="rId14"/>
                      <a:stretch>
                        <a:fillRect/>
                      </a:stretch>
                    </p:blipFill>
                    <p:spPr>
                      <a:xfrm>
                        <a:off x="1956" y="1589"/>
                        <a:ext cx="1953" cy="1587"/>
                      </a:xfrm>
                      <a:prstGeom prst="rect">
                        <a:avLst/>
                      </a:prstGeom>
                    </p:spPr>
                  </p:pic>
                </p:oleObj>
              </mc:Fallback>
            </mc:AlternateContent>
          </a:graphicData>
        </a:graphic>
      </p:graphicFrame>
      <p:sp>
        <p:nvSpPr>
          <p:cNvPr id="42" name="!!!Do not delete this text object!!!!_2" hidden="1"/>
          <p:cNvSpPr/>
          <p:nvPr/>
        </p:nvSpPr>
        <p:spPr>
          <a:xfrm>
            <a:off x="12273231" y="57955"/>
            <a:ext cx="39877" cy="324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defTabSz="1219170" fontAlgn="base">
              <a:lnSpc>
                <a:spcPct val="93000"/>
              </a:lnSpc>
              <a:spcBef>
                <a:spcPts val="341"/>
              </a:spcBef>
              <a:spcAft>
                <a:spcPct val="0"/>
              </a:spcAft>
            </a:pPr>
            <a:r>
              <a:rPr lang="en-US" sz="267" b="1" dirty="0">
                <a:solidFill>
                  <a:srgbClr val="FFFFFF"/>
                </a:solidFill>
                <a:sym typeface="+mn-lt"/>
              </a:rPr>
              <a:t>1</a:t>
            </a:r>
          </a:p>
        </p:txBody>
      </p:sp>
      <p:sp>
        <p:nvSpPr>
          <p:cNvPr id="43" name="!!!Do not delete this text object!!!!" hidden="1"/>
          <p:cNvSpPr txBox="1"/>
          <p:nvPr/>
        </p:nvSpPr>
        <p:spPr>
          <a:xfrm>
            <a:off x="12273231" y="92737"/>
            <a:ext cx="803105" cy="41102"/>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defTabSz="1038977">
              <a:buClr>
                <a:srgbClr val="000000"/>
              </a:buClr>
              <a:buSzPct val="100000"/>
              <a:defRPr/>
            </a:pPr>
            <a:r>
              <a:rPr lang="en-US" sz="267" b="0" noProof="1">
                <a:solidFill>
                  <a:srgbClr val="FFFFFF">
                    <a:lumMod val="75000"/>
                  </a:srgbClr>
                </a:solidFill>
                <a:latin typeface="Arial Narrow"/>
                <a:sym typeface="+mn-lt"/>
              </a:rPr>
              <a:t>A4_RBSC_PPT– 2013-10_v01 – do not delete this text object! </a:t>
            </a:r>
          </a:p>
        </p:txBody>
      </p:sp>
      <p:sp>
        <p:nvSpPr>
          <p:cNvPr id="52" name="Slide Number"/>
          <p:cNvSpPr txBox="1">
            <a:spLocks noChangeArrowheads="1"/>
          </p:cNvSpPr>
          <p:nvPr/>
        </p:nvSpPr>
        <p:spPr bwMode="auto">
          <a:xfrm>
            <a:off x="11551139" y="6710401"/>
            <a:ext cx="136256" cy="14779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defTabSz="1038977" fontAlgn="base">
              <a:lnSpc>
                <a:spcPct val="90000"/>
              </a:lnSpc>
              <a:spcBef>
                <a:spcPct val="0"/>
              </a:spcBef>
              <a:spcAft>
                <a:spcPct val="0"/>
              </a:spcAft>
              <a:defRPr/>
            </a:pPr>
            <a:fld id="{7AA7B471-74A3-4F5F-8955-6C99E2375CAC}" type="slidenum">
              <a:rPr lang="en-US" sz="1067" noProof="1" dirty="0">
                <a:solidFill>
                  <a:srgbClr val="8D9399"/>
                </a:solidFill>
                <a:sym typeface="+mn-lt"/>
              </a:rPr>
              <a:pPr defTabSz="1038977" fontAlgn="base">
                <a:lnSpc>
                  <a:spcPct val="90000"/>
                </a:lnSpc>
                <a:spcBef>
                  <a:spcPct val="0"/>
                </a:spcBef>
                <a:spcAft>
                  <a:spcPct val="0"/>
                </a:spcAft>
                <a:defRPr/>
              </a:pPr>
              <a:t>‹nr.›</a:t>
            </a:fld>
            <a:endParaRPr lang="en-US" sz="1067" noProof="1">
              <a:solidFill>
                <a:srgbClr val="8D9399"/>
              </a:solidFill>
              <a:sym typeface="+mn-lt"/>
            </a:endParaRPr>
          </a:p>
        </p:txBody>
      </p:sp>
      <p:sp>
        <p:nvSpPr>
          <p:cNvPr id="53" name="Slide Number Line"/>
          <p:cNvSpPr>
            <a:spLocks noChangeShapeType="1"/>
          </p:cNvSpPr>
          <p:nvPr/>
        </p:nvSpPr>
        <p:spPr bwMode="auto">
          <a:xfrm>
            <a:off x="11408508" y="6710401"/>
            <a:ext cx="0" cy="123825"/>
          </a:xfrm>
          <a:prstGeom prst="line">
            <a:avLst/>
          </a:prstGeom>
          <a:noFill/>
          <a:ln w="9525">
            <a:solidFill>
              <a:schemeClr val="tx2"/>
            </a:solidFill>
            <a:round/>
            <a:headEnd/>
            <a:tailEnd/>
          </a:ln>
          <a:effectLst/>
        </p:spPr>
        <p:txBody>
          <a:bodyPr wrap="none" lIns="0" tIns="0" rIns="0" bIns="0" anchor="ctr">
            <a:spAutoFit/>
          </a:bodyPr>
          <a:lstStyle/>
          <a:p>
            <a:pPr defTabSz="1219170" fontAlgn="base">
              <a:lnSpc>
                <a:spcPct val="90000"/>
              </a:lnSpc>
              <a:spcBef>
                <a:spcPct val="0"/>
              </a:spcBef>
              <a:spcAft>
                <a:spcPct val="0"/>
              </a:spcAft>
              <a:defRPr/>
            </a:pPr>
            <a:endParaRPr lang="en-US" sz="1067" b="1" noProof="1">
              <a:solidFill>
                <a:srgbClr val="8D9399"/>
              </a:solidFill>
              <a:sym typeface="+mn-lt"/>
            </a:endParaRPr>
          </a:p>
        </p:txBody>
      </p:sp>
      <p:sp>
        <p:nvSpPr>
          <p:cNvPr id="54" name="Doc Code" descr="casecode"/>
          <p:cNvSpPr txBox="1">
            <a:spLocks noChangeArrowheads="1"/>
          </p:cNvSpPr>
          <p:nvPr/>
        </p:nvSpPr>
        <p:spPr bwMode="auto">
          <a:xfrm>
            <a:off x="9339420" y="6710401"/>
            <a:ext cx="1928413" cy="14779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defTabSz="1038977" fontAlgn="base">
              <a:lnSpc>
                <a:spcPct val="90000"/>
              </a:lnSpc>
              <a:spcBef>
                <a:spcPct val="0"/>
              </a:spcBef>
              <a:spcAft>
                <a:spcPct val="0"/>
              </a:spcAft>
              <a:defRPr/>
            </a:pPr>
            <a:r>
              <a:rPr lang="en-US" sz="1067" noProof="1">
                <a:solidFill>
                  <a:srgbClr val="8D9399"/>
                </a:solidFill>
                <a:sym typeface="+mn-lt"/>
              </a:rPr>
              <a:t>170828_V3_Innovation_Template.pptx</a:t>
            </a:r>
          </a:p>
        </p:txBody>
      </p:sp>
      <p:sp>
        <p:nvSpPr>
          <p:cNvPr id="57" name="Source" hidden="1"/>
          <p:cNvSpPr txBox="1"/>
          <p:nvPr/>
        </p:nvSpPr>
        <p:spPr>
          <a:xfrm>
            <a:off x="908541" y="6686976"/>
            <a:ext cx="585097" cy="147797"/>
          </a:xfrm>
          <a:prstGeom prst="rect">
            <a:avLst/>
          </a:prstGeom>
          <a:noFill/>
          <a:ln w="9525">
            <a:noFill/>
          </a:ln>
        </p:spPr>
        <p:txBody>
          <a:bodyPr vert="horz" wrap="none" lIns="0" tIns="0" rIns="0" bIns="0" rtlCol="0" anchor="b" anchorCtr="0">
            <a:spAutoFit/>
          </a:bodyPr>
          <a:lstStyle/>
          <a:p>
            <a:pPr defTabSz="1219170" fontAlgn="base">
              <a:lnSpc>
                <a:spcPct val="90000"/>
              </a:lnSpc>
              <a:spcBef>
                <a:spcPct val="0"/>
              </a:spcBef>
              <a:spcAft>
                <a:spcPct val="0"/>
              </a:spcAft>
              <a:buSzPct val="100000"/>
            </a:pPr>
            <a:r>
              <a:rPr lang="en-US" sz="1067" dirty="0">
                <a:solidFill>
                  <a:srgbClr val="000000"/>
                </a:solidFill>
                <a:sym typeface="+mn-lt"/>
              </a:rPr>
              <a:t>Source: xxx</a:t>
            </a:r>
          </a:p>
        </p:txBody>
      </p:sp>
      <p:sp>
        <p:nvSpPr>
          <p:cNvPr id="56" name="Notes" hidden="1"/>
          <p:cNvSpPr txBox="1"/>
          <p:nvPr/>
        </p:nvSpPr>
        <p:spPr>
          <a:xfrm>
            <a:off x="908540" y="6389775"/>
            <a:ext cx="335028" cy="166199"/>
          </a:xfrm>
          <a:prstGeom prst="rect">
            <a:avLst/>
          </a:prstGeom>
          <a:noFill/>
          <a:ln w="9525">
            <a:noFill/>
          </a:ln>
        </p:spPr>
        <p:txBody>
          <a:bodyPr vert="horz" wrap="none" lIns="0" tIns="0" rIns="0" bIns="0" rtlCol="0" anchor="b" anchorCtr="0">
            <a:spAutoFit/>
          </a:bodyPr>
          <a:lstStyle/>
          <a:p>
            <a:pPr defTabSz="1219170" fontAlgn="base">
              <a:lnSpc>
                <a:spcPct val="90000"/>
              </a:lnSpc>
              <a:spcBef>
                <a:spcPct val="0"/>
              </a:spcBef>
              <a:spcAft>
                <a:spcPct val="0"/>
              </a:spcAft>
              <a:buSzPct val="100000"/>
            </a:pPr>
            <a:r>
              <a:rPr lang="en-US" sz="1200" dirty="0">
                <a:solidFill>
                  <a:srgbClr val="000000"/>
                </a:solidFill>
                <a:sym typeface="+mn-lt"/>
              </a:rPr>
              <a:t>1) xxx</a:t>
            </a:r>
          </a:p>
        </p:txBody>
      </p:sp>
      <p:grpSp>
        <p:nvGrpSpPr>
          <p:cNvPr id="5" name="Legend" hidden="1"/>
          <p:cNvGrpSpPr/>
          <p:nvPr/>
        </p:nvGrpSpPr>
        <p:grpSpPr>
          <a:xfrm>
            <a:off x="908542" y="6195240"/>
            <a:ext cx="790516" cy="167666"/>
            <a:chOff x="738189" y="6195259"/>
            <a:chExt cx="642294" cy="167666"/>
          </a:xfrm>
        </p:grpSpPr>
        <p:sp>
          <p:nvSpPr>
            <p:cNvPr id="49" name="LegendIcon"/>
            <p:cNvSpPr/>
            <p:nvPr/>
          </p:nvSpPr>
          <p:spPr>
            <a:xfrm>
              <a:off x="738189" y="6195259"/>
              <a:ext cx="215900" cy="146050"/>
            </a:xfrm>
            <a:prstGeom prst="rect">
              <a:avLst/>
            </a:prstGeom>
            <a:solidFill>
              <a:schemeClr val="accent2"/>
            </a:solidFill>
            <a:ln w="9525" cap="flat" cmpd="sng" algn="ctr">
              <a:solidFill>
                <a:schemeClr val="accent1"/>
              </a:solidFill>
              <a:prstDash val="solid"/>
            </a:ln>
            <a:effectLst/>
          </p:spPr>
          <p:txBody>
            <a:bodyPr lIns="0" tIns="0" rIns="0" bIns="0" rtlCol="0" anchor="ctr"/>
            <a:lstStyle/>
            <a:p>
              <a:pPr algn="ctr" defTabSz="1038977">
                <a:lnSpc>
                  <a:spcPct val="90000"/>
                </a:lnSpc>
                <a:defRPr/>
              </a:pPr>
              <a:endParaRPr lang="en-US" sz="1467" kern="0" dirty="0">
                <a:solidFill>
                  <a:srgbClr val="000000"/>
                </a:solidFill>
                <a:sym typeface="+mn-lt"/>
              </a:endParaRPr>
            </a:p>
          </p:txBody>
        </p:sp>
        <p:sp>
          <p:nvSpPr>
            <p:cNvPr id="50" name="LegendText"/>
            <p:cNvSpPr txBox="1"/>
            <p:nvPr/>
          </p:nvSpPr>
          <p:spPr>
            <a:xfrm>
              <a:off x="1036639" y="6196726"/>
              <a:ext cx="343844" cy="166199"/>
            </a:xfrm>
            <a:prstGeom prst="rect">
              <a:avLst/>
            </a:prstGeom>
            <a:noFill/>
            <a:ln w="9525">
              <a:noFill/>
            </a:ln>
          </p:spPr>
          <p:txBody>
            <a:bodyPr vert="horz" wrap="none" lIns="0" tIns="0" rIns="0" bIns="0" rtlCol="0" anchor="t" anchorCtr="0">
              <a:spAutoFit/>
            </a:bodyPr>
            <a:lstStyle/>
            <a:p>
              <a:pPr defTabSz="1038977">
                <a:lnSpc>
                  <a:spcPct val="90000"/>
                </a:lnSpc>
                <a:buClr>
                  <a:srgbClr val="000000"/>
                </a:buClr>
                <a:buSzPct val="100000"/>
                <a:defRPr/>
              </a:pPr>
              <a:r>
                <a:rPr lang="en-US" sz="1200" kern="0" dirty="0">
                  <a:solidFill>
                    <a:sysClr val="windowText" lastClr="000000"/>
                  </a:solidFill>
                  <a:sym typeface="+mn-lt"/>
                </a:rPr>
                <a:t>Legend</a:t>
              </a:r>
            </a:p>
          </p:txBody>
        </p:sp>
      </p:grpSp>
      <p:sp>
        <p:nvSpPr>
          <p:cNvPr id="45" name="Formatted_text" hidden="1"/>
          <p:cNvSpPr txBox="1">
            <a:spLocks/>
          </p:cNvSpPr>
          <p:nvPr/>
        </p:nvSpPr>
        <p:spPr>
          <a:xfrm>
            <a:off x="908540" y="2158953"/>
            <a:ext cx="2436923" cy="1165191"/>
          </a:xfrm>
          <a:prstGeom prst="rect">
            <a:avLst/>
          </a:prstGeom>
          <a:noFill/>
          <a:ln w="9525">
            <a:noFill/>
          </a:ln>
        </p:spPr>
        <p:txBody>
          <a:bodyPr vert="horz" wrap="square" lIns="0" tIns="0" rIns="0" bIns="0" rtlCol="0">
            <a:spAutoFit/>
          </a:bodyPr>
          <a:lstStyle/>
          <a:p>
            <a:pPr defTabSz="1219170" fontAlgn="base">
              <a:lnSpc>
                <a:spcPct val="90000"/>
              </a:lnSpc>
              <a:spcBef>
                <a:spcPct val="0"/>
              </a:spcBef>
              <a:spcAft>
                <a:spcPct val="0"/>
              </a:spcAft>
              <a:buClr>
                <a:srgbClr val="000000"/>
              </a:buClr>
              <a:buSzPct val="100000"/>
            </a:pPr>
            <a:r>
              <a:rPr lang="en-US" sz="1733" b="1" dirty="0">
                <a:solidFill>
                  <a:srgbClr val="000000"/>
                </a:solidFill>
                <a:sym typeface="+mn-lt"/>
              </a:rPr>
              <a:t>15 Point Text: Level 0</a:t>
            </a:r>
            <a:endParaRPr lang="en-US" sz="1733" dirty="0">
              <a:solidFill>
                <a:srgbClr val="000000"/>
              </a:solidFill>
              <a:sym typeface="+mn-lt"/>
            </a:endParaRPr>
          </a:p>
          <a:p>
            <a:pPr marL="186991" lvl="1" indent="-186991" defTabSz="1219170" fontAlgn="base">
              <a:lnSpc>
                <a:spcPct val="90000"/>
              </a:lnSpc>
              <a:spcBef>
                <a:spcPts val="909"/>
              </a:spcBef>
              <a:spcAft>
                <a:spcPct val="0"/>
              </a:spcAft>
              <a:buClr>
                <a:srgbClr val="000000"/>
              </a:buClr>
              <a:buSzPct val="100000"/>
              <a:buFont typeface="Arial Narrow"/>
              <a:buChar char="&gt;"/>
            </a:pPr>
            <a:r>
              <a:rPr lang="en-US" sz="1733" dirty="0">
                <a:solidFill>
                  <a:srgbClr val="000000"/>
                </a:solidFill>
                <a:sym typeface="+mn-lt"/>
              </a:rPr>
              <a:t>Level 1</a:t>
            </a:r>
          </a:p>
          <a:p>
            <a:pPr marL="391514" lvl="2" indent="-189913" defTabSz="1219170" fontAlgn="base">
              <a:lnSpc>
                <a:spcPct val="90000"/>
              </a:lnSpc>
              <a:spcBef>
                <a:spcPts val="455"/>
              </a:spcBef>
              <a:spcAft>
                <a:spcPct val="0"/>
              </a:spcAft>
              <a:buClr>
                <a:srgbClr val="000000"/>
              </a:buClr>
              <a:buSzPct val="100000"/>
              <a:buFont typeface="Arial Narrow"/>
              <a:buChar char="–"/>
            </a:pPr>
            <a:r>
              <a:rPr lang="en-US" sz="1733" dirty="0">
                <a:solidFill>
                  <a:srgbClr val="000000"/>
                </a:solidFill>
                <a:sym typeface="+mn-lt"/>
              </a:rPr>
              <a:t>Level 2</a:t>
            </a:r>
          </a:p>
          <a:p>
            <a:pPr marL="566820" lvl="3" indent="-163619" defTabSz="1219170" fontAlgn="base">
              <a:lnSpc>
                <a:spcPct val="90000"/>
              </a:lnSpc>
              <a:spcBef>
                <a:spcPts val="227"/>
              </a:spcBef>
              <a:spcAft>
                <a:spcPct val="0"/>
              </a:spcAft>
              <a:buClr>
                <a:srgbClr val="000000"/>
              </a:buClr>
              <a:buSzPct val="100000"/>
              <a:buFont typeface="Arial Narrow"/>
              <a:buChar char="-"/>
            </a:pPr>
            <a:r>
              <a:rPr lang="en-US" sz="1733" dirty="0">
                <a:solidFill>
                  <a:srgbClr val="000000"/>
                </a:solidFill>
                <a:sym typeface="+mn-lt"/>
              </a:rPr>
              <a:t>Level 3</a:t>
            </a:r>
          </a:p>
        </p:txBody>
      </p:sp>
      <p:sp>
        <p:nvSpPr>
          <p:cNvPr id="51" name="Subtitle" hidden="1"/>
          <p:cNvSpPr txBox="1">
            <a:spLocks/>
          </p:cNvSpPr>
          <p:nvPr/>
        </p:nvSpPr>
        <p:spPr>
          <a:xfrm>
            <a:off x="908308" y="1710002"/>
            <a:ext cx="10505832" cy="332399"/>
          </a:xfrm>
          <a:prstGeom prst="rect">
            <a:avLst/>
          </a:prstGeom>
          <a:noFill/>
          <a:ln w="9525">
            <a:noFill/>
          </a:ln>
        </p:spPr>
        <p:txBody>
          <a:bodyPr vert="horz" wrap="square" lIns="0" tIns="0" rIns="0" bIns="0" rtlCol="0">
            <a:spAutoFit/>
          </a:bodyPr>
          <a:lstStyle/>
          <a:p>
            <a:pPr defTabSz="1219170" fontAlgn="base">
              <a:lnSpc>
                <a:spcPct val="90000"/>
              </a:lnSpc>
              <a:spcBef>
                <a:spcPct val="0"/>
              </a:spcBef>
              <a:spcAft>
                <a:spcPct val="0"/>
              </a:spcAft>
              <a:buClr>
                <a:srgbClr val="000000"/>
              </a:buClr>
              <a:buSzPct val="100000"/>
            </a:pPr>
            <a:r>
              <a:rPr lang="en-US" sz="2400" dirty="0">
                <a:solidFill>
                  <a:srgbClr val="8D9399"/>
                </a:solidFill>
                <a:sym typeface="+mn-lt"/>
              </a:rPr>
              <a:t>Subtitle</a:t>
            </a:r>
          </a:p>
        </p:txBody>
      </p:sp>
      <p:sp>
        <p:nvSpPr>
          <p:cNvPr id="3" name="Text Placeholder"/>
          <p:cNvSpPr>
            <a:spLocks noGrp="1"/>
          </p:cNvSpPr>
          <p:nvPr>
            <p:ph type="body" idx="1"/>
          </p:nvPr>
        </p:nvSpPr>
        <p:spPr>
          <a:xfrm>
            <a:off x="908308" y="1710000"/>
            <a:ext cx="10505832" cy="1586075"/>
          </a:xfrm>
          <a:prstGeom prst="rect">
            <a:avLst/>
          </a:prstGeom>
        </p:spPr>
        <p:txBody>
          <a:bodyPr vert="horz" lIns="0" tIns="0" rIns="0" bIns="0" rtlCol="0">
            <a:spAutoFit/>
          </a:bodyPr>
          <a:lstStyle/>
          <a:p>
            <a:pPr lvl="0"/>
            <a:r>
              <a:rPr lang="en-US" dirty="0"/>
              <a:t>Click to edit Master text styles – Level 0</a:t>
            </a:r>
          </a:p>
          <a:p>
            <a:pPr lvl="1"/>
            <a:r>
              <a:rPr lang="en-US" dirty="0"/>
              <a:t>Level 1</a:t>
            </a:r>
          </a:p>
          <a:p>
            <a:pPr lvl="2"/>
            <a:r>
              <a:rPr lang="en-US" dirty="0"/>
              <a:t>Level 2</a:t>
            </a:r>
          </a:p>
          <a:p>
            <a:pPr lvl="3"/>
            <a:r>
              <a:rPr lang="en-US" dirty="0"/>
              <a:t>Level 3</a:t>
            </a:r>
          </a:p>
        </p:txBody>
      </p:sp>
      <p:sp>
        <p:nvSpPr>
          <p:cNvPr id="2" name="Title Placeholder"/>
          <p:cNvSpPr>
            <a:spLocks noGrp="1"/>
          </p:cNvSpPr>
          <p:nvPr>
            <p:ph type="title"/>
          </p:nvPr>
        </p:nvSpPr>
        <p:spPr>
          <a:xfrm>
            <a:off x="908308" y="720001"/>
            <a:ext cx="10505832" cy="747897"/>
          </a:xfrm>
          <a:prstGeom prst="rect">
            <a:avLst/>
          </a:prstGeom>
        </p:spPr>
        <p:txBody>
          <a:bodyPr vert="horz" wrap="square" lIns="0" tIns="0" rIns="0" bIns="0" rtlCol="0" anchor="t" anchorCtr="0">
            <a:noAutofit/>
          </a:bodyPr>
          <a:lstStyle/>
          <a:p>
            <a:r>
              <a:rPr lang="en-US" noProof="0" dirty="0"/>
              <a:t>Click to edit Master title style</a:t>
            </a:r>
          </a:p>
        </p:txBody>
      </p:sp>
      <p:grpSp>
        <p:nvGrpSpPr>
          <p:cNvPr id="19" name="Drawing grid" hidden="1"/>
          <p:cNvGrpSpPr/>
          <p:nvPr/>
        </p:nvGrpSpPr>
        <p:grpSpPr>
          <a:xfrm>
            <a:off x="0" y="0"/>
            <a:ext cx="12192000" cy="6858000"/>
            <a:chOff x="0" y="0"/>
            <a:chExt cx="9906000" cy="6858000"/>
          </a:xfrm>
        </p:grpSpPr>
        <p:cxnSp>
          <p:nvCxnSpPr>
            <p:cNvPr id="66" name="!!!Do not delete!!!" hidden="1"/>
            <p:cNvCxnSpPr/>
            <p:nvPr userDrawn="1"/>
          </p:nvCxnSpPr>
          <p:spPr>
            <a:xfrm>
              <a:off x="0" y="309409"/>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0" name="!!!Do not delete!!!" hidden="1"/>
            <p:cNvCxnSpPr/>
            <p:nvPr/>
          </p:nvCxnSpPr>
          <p:spPr>
            <a:xfrm>
              <a:off x="738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1" name="!!!Do not delete!!!" hidden="1"/>
            <p:cNvCxnSpPr/>
            <p:nvPr/>
          </p:nvCxnSpPr>
          <p:spPr>
            <a:xfrm>
              <a:off x="1083600" y="0"/>
              <a:ext cx="0" cy="496568"/>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6" name="!!!Do not delete!!!" hidden="1"/>
            <p:cNvCxnSpPr/>
            <p:nvPr/>
          </p:nvCxnSpPr>
          <p:spPr>
            <a:xfrm>
              <a:off x="9271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7" name="!!!Do not delete!!!" hidden="1"/>
            <p:cNvCxnSpPr/>
            <p:nvPr/>
          </p:nvCxnSpPr>
          <p:spPr>
            <a:xfrm>
              <a:off x="0" y="222248"/>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59" name="!!!Do not delete!!!" hidden="1"/>
            <p:cNvCxnSpPr/>
            <p:nvPr/>
          </p:nvCxnSpPr>
          <p:spPr>
            <a:xfrm>
              <a:off x="0" y="66675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0" name="!!!Do not delete!!!" hidden="1"/>
            <p:cNvCxnSpPr/>
            <p:nvPr/>
          </p:nvCxnSpPr>
          <p:spPr>
            <a:xfrm>
              <a:off x="0" y="64188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1" name="!!!Do not delete!!!" hidden="1"/>
            <p:cNvCxnSpPr/>
            <p:nvPr/>
          </p:nvCxnSpPr>
          <p:spPr>
            <a:xfrm>
              <a:off x="0" y="6708775"/>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2" name="!!!Do not delete!!!" hidden="1"/>
            <p:cNvCxnSpPr/>
            <p:nvPr/>
          </p:nvCxnSpPr>
          <p:spPr>
            <a:xfrm>
              <a:off x="0" y="17100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3" name="!!!Do not delete!!!" hidden="1"/>
            <p:cNvCxnSpPr/>
            <p:nvPr/>
          </p:nvCxnSpPr>
          <p:spPr>
            <a:xfrm>
              <a:off x="548711" y="2178000"/>
              <a:ext cx="8939211"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10" name="Group 9" hidden="1"/>
            <p:cNvGrpSpPr/>
            <p:nvPr userDrawn="1"/>
          </p:nvGrpSpPr>
          <p:grpSpPr>
            <a:xfrm>
              <a:off x="8495656" y="1"/>
              <a:ext cx="236220" cy="670560"/>
              <a:chOff x="8321029" y="0"/>
              <a:chExt cx="236220" cy="719149"/>
            </a:xfrm>
          </p:grpSpPr>
          <p:cxnSp>
            <p:nvCxnSpPr>
              <p:cNvPr id="68" name="!!!Do not delete!!!" hidden="1"/>
              <p:cNvCxnSpPr>
                <a:cxnSpLocks/>
              </p:cNvCxnSpPr>
              <p:nvPr userDrawn="1"/>
            </p:nvCxnSpPr>
            <p:spPr>
              <a:xfrm>
                <a:off x="832102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9" name="!!!Do not delete!!!" hidden="1"/>
              <p:cNvCxnSpPr>
                <a:cxnSpLocks/>
              </p:cNvCxnSpPr>
              <p:nvPr userDrawn="1"/>
            </p:nvCxnSpPr>
            <p:spPr>
              <a:xfrm>
                <a:off x="855724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cxnSp>
          <p:nvCxnSpPr>
            <p:cNvPr id="67" name="!!!Do not delete!!!" hidden="1"/>
            <p:cNvCxnSpPr/>
            <p:nvPr userDrawn="1"/>
          </p:nvCxnSpPr>
          <p:spPr>
            <a:xfrm>
              <a:off x="0" y="574673"/>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sp>
          <p:nvSpPr>
            <p:cNvPr id="15" name="Rectangle 14" hidden="1"/>
            <p:cNvSpPr>
              <a:spLocks/>
            </p:cNvSpPr>
            <p:nvPr userDrawn="1"/>
          </p:nvSpPr>
          <p:spPr>
            <a:xfrm>
              <a:off x="736600" y="222248"/>
              <a:ext cx="274320" cy="274320"/>
            </a:xfrm>
            <a:prstGeom prst="rect">
              <a:avLst/>
            </a:prstGeom>
            <a:noFill/>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defTabSz="1219170" fontAlgn="base">
                <a:lnSpc>
                  <a:spcPct val="90000"/>
                </a:lnSpc>
                <a:spcBef>
                  <a:spcPts val="455"/>
                </a:spcBef>
                <a:spcAft>
                  <a:spcPct val="0"/>
                </a:spcAft>
              </a:pPr>
              <a:endParaRPr lang="en-US" sz="1733" dirty="0">
                <a:solidFill>
                  <a:srgbClr val="000000"/>
                </a:solidFill>
              </a:endParaRPr>
            </a:p>
          </p:txBody>
        </p:sp>
      </p:grpSp>
    </p:spTree>
    <p:extLst>
      <p:ext uri="{BB962C8B-B14F-4D97-AF65-F5344CB8AC3E}">
        <p14:creationId xmlns:p14="http://schemas.microsoft.com/office/powerpoint/2010/main" val="7451788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sldNum="0" hdr="0" ftr="0" dt="0"/>
  <p:txStyles>
    <p:titleStyle>
      <a:lvl1pPr algn="l" defTabSz="1038977" rtl="0" eaLnBrk="1" latinLnBrk="0" hangingPunct="1">
        <a:lnSpc>
          <a:spcPct val="90000"/>
        </a:lnSpc>
        <a:spcBef>
          <a:spcPct val="0"/>
        </a:spcBef>
        <a:buNone/>
        <a:defRPr lang="en-US" sz="3067" b="0" kern="1200" baseline="0" dirty="0">
          <a:solidFill>
            <a:schemeClr val="tx1"/>
          </a:solidFill>
          <a:latin typeface="+mj-lt"/>
          <a:ea typeface="+mj-ea"/>
          <a:cs typeface="+mj-cs"/>
          <a:sym typeface="+mn-lt"/>
        </a:defRPr>
      </a:lvl1pPr>
    </p:titleStyle>
    <p:bodyStyle>
      <a:lvl1pPr marL="0" indent="0" algn="l" defTabSz="1038977" rtl="0" eaLnBrk="1" latinLnBrk="0" hangingPunct="1">
        <a:lnSpc>
          <a:spcPct val="90000"/>
        </a:lnSpc>
        <a:spcBef>
          <a:spcPts val="0"/>
        </a:spcBef>
        <a:buFont typeface="Arial Narrow" pitchFamily="34" charset="0"/>
        <a:buNone/>
        <a:defRPr lang="en-US" sz="2400" b="0" i="0" kern="1200" baseline="0" dirty="0" smtClean="0">
          <a:solidFill>
            <a:schemeClr val="tx1"/>
          </a:solidFill>
          <a:latin typeface="+mn-lt"/>
          <a:ea typeface="+mn-ea"/>
          <a:cs typeface="+mn-cs"/>
          <a:sym typeface="+mn-lt"/>
        </a:defRPr>
      </a:lvl1pPr>
      <a:lvl2pPr marL="261789" indent="-261789" algn="l" defTabSz="1038977" rtl="0" eaLnBrk="1" latinLnBrk="0" hangingPunct="1">
        <a:lnSpc>
          <a:spcPct val="90000"/>
        </a:lnSpc>
        <a:spcBef>
          <a:spcPts val="1364"/>
        </a:spcBef>
        <a:buFont typeface="Arial Narrow" pitchFamily="34" charset="0"/>
        <a:buChar char="&gt;"/>
        <a:defRPr lang="en-US" sz="2400" b="0" kern="1200" dirty="0" smtClean="0">
          <a:solidFill>
            <a:schemeClr val="tx1"/>
          </a:solidFill>
          <a:latin typeface="+mn-lt"/>
          <a:ea typeface="+mn-ea"/>
          <a:cs typeface="+mn-cs"/>
          <a:sym typeface="+mn-lt"/>
        </a:defRPr>
      </a:lvl2pPr>
      <a:lvl3pPr marL="548121" indent="-265880" algn="l" defTabSz="1038977" rtl="0" eaLnBrk="1" latinLnBrk="0" hangingPunct="1">
        <a:lnSpc>
          <a:spcPct val="90000"/>
        </a:lnSpc>
        <a:spcBef>
          <a:spcPts val="455"/>
        </a:spcBef>
        <a:buFont typeface="Arial Narrow" pitchFamily="34" charset="0"/>
        <a:buChar char="–"/>
        <a:defRPr lang="en-US" sz="2400" b="0" kern="1200" dirty="0" smtClean="0">
          <a:solidFill>
            <a:schemeClr val="tx1"/>
          </a:solidFill>
          <a:latin typeface="+mn-lt"/>
          <a:ea typeface="+mn-ea"/>
          <a:cs typeface="+mn-cs"/>
          <a:sym typeface="+mn-lt"/>
        </a:defRPr>
      </a:lvl3pPr>
      <a:lvl4pPr marL="793548" indent="-229066" algn="l" defTabSz="1038977" rtl="0" eaLnBrk="1" latinLnBrk="0" hangingPunct="1">
        <a:lnSpc>
          <a:spcPct val="90000"/>
        </a:lnSpc>
        <a:spcBef>
          <a:spcPts val="227"/>
        </a:spcBef>
        <a:buFont typeface="Arial Narrow" pitchFamily="34" charset="0"/>
        <a:buChar char="-"/>
        <a:defRPr lang="en-US" sz="2400" b="0" kern="1200" dirty="0">
          <a:solidFill>
            <a:schemeClr val="tx1"/>
          </a:solidFill>
          <a:latin typeface="+mn-lt"/>
          <a:ea typeface="+mn-ea"/>
          <a:cs typeface="+mn-cs"/>
          <a:sym typeface="+mn-lt"/>
        </a:defRPr>
      </a:lvl4pPr>
      <a:lvl5pPr marL="793548" indent="0" algn="l" defTabSz="1038977" rtl="0" eaLnBrk="1" latinLnBrk="0" hangingPunct="1">
        <a:lnSpc>
          <a:spcPct val="93000"/>
        </a:lnSpc>
        <a:spcBef>
          <a:spcPts val="0"/>
        </a:spcBef>
        <a:buFont typeface="Arial Narrow" pitchFamily="34" charset="0"/>
        <a:buNone/>
        <a:defRPr sz="1867" kern="1200">
          <a:solidFill>
            <a:schemeClr val="tx1"/>
          </a:solidFill>
          <a:latin typeface="Arial Narrow" pitchFamily="34" charset="0"/>
          <a:ea typeface="+mn-ea"/>
          <a:cs typeface="+mn-cs"/>
        </a:defRPr>
      </a:lvl5pPr>
      <a:lvl6pPr marL="2857185" indent="-259744" algn="l" defTabSz="1038977" rtl="0" eaLnBrk="1" latinLnBrk="0" hangingPunct="1">
        <a:spcBef>
          <a:spcPct val="20000"/>
        </a:spcBef>
        <a:buFont typeface="Arial Narrow"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Narrow"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Narrow"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Narrow"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3206" y="274639"/>
            <a:ext cx="9454017"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63206" y="1600201"/>
            <a:ext cx="9454017" cy="48207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868747" y="6420936"/>
            <a:ext cx="3088493" cy="365125"/>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333" smtClean="0"/>
              <a:pPr/>
              <a:t>‹nr.›</a:t>
            </a:fld>
            <a:endParaRPr lang="en-US" sz="1333" dirty="0"/>
          </a:p>
        </p:txBody>
      </p:sp>
      <p:pic>
        <p:nvPicPr>
          <p:cNvPr id="6" name="Afbeelding 8" descr="TUDelft_LogoZWART.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78165" y="6020096"/>
            <a:ext cx="1472392" cy="574233"/>
          </a:xfrm>
          <a:prstGeom prst="rect">
            <a:avLst/>
          </a:prstGeom>
        </p:spPr>
      </p:pic>
    </p:spTree>
    <p:extLst>
      <p:ext uri="{BB962C8B-B14F-4D97-AF65-F5344CB8AC3E}">
        <p14:creationId xmlns:p14="http://schemas.microsoft.com/office/powerpoint/2010/main" val="28174238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609585" rtl="0" eaLnBrk="1" latinLnBrk="0" hangingPunct="1">
        <a:spcBef>
          <a:spcPct val="0"/>
        </a:spcBef>
        <a:buNone/>
        <a:defRPr sz="4800" kern="1200">
          <a:solidFill>
            <a:srgbClr val="00A6D6"/>
          </a:solidFill>
          <a:latin typeface="Arial"/>
          <a:ea typeface="+mj-ea"/>
          <a:cs typeface="Arial"/>
        </a:defRPr>
      </a:lvl1pPr>
    </p:titleStyle>
    <p:bodyStyle>
      <a:lvl1pPr marL="457189" indent="-457189" algn="l" defTabSz="609585" rtl="0" eaLnBrk="1" latinLnBrk="0" hangingPunct="1">
        <a:spcBef>
          <a:spcPct val="20000"/>
        </a:spcBef>
        <a:buClr>
          <a:srgbClr val="00A6D6"/>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0808" y="274639"/>
            <a:ext cx="9475285" cy="1143000"/>
          </a:xfrm>
          <a:prstGeom prst="rect">
            <a:avLst/>
          </a:prstGeom>
        </p:spPr>
        <p:txBody>
          <a:bodyPr vert="horz" lIns="121917" tIns="60958" rIns="121917" bIns="60958" rtlCol="0" anchor="ctr">
            <a:normAutofit/>
          </a:bodyPr>
          <a:lstStyle/>
          <a:p>
            <a:r>
              <a:rPr lang="en-US" dirty="0"/>
              <a:t>Click to edit Master title style</a:t>
            </a:r>
          </a:p>
        </p:txBody>
      </p:sp>
      <p:sp>
        <p:nvSpPr>
          <p:cNvPr id="3" name="Text Placeholder 2"/>
          <p:cNvSpPr>
            <a:spLocks noGrp="1"/>
          </p:cNvSpPr>
          <p:nvPr>
            <p:ph type="body" idx="1"/>
          </p:nvPr>
        </p:nvSpPr>
        <p:spPr>
          <a:xfrm>
            <a:off x="2350808" y="1600200"/>
            <a:ext cx="9475285" cy="4648163"/>
          </a:xfrm>
          <a:prstGeom prst="rect">
            <a:avLst/>
          </a:prstGeom>
        </p:spPr>
        <p:txBody>
          <a:bodyPr vert="horz" lIns="121917" tIns="60958" rIns="121917" bIns="60958"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3" descr="TU_P5#white.eps"/>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3688" y="6108245"/>
            <a:ext cx="1825177" cy="843232"/>
          </a:xfrm>
          <a:prstGeom prst="rect">
            <a:avLst/>
          </a:prstGeom>
        </p:spPr>
      </p:pic>
      <p:sp>
        <p:nvSpPr>
          <p:cNvPr id="10" name="Slide Number Placeholder 5"/>
          <p:cNvSpPr txBox="1">
            <a:spLocks/>
          </p:cNvSpPr>
          <p:nvPr userDrawn="1"/>
        </p:nvSpPr>
        <p:spPr>
          <a:xfrm>
            <a:off x="8868748" y="6420936"/>
            <a:ext cx="3088493" cy="365125"/>
          </a:xfrm>
          <a:prstGeom prst="rect">
            <a:avLst/>
          </a:prstGeom>
        </p:spPr>
        <p:txBody>
          <a:bodyPr vert="horz" lIns="121917" tIns="60959" rIns="121917" bIns="60959"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z="1000" smtClean="0"/>
              <a:pPr/>
              <a:t>‹nr.›</a:t>
            </a:fld>
            <a:endParaRPr lang="en-US" sz="1000" dirty="0"/>
          </a:p>
        </p:txBody>
      </p:sp>
      <p:sp>
        <p:nvSpPr>
          <p:cNvPr id="9" name="Rectangle 28"/>
          <p:cNvSpPr>
            <a:spLocks noChangeArrowheads="1"/>
          </p:cNvSpPr>
          <p:nvPr userDrawn="1"/>
        </p:nvSpPr>
        <p:spPr bwMode="auto">
          <a:xfrm>
            <a:off x="0" y="0"/>
            <a:ext cx="2101845" cy="6865344"/>
          </a:xfrm>
          <a:prstGeom prst="rect">
            <a:avLst/>
          </a:prstGeom>
          <a:solidFill>
            <a:srgbClr val="00A6D6"/>
          </a:solidFill>
          <a:ln w="9525">
            <a:noFill/>
            <a:miter lim="800000"/>
            <a:headEnd/>
            <a:tailEnd/>
          </a:ln>
        </p:spPr>
        <p:txBody>
          <a:bodyPr wrap="none" lIns="121912" tIns="60957" rIns="121912" bIns="60957" anchor="ctr"/>
          <a:lstStyle/>
          <a:p>
            <a:pPr algn="r" defTabSz="609570"/>
            <a:endParaRPr lang="nl-NL" sz="2800">
              <a:solidFill>
                <a:prstClr val="black"/>
              </a:solidFill>
              <a:latin typeface="Tahoma" pitchFamily="34" charset="0"/>
            </a:endParaRPr>
          </a:p>
        </p:txBody>
      </p:sp>
      <p:pic>
        <p:nvPicPr>
          <p:cNvPr id="11" name="Picture 3" descr="TU_P5#white.eps"/>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3688" y="5852440"/>
            <a:ext cx="1825177" cy="1124309"/>
          </a:xfrm>
          <a:prstGeom prst="rect">
            <a:avLst/>
          </a:prstGeom>
        </p:spPr>
      </p:pic>
    </p:spTree>
    <p:extLst>
      <p:ext uri="{BB962C8B-B14F-4D97-AF65-F5344CB8AC3E}">
        <p14:creationId xmlns:p14="http://schemas.microsoft.com/office/powerpoint/2010/main" val="11526683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l" defTabSz="609570" rtl="0" eaLnBrk="1" latinLnBrk="0" hangingPunct="1">
        <a:spcBef>
          <a:spcPct val="0"/>
        </a:spcBef>
        <a:buNone/>
        <a:defRPr sz="4800" kern="1200">
          <a:solidFill>
            <a:srgbClr val="00A6D6"/>
          </a:solidFill>
          <a:latin typeface="Arial"/>
          <a:ea typeface="+mj-ea"/>
          <a:cs typeface="Arial"/>
        </a:defRPr>
      </a:lvl1pPr>
    </p:titleStyle>
    <p:bodyStyle>
      <a:lvl1pPr marL="457178" indent="-457178" algn="l" defTabSz="609570" rtl="0" eaLnBrk="1" latinLnBrk="0" hangingPunct="1">
        <a:spcBef>
          <a:spcPct val="20000"/>
        </a:spcBef>
        <a:buClr>
          <a:srgbClr val="00A6D6"/>
        </a:buClr>
        <a:buFont typeface="Arial"/>
        <a:buChar char="•"/>
        <a:defRPr sz="3700" kern="1200">
          <a:solidFill>
            <a:schemeClr val="tx1"/>
          </a:solidFill>
          <a:latin typeface="Arial"/>
          <a:ea typeface="+mn-ea"/>
          <a:cs typeface="Arial"/>
        </a:defRPr>
      </a:lvl1pPr>
      <a:lvl2pPr marL="990550" indent="-380981" algn="l" defTabSz="609570" rtl="0" eaLnBrk="1" latinLnBrk="0" hangingPunct="1">
        <a:spcBef>
          <a:spcPct val="20000"/>
        </a:spcBef>
        <a:buClr>
          <a:srgbClr val="00A6D6"/>
        </a:buClr>
        <a:buFont typeface="Arial"/>
        <a:buChar char="–"/>
        <a:defRPr sz="3200" kern="1200">
          <a:solidFill>
            <a:schemeClr val="tx1"/>
          </a:solidFill>
          <a:latin typeface="Arial"/>
          <a:ea typeface="+mn-ea"/>
          <a:cs typeface="Arial"/>
        </a:defRPr>
      </a:lvl2pPr>
      <a:lvl3pPr marL="1523925" indent="-304784" algn="l" defTabSz="609570" rtl="0" eaLnBrk="1" latinLnBrk="0" hangingPunct="1">
        <a:spcBef>
          <a:spcPct val="20000"/>
        </a:spcBef>
        <a:buClr>
          <a:srgbClr val="00A6D6"/>
        </a:buClr>
        <a:buFont typeface="Arial"/>
        <a:buChar char="•"/>
        <a:defRPr sz="3200" kern="1200">
          <a:solidFill>
            <a:schemeClr val="tx1"/>
          </a:solidFill>
          <a:latin typeface="Arial"/>
          <a:ea typeface="+mn-ea"/>
          <a:cs typeface="Arial"/>
        </a:defRPr>
      </a:lvl3pPr>
      <a:lvl4pPr marL="2133493" indent="-304784" algn="l" defTabSz="609570" rtl="0" eaLnBrk="1" latinLnBrk="0" hangingPunct="1">
        <a:spcBef>
          <a:spcPct val="20000"/>
        </a:spcBef>
        <a:buFont typeface="Arial"/>
        <a:buChar char="–"/>
        <a:defRPr sz="2700" kern="1200">
          <a:solidFill>
            <a:schemeClr val="tx1"/>
          </a:solidFill>
          <a:latin typeface="Arial"/>
          <a:ea typeface="+mn-ea"/>
          <a:cs typeface="Arial"/>
        </a:defRPr>
      </a:lvl4pPr>
      <a:lvl5pPr marL="2743062" indent="-304784" algn="l" defTabSz="609570" rtl="0" eaLnBrk="1" latinLnBrk="0" hangingPunct="1">
        <a:spcBef>
          <a:spcPct val="20000"/>
        </a:spcBef>
        <a:buFont typeface="Arial"/>
        <a:buChar char="»"/>
        <a:defRPr sz="27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7.png"/><Relationship Id="rId2" Type="http://schemas.openxmlformats.org/officeDocument/2006/relationships/tags" Target="../tags/tag23.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tiff"/><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32.tiff"/><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2ahUKEwimpKT6x_HeAhUwNOwKHWbwBdAQjRx6BAgBEAU&amp;url=https://www.e4free-solarcar.com/partners/tu-e-logo/&amp;psig=AOvVaw1DTjuz4wrIHAKTGWkPe5oI&amp;ust=1543304584721844" TargetMode="External"/><Relationship Id="rId3" Type="http://schemas.openxmlformats.org/officeDocument/2006/relationships/image" Target="../media/image58.jpe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hyperlink" Target="http://www.google.com/url?sa=i&amp;rct=j&amp;q=&amp;esrc=s&amp;source=images&amp;cd=&amp;ved=2ahUKEwjfxZeWyPHeAhXM-KQKHT0qDNkQjRx6BAgBEAU&amp;url=http://www.groepduurzameenergie.nl/&amp;psig=AOvVaw2cneq2aX61g68qJTCoEJm5&amp;ust=1543304696110875" TargetMode="External"/><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g"/><Relationship Id="rId1" Type="http://schemas.openxmlformats.org/officeDocument/2006/relationships/slideLayout" Target="../slideLayouts/slideLayout18.xml"/><Relationship Id="rId4" Type="http://schemas.openxmlformats.org/officeDocument/2006/relationships/image" Target="../media/image66.jp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7.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17.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emf"/><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0.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3.w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6.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7239" t="17629" r="35341" b="29935"/>
          <a:stretch/>
        </p:blipFill>
        <p:spPr>
          <a:xfrm>
            <a:off x="2079432" y="-16933"/>
            <a:ext cx="10193867" cy="6925733"/>
          </a:xfrm>
          <a:prstGeom prst="rect">
            <a:avLst/>
          </a:prstGeom>
        </p:spPr>
      </p:pic>
      <p:sp>
        <p:nvSpPr>
          <p:cNvPr id="6" name="Rectangle 5"/>
          <p:cNvSpPr/>
          <p:nvPr/>
        </p:nvSpPr>
        <p:spPr>
          <a:xfrm>
            <a:off x="2095501" y="-122767"/>
            <a:ext cx="10413999" cy="7103533"/>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l-NL" sz="2400">
              <a:solidFill>
                <a:srgbClr val="FFFFFF"/>
              </a:solidFill>
              <a:latin typeface="Arial"/>
            </a:endParaRPr>
          </a:p>
        </p:txBody>
      </p:sp>
      <p:sp>
        <p:nvSpPr>
          <p:cNvPr id="4" name="TextBox 2"/>
          <p:cNvSpPr txBox="1">
            <a:spLocks noChangeArrowheads="1"/>
          </p:cNvSpPr>
          <p:nvPr/>
        </p:nvSpPr>
        <p:spPr bwMode="auto">
          <a:xfrm>
            <a:off x="2575255" y="1824955"/>
            <a:ext cx="90148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ahoma" charset="0"/>
                <a:ea typeface="MS PGothic" charset="0"/>
                <a:cs typeface="MS PGothic" charset="0"/>
              </a:defRPr>
            </a:lvl1pPr>
            <a:lvl2pPr marL="742950" indent="-285750">
              <a:defRPr>
                <a:solidFill>
                  <a:schemeClr val="tx1"/>
                </a:solidFill>
                <a:latin typeface="Tahoma" charset="0"/>
                <a:ea typeface="MS PGothic" charset="0"/>
                <a:cs typeface="MS PGothic" charset="0"/>
              </a:defRPr>
            </a:lvl2pPr>
            <a:lvl3pPr marL="1143000" indent="-228600">
              <a:defRPr sz="2300">
                <a:solidFill>
                  <a:schemeClr val="tx1"/>
                </a:solidFill>
                <a:latin typeface="Tahoma" charset="0"/>
                <a:ea typeface="MS PGothic" charset="0"/>
                <a:cs typeface="MS PGothic" charset="0"/>
              </a:defRPr>
            </a:lvl3pPr>
            <a:lvl4pPr marL="1600200" indent="-228600">
              <a:defRPr sz="2000">
                <a:solidFill>
                  <a:schemeClr val="tx1"/>
                </a:solidFill>
                <a:latin typeface="Tahoma" charset="0"/>
                <a:ea typeface="MS PGothic" charset="0"/>
                <a:cs typeface="MS PGothic" charset="0"/>
              </a:defRPr>
            </a:lvl4pPr>
            <a:lvl5pPr marL="2057400" indent="-228600">
              <a:defRPr sz="1700">
                <a:solidFill>
                  <a:schemeClr val="tx1"/>
                </a:solidFill>
                <a:latin typeface="Tahoma" charset="0"/>
                <a:ea typeface="MS PGothic" charset="0"/>
                <a:cs typeface="MS PGothic" charset="0"/>
              </a:defRPr>
            </a:lvl5pPr>
            <a:lvl6pPr marL="2514600" indent="-228600">
              <a:lnSpc>
                <a:spcPts val="3550"/>
              </a:lnSpc>
              <a:buFont typeface="Times" charset="0"/>
              <a:defRPr sz="1700">
                <a:solidFill>
                  <a:schemeClr val="tx1"/>
                </a:solidFill>
                <a:latin typeface="Tahoma" charset="0"/>
                <a:ea typeface="MS PGothic" charset="0"/>
                <a:cs typeface="MS PGothic" charset="0"/>
              </a:defRPr>
            </a:lvl6pPr>
            <a:lvl7pPr marL="2971800" indent="-228600">
              <a:lnSpc>
                <a:spcPts val="3550"/>
              </a:lnSpc>
              <a:buFont typeface="Times" charset="0"/>
              <a:defRPr sz="1700">
                <a:solidFill>
                  <a:schemeClr val="tx1"/>
                </a:solidFill>
                <a:latin typeface="Tahoma" charset="0"/>
                <a:ea typeface="MS PGothic" charset="0"/>
                <a:cs typeface="MS PGothic" charset="0"/>
              </a:defRPr>
            </a:lvl7pPr>
            <a:lvl8pPr marL="3429000" indent="-228600">
              <a:lnSpc>
                <a:spcPts val="3550"/>
              </a:lnSpc>
              <a:buFont typeface="Times" charset="0"/>
              <a:defRPr sz="1700">
                <a:solidFill>
                  <a:schemeClr val="tx1"/>
                </a:solidFill>
                <a:latin typeface="Tahoma" charset="0"/>
                <a:ea typeface="MS PGothic" charset="0"/>
                <a:cs typeface="MS PGothic" charset="0"/>
              </a:defRPr>
            </a:lvl8pPr>
            <a:lvl9pPr marL="3886200" indent="-228600">
              <a:lnSpc>
                <a:spcPts val="3550"/>
              </a:lnSpc>
              <a:buFont typeface="Times" charset="0"/>
              <a:defRPr sz="1700">
                <a:solidFill>
                  <a:schemeClr val="tx1"/>
                </a:solidFill>
                <a:latin typeface="Tahoma" charset="0"/>
                <a:ea typeface="MS PGothic" charset="0"/>
                <a:cs typeface="MS PGothic" charset="0"/>
              </a:defRPr>
            </a:lvl9pPr>
          </a:lstStyle>
          <a:p>
            <a:r>
              <a:rPr lang="en-GB" sz="3200" b="1" i="1" dirty="0">
                <a:effectLst/>
                <a:latin typeface="Calibri" panose="020F0502020204030204" pitchFamily="34" charset="0"/>
                <a:ea typeface="Calibri" panose="020F0502020204030204" pitchFamily="34" charset="0"/>
              </a:rPr>
              <a:t>Energy everywhere</a:t>
            </a:r>
          </a:p>
          <a:p>
            <a:r>
              <a:rPr lang="en-GB" sz="3200" dirty="0">
                <a:effectLst/>
                <a:latin typeface="Calibri" panose="020F0502020204030204" pitchFamily="34" charset="0"/>
                <a:ea typeface="Calibri" panose="020F0502020204030204" pitchFamily="34" charset="0"/>
              </a:rPr>
              <a:t>The implications of using geotechnical infrastructure as energy infrastructure</a:t>
            </a:r>
            <a:endParaRPr lang="en-GB" sz="2000" dirty="0"/>
          </a:p>
        </p:txBody>
      </p:sp>
      <p:sp>
        <p:nvSpPr>
          <p:cNvPr id="5" name="TextBox 4"/>
          <p:cNvSpPr txBox="1">
            <a:spLocks noChangeArrowheads="1"/>
          </p:cNvSpPr>
          <p:nvPr/>
        </p:nvSpPr>
        <p:spPr bwMode="auto">
          <a:xfrm>
            <a:off x="2667525" y="4662715"/>
            <a:ext cx="9524475" cy="198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ahoma" charset="0"/>
                <a:ea typeface="MS PGothic" charset="0"/>
                <a:cs typeface="MS PGothic" charset="0"/>
              </a:defRPr>
            </a:lvl1pPr>
            <a:lvl2pPr marL="742950" indent="-285750">
              <a:defRPr>
                <a:solidFill>
                  <a:schemeClr val="tx1"/>
                </a:solidFill>
                <a:latin typeface="Tahoma" charset="0"/>
                <a:ea typeface="MS PGothic" charset="0"/>
                <a:cs typeface="MS PGothic" charset="0"/>
              </a:defRPr>
            </a:lvl2pPr>
            <a:lvl3pPr marL="1143000" indent="-228600">
              <a:defRPr sz="2300">
                <a:solidFill>
                  <a:schemeClr val="tx1"/>
                </a:solidFill>
                <a:latin typeface="Tahoma" charset="0"/>
                <a:ea typeface="MS PGothic" charset="0"/>
                <a:cs typeface="MS PGothic" charset="0"/>
              </a:defRPr>
            </a:lvl3pPr>
            <a:lvl4pPr marL="1600200" indent="-228600">
              <a:defRPr sz="2000">
                <a:solidFill>
                  <a:schemeClr val="tx1"/>
                </a:solidFill>
                <a:latin typeface="Tahoma" charset="0"/>
                <a:ea typeface="MS PGothic" charset="0"/>
                <a:cs typeface="MS PGothic" charset="0"/>
              </a:defRPr>
            </a:lvl4pPr>
            <a:lvl5pPr marL="2057400" indent="-228600">
              <a:defRPr sz="1700">
                <a:solidFill>
                  <a:schemeClr val="tx1"/>
                </a:solidFill>
                <a:latin typeface="Tahoma" charset="0"/>
                <a:ea typeface="MS PGothic" charset="0"/>
                <a:cs typeface="MS PGothic" charset="0"/>
              </a:defRPr>
            </a:lvl5pPr>
            <a:lvl6pPr marL="2514600" indent="-228600">
              <a:lnSpc>
                <a:spcPts val="3550"/>
              </a:lnSpc>
              <a:buFont typeface="Times" charset="0"/>
              <a:defRPr sz="1700">
                <a:solidFill>
                  <a:schemeClr val="tx1"/>
                </a:solidFill>
                <a:latin typeface="Tahoma" charset="0"/>
                <a:ea typeface="MS PGothic" charset="0"/>
                <a:cs typeface="MS PGothic" charset="0"/>
              </a:defRPr>
            </a:lvl6pPr>
            <a:lvl7pPr marL="2971800" indent="-228600">
              <a:lnSpc>
                <a:spcPts val="3550"/>
              </a:lnSpc>
              <a:buFont typeface="Times" charset="0"/>
              <a:defRPr sz="1700">
                <a:solidFill>
                  <a:schemeClr val="tx1"/>
                </a:solidFill>
                <a:latin typeface="Tahoma" charset="0"/>
                <a:ea typeface="MS PGothic" charset="0"/>
                <a:cs typeface="MS PGothic" charset="0"/>
              </a:defRPr>
            </a:lvl7pPr>
            <a:lvl8pPr marL="3429000" indent="-228600">
              <a:lnSpc>
                <a:spcPts val="3550"/>
              </a:lnSpc>
              <a:buFont typeface="Times" charset="0"/>
              <a:defRPr sz="1700">
                <a:solidFill>
                  <a:schemeClr val="tx1"/>
                </a:solidFill>
                <a:latin typeface="Tahoma" charset="0"/>
                <a:ea typeface="MS PGothic" charset="0"/>
                <a:cs typeface="MS PGothic" charset="0"/>
              </a:defRPr>
            </a:lvl8pPr>
            <a:lvl9pPr marL="3886200" indent="-228600">
              <a:lnSpc>
                <a:spcPts val="3550"/>
              </a:lnSpc>
              <a:buFont typeface="Times" charset="0"/>
              <a:defRPr sz="1700">
                <a:solidFill>
                  <a:schemeClr val="tx1"/>
                </a:solidFill>
                <a:latin typeface="Tahoma" charset="0"/>
                <a:ea typeface="MS PGothic" charset="0"/>
                <a:cs typeface="MS PGothic" charset="0"/>
              </a:defRPr>
            </a:lvl9pPr>
          </a:lstStyle>
          <a:p>
            <a:pPr defTabSz="609585">
              <a:lnSpc>
                <a:spcPct val="90000"/>
              </a:lnSpc>
            </a:pPr>
            <a:r>
              <a:rPr lang="en-US" sz="3200" b="1" dirty="0">
                <a:solidFill>
                  <a:srgbClr val="00A6D6"/>
                </a:solidFill>
                <a:latin typeface="Arial"/>
                <a:ea typeface="ヒラギノ角ゴ ProN W3" charset="0"/>
                <a:cs typeface="Arial"/>
                <a:sym typeface="Tahoma" charset="0"/>
              </a:rPr>
              <a:t>Phil Vardon</a:t>
            </a:r>
          </a:p>
          <a:p>
            <a:pPr defTabSz="609585">
              <a:lnSpc>
                <a:spcPct val="90000"/>
              </a:lnSpc>
            </a:pPr>
            <a:r>
              <a:rPr lang="en-US" sz="2400" i="1" dirty="0">
                <a:solidFill>
                  <a:srgbClr val="00A6D6"/>
                </a:solidFill>
                <a:latin typeface="Arial"/>
                <a:ea typeface="ヒラギノ角ゴ ProN W3" charset="0"/>
                <a:cs typeface="Arial"/>
                <a:sym typeface="Tahoma" charset="0"/>
              </a:rPr>
              <a:t>Professor Energy Geo-mechanics</a:t>
            </a:r>
            <a:endParaRPr lang="en-US" sz="3200" i="1" dirty="0">
              <a:solidFill>
                <a:srgbClr val="00A6D6"/>
              </a:solidFill>
              <a:latin typeface="Arial"/>
              <a:ea typeface="ヒラギノ角ゴ ProN W3" charset="0"/>
              <a:cs typeface="Arial"/>
              <a:sym typeface="Tahoma" charset="0"/>
            </a:endParaRPr>
          </a:p>
          <a:p>
            <a:pPr defTabSz="609585"/>
            <a:endParaRPr lang="en-US" sz="2133" i="1" dirty="0">
              <a:solidFill>
                <a:srgbClr val="00A6D6"/>
              </a:solidFill>
              <a:latin typeface="Arial"/>
              <a:ea typeface="ヒラギノ角ゴ ProN W3" charset="0"/>
              <a:cs typeface="Arial"/>
              <a:sym typeface="Tahoma" charset="0"/>
            </a:endParaRPr>
          </a:p>
          <a:p>
            <a:pPr defTabSz="609585">
              <a:lnSpc>
                <a:spcPct val="90000"/>
              </a:lnSpc>
            </a:pPr>
            <a:endParaRPr lang="en-US" sz="2133" i="1" dirty="0">
              <a:solidFill>
                <a:srgbClr val="00A6D6"/>
              </a:solidFill>
              <a:latin typeface="Arial"/>
              <a:ea typeface="ヒラギノ角ゴ ProN W3" charset="0"/>
              <a:cs typeface="Arial"/>
              <a:sym typeface="Tahoma" charset="0"/>
            </a:endParaRPr>
          </a:p>
          <a:p>
            <a:pPr defTabSz="609585">
              <a:lnSpc>
                <a:spcPct val="90000"/>
              </a:lnSpc>
            </a:pPr>
            <a:endParaRPr lang="en-US" sz="2133" i="1" dirty="0">
              <a:solidFill>
                <a:srgbClr val="00A6D6"/>
              </a:solidFill>
              <a:latin typeface="Arial"/>
              <a:ea typeface="ヒラギノ角ゴ ProN W3" charset="0"/>
              <a:cs typeface="Arial"/>
              <a:sym typeface="Tahoma" charset="0"/>
            </a:endParaRPr>
          </a:p>
          <a:p>
            <a:pPr defTabSz="609585">
              <a:lnSpc>
                <a:spcPct val="90000"/>
              </a:lnSpc>
            </a:pPr>
            <a:endParaRPr lang="en-US" sz="1400" dirty="0">
              <a:solidFill>
                <a:prstClr val="black"/>
              </a:solidFill>
              <a:latin typeface="Arial"/>
              <a:ea typeface="ヒラギノ角ゴ ProN W3" charset="0"/>
              <a:cs typeface="Arial"/>
              <a:sym typeface="Tahoma" charset="0"/>
            </a:endParaRPr>
          </a:p>
        </p:txBody>
      </p:sp>
    </p:spTree>
    <p:extLst>
      <p:ext uri="{BB962C8B-B14F-4D97-AF65-F5344CB8AC3E}">
        <p14:creationId xmlns:p14="http://schemas.microsoft.com/office/powerpoint/2010/main" val="308795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23" y="1589"/>
          <a:ext cx="2116" cy="1587"/>
        </p:xfrm>
        <a:graphic>
          <a:graphicData uri="http://schemas.openxmlformats.org/presentationml/2006/ole">
            <mc:AlternateContent xmlns:mc="http://schemas.openxmlformats.org/markup-compatibility/2006">
              <mc:Choice xmlns:v="urn:schemas-microsoft-com:vml" Requires="v">
                <p:oleObj spid="_x0000_s6147" name="think-cell Slide" r:id="rId5" imgW="270" imgH="270" progId="TCLayout.ActiveDocument.1">
                  <p:embed/>
                </p:oleObj>
              </mc:Choice>
              <mc:Fallback>
                <p:oleObj name="think-cell Slide" r:id="rId5" imgW="270" imgH="270" progId="TCLayout.ActiveDocument.1">
                  <p:embed/>
                  <p:pic>
                    <p:nvPicPr>
                      <p:cNvPr id="11" name="Object 10" hidden="1"/>
                      <p:cNvPicPr/>
                      <p:nvPr/>
                    </p:nvPicPr>
                    <p:blipFill>
                      <a:blip r:embed="rId6"/>
                      <a:stretch>
                        <a:fillRect/>
                      </a:stretch>
                    </p:blipFill>
                    <p:spPr>
                      <a:xfrm>
                        <a:off x="2123" y="1589"/>
                        <a:ext cx="2116" cy="1587"/>
                      </a:xfrm>
                      <a:prstGeom prst="rect">
                        <a:avLst/>
                      </a:prstGeom>
                    </p:spPr>
                  </p:pic>
                </p:oleObj>
              </mc:Fallback>
            </mc:AlternateContent>
          </a:graphicData>
        </a:graphic>
      </p:graphicFrame>
      <p:pic>
        <p:nvPicPr>
          <p:cNvPr id="137218"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69551" y="1521885"/>
            <a:ext cx="8215924"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4"/>
          <p:cNvSpPr txBox="1">
            <a:spLocks/>
          </p:cNvSpPr>
          <p:nvPr/>
        </p:nvSpPr>
        <p:spPr bwMode="auto">
          <a:xfrm>
            <a:off x="2253111" y="5479827"/>
            <a:ext cx="9550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MS PGothic"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pitchFamily="18"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rgbClr val="00A6D6"/>
              </a:buClr>
              <a:buFont typeface="Times" pitchFamily="18"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ea typeface="MS PGothic"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a:lstStyle>
          <a:p>
            <a:pPr marL="195258" indent="-195258" defTabSz="609555"/>
            <a:r>
              <a:rPr lang="en-GB" kern="0" dirty="0">
                <a:solidFill>
                  <a:prstClr val="black"/>
                </a:solidFill>
                <a:latin typeface="Arial"/>
              </a:rPr>
              <a:t>COP = 3.5 (assumed, conservative for good system)</a:t>
            </a:r>
          </a:p>
          <a:p>
            <a:pPr marL="195258" indent="-195258" defTabSz="609555"/>
            <a:r>
              <a:rPr lang="en-GB" kern="0" dirty="0">
                <a:solidFill>
                  <a:prstClr val="black"/>
                </a:solidFill>
                <a:latin typeface="Arial"/>
              </a:rPr>
              <a:t>4% increase per year for electricity and gas (electricity ~ 2x gas price)</a:t>
            </a:r>
          </a:p>
        </p:txBody>
      </p:sp>
      <p:sp>
        <p:nvSpPr>
          <p:cNvPr id="8" name="Title 1"/>
          <p:cNvSpPr txBox="1">
            <a:spLocks/>
          </p:cNvSpPr>
          <p:nvPr/>
        </p:nvSpPr>
        <p:spPr>
          <a:xfrm>
            <a:off x="2350808" y="274639"/>
            <a:ext cx="9475285" cy="1143000"/>
          </a:xfrm>
          <a:prstGeom prst="rect">
            <a:avLst/>
          </a:prstGeom>
        </p:spPr>
        <p:txBody>
          <a:bodyPr vert="horz" lIns="121915" tIns="60957" rIns="121915" bIns="60957" rtlCol="0" anchor="ctr">
            <a:normAutofit lnSpcReduction="10000"/>
          </a:bodyPr>
          <a:lstStyle>
            <a:lvl1pPr algn="l" defTabSz="457200" rtl="0" eaLnBrk="1" latinLnBrk="0" hangingPunct="1">
              <a:spcBef>
                <a:spcPct val="0"/>
              </a:spcBef>
              <a:buNone/>
              <a:defRPr sz="3600" kern="1200">
                <a:solidFill>
                  <a:srgbClr val="00A6D6"/>
                </a:solidFill>
                <a:latin typeface="Arial"/>
                <a:ea typeface="+mj-ea"/>
                <a:cs typeface="Arial"/>
              </a:defRPr>
            </a:lvl1pPr>
          </a:lstStyle>
          <a:p>
            <a:pPr defTabSz="457189"/>
            <a:r>
              <a:rPr lang="en-US" sz="3700" dirty="0"/>
              <a:t>Why is shallow geothermal not already used everywhere?</a:t>
            </a:r>
            <a:endParaRPr lang="nl-NL" sz="3700" dirty="0"/>
          </a:p>
        </p:txBody>
      </p:sp>
    </p:spTree>
    <p:extLst>
      <p:ext uri="{BB962C8B-B14F-4D97-AF65-F5344CB8AC3E}">
        <p14:creationId xmlns:p14="http://schemas.microsoft.com/office/powerpoint/2010/main" val="16173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6283-15E5-237A-8599-6BAF62BC53B4}"/>
              </a:ext>
            </a:extLst>
          </p:cNvPr>
          <p:cNvSpPr>
            <a:spLocks noGrp="1"/>
          </p:cNvSpPr>
          <p:nvPr>
            <p:ph type="title"/>
          </p:nvPr>
        </p:nvSpPr>
        <p:spPr/>
        <p:txBody>
          <a:bodyPr/>
          <a:lstStyle/>
          <a:p>
            <a:r>
              <a:rPr lang="en-GB" dirty="0"/>
              <a:t>Design</a:t>
            </a:r>
          </a:p>
        </p:txBody>
      </p:sp>
      <p:sp>
        <p:nvSpPr>
          <p:cNvPr id="3" name="Content Placeholder 2">
            <a:extLst>
              <a:ext uri="{FF2B5EF4-FFF2-40B4-BE49-F238E27FC236}">
                <a16:creationId xmlns:a16="http://schemas.microsoft.com/office/drawing/2014/main" id="{B460D16E-E40E-FDEF-C0EA-E25ED72337F8}"/>
              </a:ext>
            </a:extLst>
          </p:cNvPr>
          <p:cNvSpPr>
            <a:spLocks noGrp="1"/>
          </p:cNvSpPr>
          <p:nvPr>
            <p:ph idx="1"/>
          </p:nvPr>
        </p:nvSpPr>
        <p:spPr/>
        <p:txBody>
          <a:bodyPr>
            <a:normAutofit/>
          </a:bodyPr>
          <a:lstStyle/>
          <a:p>
            <a:r>
              <a:rPr lang="en-GB" sz="3200" dirty="0"/>
              <a:t>Energy:</a:t>
            </a:r>
          </a:p>
          <a:p>
            <a:pPr lvl="1"/>
            <a:r>
              <a:rPr lang="en-GB" sz="2000" dirty="0"/>
              <a:t>Material properties: methods exist</a:t>
            </a:r>
          </a:p>
          <a:p>
            <a:pPr lvl="1"/>
            <a:r>
              <a:rPr lang="en-GB" sz="2000" dirty="0"/>
              <a:t>Heat is stored, spacing is important</a:t>
            </a:r>
          </a:p>
          <a:p>
            <a:pPr lvl="1"/>
            <a:r>
              <a:rPr lang="en-GB" sz="2000" dirty="0"/>
              <a:t>New well-insulated buildings means energy geo-structures are very possible</a:t>
            </a:r>
          </a:p>
          <a:p>
            <a:pPr lvl="1"/>
            <a:r>
              <a:rPr lang="en-GB" sz="2000" i="1" dirty="0"/>
              <a:t>Much work is available: not discussed today</a:t>
            </a:r>
          </a:p>
          <a:p>
            <a:pPr lvl="1"/>
            <a:endParaRPr lang="en-GB" sz="2800" dirty="0"/>
          </a:p>
          <a:p>
            <a:r>
              <a:rPr lang="en-GB" sz="3200" dirty="0"/>
              <a:t>Impact on structures</a:t>
            </a:r>
          </a:p>
          <a:p>
            <a:pPr lvl="1"/>
            <a:r>
              <a:rPr lang="en-GB" sz="2000" dirty="0"/>
              <a:t>Design structure, then energy system</a:t>
            </a:r>
          </a:p>
          <a:p>
            <a:pPr lvl="1"/>
            <a:r>
              <a:rPr lang="en-GB" sz="2000" dirty="0"/>
              <a:t>Structure dependent</a:t>
            </a:r>
          </a:p>
          <a:p>
            <a:pPr lvl="1"/>
            <a:r>
              <a:rPr lang="en-GB" sz="2000" dirty="0"/>
              <a:t>Slow cyclic loads (days and years)</a:t>
            </a:r>
          </a:p>
        </p:txBody>
      </p:sp>
    </p:spTree>
    <p:extLst>
      <p:ext uri="{BB962C8B-B14F-4D97-AF65-F5344CB8AC3E}">
        <p14:creationId xmlns:p14="http://schemas.microsoft.com/office/powerpoint/2010/main" val="95580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A20FB16-B5EC-7044-F2F9-0F0201D2B5EF}"/>
              </a:ext>
            </a:extLst>
          </p:cNvPr>
          <p:cNvSpPr/>
          <p:nvPr/>
        </p:nvSpPr>
        <p:spPr>
          <a:xfrm>
            <a:off x="6595202" y="4691176"/>
            <a:ext cx="1440000" cy="1440000"/>
          </a:xfrm>
          <a:prstGeom prst="rect">
            <a:avLst/>
          </a:prstGeom>
          <a:solidFill>
            <a:srgbClr val="FFFF00"/>
          </a:solidFill>
          <a:ln w="31750">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5DEBBFB-F57F-7376-DFEB-CFFC8535EB05}"/>
              </a:ext>
            </a:extLst>
          </p:cNvPr>
          <p:cNvSpPr/>
          <p:nvPr/>
        </p:nvSpPr>
        <p:spPr>
          <a:xfrm>
            <a:off x="3492921" y="4667737"/>
            <a:ext cx="1440000" cy="1440000"/>
          </a:xfrm>
          <a:prstGeom prst="rect">
            <a:avLst/>
          </a:prstGeom>
          <a:solidFill>
            <a:srgbClr val="FFFF00"/>
          </a:solidFill>
          <a:ln w="31750">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22ACBB-7DFF-84FE-26AD-5283142F413B}"/>
              </a:ext>
            </a:extLst>
          </p:cNvPr>
          <p:cNvSpPr>
            <a:spLocks noGrp="1"/>
          </p:cNvSpPr>
          <p:nvPr>
            <p:ph type="title"/>
          </p:nvPr>
        </p:nvSpPr>
        <p:spPr/>
        <p:txBody>
          <a:bodyPr>
            <a:noAutofit/>
          </a:bodyPr>
          <a:lstStyle/>
          <a:p>
            <a:r>
              <a:rPr lang="en-GB" sz="4000" dirty="0"/>
              <a:t>Thermal expansion and stress changes</a:t>
            </a:r>
          </a:p>
        </p:txBody>
      </p:sp>
      <p:sp>
        <p:nvSpPr>
          <p:cNvPr id="4" name="Rectangle 3">
            <a:extLst>
              <a:ext uri="{FF2B5EF4-FFF2-40B4-BE49-F238E27FC236}">
                <a16:creationId xmlns:a16="http://schemas.microsoft.com/office/drawing/2014/main" id="{2DEC5F14-59D2-E654-07D6-BD5F5B23C089}"/>
              </a:ext>
            </a:extLst>
          </p:cNvPr>
          <p:cNvSpPr/>
          <p:nvPr/>
        </p:nvSpPr>
        <p:spPr>
          <a:xfrm>
            <a:off x="3563257" y="2076938"/>
            <a:ext cx="1332000" cy="1332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FB44D3F0-3D7D-DDC7-E304-0E021B2CAAFD}"/>
              </a:ext>
            </a:extLst>
          </p:cNvPr>
          <p:cNvSpPr/>
          <p:nvPr/>
        </p:nvSpPr>
        <p:spPr>
          <a:xfrm>
            <a:off x="4026876" y="1514231"/>
            <a:ext cx="433754" cy="56270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D7E96221-5484-E730-EB86-AB1C6776B5C2}"/>
              </a:ext>
            </a:extLst>
          </p:cNvPr>
          <p:cNvSpPr/>
          <p:nvPr/>
        </p:nvSpPr>
        <p:spPr>
          <a:xfrm flipV="1">
            <a:off x="4009292" y="3405554"/>
            <a:ext cx="433754" cy="56270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00BCF34-9D32-9F13-60EE-2C53DF6D6080}"/>
              </a:ext>
            </a:extLst>
          </p:cNvPr>
          <p:cNvGrpSpPr/>
          <p:nvPr/>
        </p:nvGrpSpPr>
        <p:grpSpPr>
          <a:xfrm rot="5400000">
            <a:off x="4009293" y="1514232"/>
            <a:ext cx="451338" cy="2454030"/>
            <a:chOff x="4161692" y="1666631"/>
            <a:chExt cx="451338" cy="2454030"/>
          </a:xfrm>
        </p:grpSpPr>
        <p:sp>
          <p:nvSpPr>
            <p:cNvPr id="7" name="Arrow: Down 6">
              <a:extLst>
                <a:ext uri="{FF2B5EF4-FFF2-40B4-BE49-F238E27FC236}">
                  <a16:creationId xmlns:a16="http://schemas.microsoft.com/office/drawing/2014/main" id="{71B3321D-B847-CD09-26F6-0292AFEDBC81}"/>
                </a:ext>
              </a:extLst>
            </p:cNvPr>
            <p:cNvSpPr/>
            <p:nvPr/>
          </p:nvSpPr>
          <p:spPr>
            <a:xfrm flipH="1">
              <a:off x="4179276" y="1666631"/>
              <a:ext cx="433754" cy="56270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EA4ADE13-8745-958D-1E00-8B0036659CAB}"/>
                </a:ext>
              </a:extLst>
            </p:cNvPr>
            <p:cNvSpPr/>
            <p:nvPr/>
          </p:nvSpPr>
          <p:spPr>
            <a:xfrm flipH="1" flipV="1">
              <a:off x="4161692" y="3557954"/>
              <a:ext cx="433754" cy="56270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6E51191-EB22-838D-A0B0-AA8D1B1754E6}"/>
                  </a:ext>
                </a:extLst>
              </p:cNvPr>
              <p:cNvSpPr txBox="1"/>
              <p:nvPr/>
            </p:nvSpPr>
            <p:spPr>
              <a:xfrm>
                <a:off x="4443046" y="1204857"/>
                <a:ext cx="61715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𝝈</m:t>
                      </m:r>
                    </m:oMath>
                  </m:oMathPara>
                </a14:m>
                <a:endParaRPr lang="en-GB" sz="3200" b="1" dirty="0"/>
              </a:p>
            </p:txBody>
          </p:sp>
        </mc:Choice>
        <mc:Fallback xmlns="">
          <p:sp>
            <p:nvSpPr>
              <p:cNvPr id="10" name="TextBox 9">
                <a:extLst>
                  <a:ext uri="{FF2B5EF4-FFF2-40B4-BE49-F238E27FC236}">
                    <a16:creationId xmlns:a16="http://schemas.microsoft.com/office/drawing/2014/main" id="{96E51191-EB22-838D-A0B0-AA8D1B1754E6}"/>
                  </a:ext>
                </a:extLst>
              </p:cNvPr>
              <p:cNvSpPr txBox="1">
                <a:spLocks noRot="1" noChangeAspect="1" noMove="1" noResize="1" noEditPoints="1" noAdjustHandles="1" noChangeArrowheads="1" noChangeShapeType="1" noTextEdit="1"/>
              </p:cNvSpPr>
              <p:nvPr/>
            </p:nvSpPr>
            <p:spPr>
              <a:xfrm>
                <a:off x="4443046" y="1204857"/>
                <a:ext cx="617157" cy="49244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C50199F-BCCE-C322-9416-A817FD749106}"/>
                  </a:ext>
                </a:extLst>
              </p:cNvPr>
              <p:cNvSpPr txBox="1"/>
              <p:nvPr/>
            </p:nvSpPr>
            <p:spPr>
              <a:xfrm>
                <a:off x="5461978" y="2713655"/>
                <a:ext cx="61715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𝝈</m:t>
                      </m:r>
                    </m:oMath>
                  </m:oMathPara>
                </a14:m>
                <a:endParaRPr lang="en-GB" sz="3200" b="1" dirty="0"/>
              </a:p>
            </p:txBody>
          </p:sp>
        </mc:Choice>
        <mc:Fallback xmlns="">
          <p:sp>
            <p:nvSpPr>
              <p:cNvPr id="11" name="TextBox 10">
                <a:extLst>
                  <a:ext uri="{FF2B5EF4-FFF2-40B4-BE49-F238E27FC236}">
                    <a16:creationId xmlns:a16="http://schemas.microsoft.com/office/drawing/2014/main" id="{7C50199F-BCCE-C322-9416-A817FD749106}"/>
                  </a:ext>
                </a:extLst>
              </p:cNvPr>
              <p:cNvSpPr txBox="1">
                <a:spLocks noRot="1" noChangeAspect="1" noMove="1" noResize="1" noEditPoints="1" noAdjustHandles="1" noChangeArrowheads="1" noChangeShapeType="1" noTextEdit="1"/>
              </p:cNvSpPr>
              <p:nvPr/>
            </p:nvSpPr>
            <p:spPr>
              <a:xfrm>
                <a:off x="5461978" y="2713655"/>
                <a:ext cx="617157" cy="49244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029249-EED9-B80A-5451-EC0F1B907B63}"/>
                  </a:ext>
                </a:extLst>
              </p:cNvPr>
              <p:cNvSpPr txBox="1"/>
              <p:nvPr/>
            </p:nvSpPr>
            <p:spPr>
              <a:xfrm>
                <a:off x="6553720" y="2543507"/>
                <a:ext cx="191597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𝝈</m:t>
                      </m:r>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𝑫</m:t>
                      </m:r>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oMath>
                  </m:oMathPara>
                </a14:m>
                <a:endParaRPr lang="en-GB" sz="3200" b="1" dirty="0"/>
              </a:p>
            </p:txBody>
          </p:sp>
        </mc:Choice>
        <mc:Fallback xmlns="">
          <p:sp>
            <p:nvSpPr>
              <p:cNvPr id="12" name="TextBox 11">
                <a:extLst>
                  <a:ext uri="{FF2B5EF4-FFF2-40B4-BE49-F238E27FC236}">
                    <a16:creationId xmlns:a16="http://schemas.microsoft.com/office/drawing/2014/main" id="{08029249-EED9-B80A-5451-EC0F1B907B63}"/>
                  </a:ext>
                </a:extLst>
              </p:cNvPr>
              <p:cNvSpPr txBox="1">
                <a:spLocks noRot="1" noChangeAspect="1" noMove="1" noResize="1" noEditPoints="1" noAdjustHandles="1" noChangeArrowheads="1" noChangeShapeType="1" noTextEdit="1"/>
              </p:cNvSpPr>
              <p:nvPr/>
            </p:nvSpPr>
            <p:spPr>
              <a:xfrm>
                <a:off x="6553720" y="2543507"/>
                <a:ext cx="1915974" cy="492443"/>
              </a:xfrm>
              <a:prstGeom prst="rect">
                <a:avLst/>
              </a:prstGeom>
              <a:blipFill>
                <a:blip r:embed="rId5"/>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4BA49E97-2057-690A-666B-02E09113CF35}"/>
              </a:ext>
            </a:extLst>
          </p:cNvPr>
          <p:cNvSpPr/>
          <p:nvPr/>
        </p:nvSpPr>
        <p:spPr>
          <a:xfrm>
            <a:off x="3633596" y="2147277"/>
            <a:ext cx="1188000" cy="1188000"/>
          </a:xfrm>
          <a:prstGeom prst="rect">
            <a:avLst/>
          </a:prstGeom>
          <a:noFill/>
          <a:ln w="31750">
            <a:solidFill>
              <a:srgbClr val="CA8E1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569D8C1-2BB4-CFF8-40CE-62915E5AF8D7}"/>
              </a:ext>
            </a:extLst>
          </p:cNvPr>
          <p:cNvSpPr txBox="1"/>
          <p:nvPr/>
        </p:nvSpPr>
        <p:spPr>
          <a:xfrm>
            <a:off x="9184053" y="2605062"/>
            <a:ext cx="2723502" cy="369332"/>
          </a:xfrm>
          <a:prstGeom prst="rect">
            <a:avLst/>
          </a:prstGeom>
          <a:noFill/>
        </p:spPr>
        <p:txBody>
          <a:bodyPr wrap="none" lIns="0" tIns="0" rIns="0" bIns="0" rtlCol="0">
            <a:spAutoFit/>
          </a:bodyPr>
          <a:lstStyle/>
          <a:p>
            <a:r>
              <a:rPr lang="en-GB" sz="2400" dirty="0"/>
              <a:t>Normal geotechnics</a:t>
            </a:r>
          </a:p>
        </p:txBody>
      </p:sp>
      <p:sp>
        <p:nvSpPr>
          <p:cNvPr id="15" name="Rectangle 14">
            <a:extLst>
              <a:ext uri="{FF2B5EF4-FFF2-40B4-BE49-F238E27FC236}">
                <a16:creationId xmlns:a16="http://schemas.microsoft.com/office/drawing/2014/main" id="{D38116FF-C544-C4DE-C388-547101BE9384}"/>
              </a:ext>
            </a:extLst>
          </p:cNvPr>
          <p:cNvSpPr/>
          <p:nvPr/>
        </p:nvSpPr>
        <p:spPr>
          <a:xfrm>
            <a:off x="3551535" y="4726351"/>
            <a:ext cx="1332000" cy="1332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485CD0-5023-E708-9F68-1994882B4F79}"/>
                  </a:ext>
                </a:extLst>
              </p:cNvPr>
              <p:cNvSpPr txBox="1"/>
              <p:nvPr/>
            </p:nvSpPr>
            <p:spPr>
              <a:xfrm>
                <a:off x="3908097" y="5141280"/>
                <a:ext cx="6155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𝑻</m:t>
                      </m:r>
                    </m:oMath>
                  </m:oMathPara>
                </a14:m>
                <a:endParaRPr lang="en-GB" sz="3200" b="1" dirty="0"/>
              </a:p>
            </p:txBody>
          </p:sp>
        </mc:Choice>
        <mc:Fallback xmlns="">
          <p:sp>
            <p:nvSpPr>
              <p:cNvPr id="21" name="TextBox 20">
                <a:extLst>
                  <a:ext uri="{FF2B5EF4-FFF2-40B4-BE49-F238E27FC236}">
                    <a16:creationId xmlns:a16="http://schemas.microsoft.com/office/drawing/2014/main" id="{7D485CD0-5023-E708-9F68-1994882B4F79}"/>
                  </a:ext>
                </a:extLst>
              </p:cNvPr>
              <p:cNvSpPr txBox="1">
                <a:spLocks noRot="1" noChangeAspect="1" noMove="1" noResize="1" noEditPoints="1" noAdjustHandles="1" noChangeArrowheads="1" noChangeShapeType="1" noTextEdit="1"/>
              </p:cNvSpPr>
              <p:nvPr/>
            </p:nvSpPr>
            <p:spPr>
              <a:xfrm>
                <a:off x="3908097" y="5141280"/>
                <a:ext cx="615553" cy="49244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71E277D-D9D1-D8F6-F449-D1AEEB82CE14}"/>
                  </a:ext>
                </a:extLst>
              </p:cNvPr>
              <p:cNvSpPr txBox="1"/>
              <p:nvPr/>
            </p:nvSpPr>
            <p:spPr>
              <a:xfrm>
                <a:off x="5450256" y="5363068"/>
                <a:ext cx="61715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𝝈</m:t>
                      </m:r>
                    </m:oMath>
                  </m:oMathPara>
                </a14:m>
                <a:endParaRPr lang="en-GB" sz="3200" b="1" dirty="0"/>
              </a:p>
            </p:txBody>
          </p:sp>
        </mc:Choice>
        <mc:Fallback xmlns="">
          <p:sp>
            <p:nvSpPr>
              <p:cNvPr id="22" name="TextBox 21">
                <a:extLst>
                  <a:ext uri="{FF2B5EF4-FFF2-40B4-BE49-F238E27FC236}">
                    <a16:creationId xmlns:a16="http://schemas.microsoft.com/office/drawing/2014/main" id="{B71E277D-D9D1-D8F6-F449-D1AEEB82CE14}"/>
                  </a:ext>
                </a:extLst>
              </p:cNvPr>
              <p:cNvSpPr txBox="1">
                <a:spLocks noRot="1" noChangeAspect="1" noMove="1" noResize="1" noEditPoints="1" noAdjustHandles="1" noChangeArrowheads="1" noChangeShapeType="1" noTextEdit="1"/>
              </p:cNvSpPr>
              <p:nvPr/>
            </p:nvSpPr>
            <p:spPr>
              <a:xfrm>
                <a:off x="5450256" y="5363068"/>
                <a:ext cx="617157" cy="492443"/>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1FF23CF-8EC0-977F-720A-6142A493298C}"/>
                  </a:ext>
                </a:extLst>
              </p:cNvPr>
              <p:cNvSpPr txBox="1"/>
              <p:nvPr/>
            </p:nvSpPr>
            <p:spPr>
              <a:xfrm>
                <a:off x="8798018" y="5711644"/>
                <a:ext cx="349557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𝝈</m:t>
                      </m:r>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𝑫</m:t>
                      </m:r>
                      <m:r>
                        <a:rPr lang="en-GB" sz="3200" b="1" i="1" smtClean="0">
                          <a:latin typeface="Cambria Math" panose="02040503050406030204" pitchFamily="18" charset="0"/>
                          <a:ea typeface="Cambria Math" panose="02040503050406030204" pitchFamily="18" charset="0"/>
                        </a:rPr>
                        <m:t> (∆</m:t>
                      </m:r>
                      <m:r>
                        <a:rPr lang="en-GB" sz="3200" b="1" i="1" smtClean="0">
                          <a:latin typeface="Cambria Math" panose="02040503050406030204" pitchFamily="18" charset="0"/>
                          <a:ea typeface="Cambria Math" panose="02040503050406030204" pitchFamily="18" charset="0"/>
                        </a:rPr>
                        <m:t>𝜺</m:t>
                      </m:r>
                      <m:r>
                        <a:rPr lang="en-GB" sz="3200" b="1" i="1" smtClean="0">
                          <a:latin typeface="Cambria Math" panose="02040503050406030204" pitchFamily="18" charset="0"/>
                          <a:ea typeface="Cambria Math" panose="02040503050406030204" pitchFamily="18" charset="0"/>
                        </a:rPr>
                        <m:t>−∆</m:t>
                      </m:r>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𝑻</m:t>
                          </m:r>
                        </m:sub>
                      </m:sSub>
                      <m:r>
                        <a:rPr lang="en-GB" sz="3200" b="1" i="1" smtClean="0">
                          <a:latin typeface="Cambria Math" panose="02040503050406030204" pitchFamily="18" charset="0"/>
                          <a:ea typeface="Cambria Math" panose="02040503050406030204" pitchFamily="18" charset="0"/>
                        </a:rPr>
                        <m:t>)</m:t>
                      </m:r>
                    </m:oMath>
                  </m:oMathPara>
                </a14:m>
                <a:endParaRPr lang="en-GB" sz="3200" b="1" dirty="0"/>
              </a:p>
            </p:txBody>
          </p:sp>
        </mc:Choice>
        <mc:Fallback xmlns="">
          <p:sp>
            <p:nvSpPr>
              <p:cNvPr id="23" name="TextBox 22">
                <a:extLst>
                  <a:ext uri="{FF2B5EF4-FFF2-40B4-BE49-F238E27FC236}">
                    <a16:creationId xmlns:a16="http://schemas.microsoft.com/office/drawing/2014/main" id="{91FF23CF-8EC0-977F-720A-6142A493298C}"/>
                  </a:ext>
                </a:extLst>
              </p:cNvPr>
              <p:cNvSpPr txBox="1">
                <a:spLocks noRot="1" noChangeAspect="1" noMove="1" noResize="1" noEditPoints="1" noAdjustHandles="1" noChangeArrowheads="1" noChangeShapeType="1" noTextEdit="1"/>
              </p:cNvSpPr>
              <p:nvPr/>
            </p:nvSpPr>
            <p:spPr>
              <a:xfrm>
                <a:off x="8798018" y="5711644"/>
                <a:ext cx="3495572" cy="492443"/>
              </a:xfrm>
              <a:prstGeom prst="rect">
                <a:avLst/>
              </a:prstGeom>
              <a:blipFill>
                <a:blip r:embed="rId8"/>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809B1E02-7253-825C-3319-FCD85DE895C9}"/>
              </a:ext>
            </a:extLst>
          </p:cNvPr>
          <p:cNvSpPr txBox="1"/>
          <p:nvPr/>
        </p:nvSpPr>
        <p:spPr>
          <a:xfrm>
            <a:off x="9172331" y="4281464"/>
            <a:ext cx="2859757" cy="369332"/>
          </a:xfrm>
          <a:prstGeom prst="rect">
            <a:avLst/>
          </a:prstGeom>
          <a:noFill/>
        </p:spPr>
        <p:txBody>
          <a:bodyPr wrap="none" lIns="0" tIns="0" rIns="0" bIns="0" rtlCol="0">
            <a:spAutoFit/>
          </a:bodyPr>
          <a:lstStyle/>
          <a:p>
            <a:r>
              <a:rPr lang="en-GB" sz="2400" dirty="0"/>
              <a:t>Thermal geotechnics</a:t>
            </a:r>
          </a:p>
        </p:txBody>
      </p:sp>
      <p:sp>
        <p:nvSpPr>
          <p:cNvPr id="27" name="Arrow: Down 26">
            <a:extLst>
              <a:ext uri="{FF2B5EF4-FFF2-40B4-BE49-F238E27FC236}">
                <a16:creationId xmlns:a16="http://schemas.microsoft.com/office/drawing/2014/main" id="{BA95C61B-6DD2-828A-977F-607DC62E91E5}"/>
              </a:ext>
            </a:extLst>
          </p:cNvPr>
          <p:cNvSpPr/>
          <p:nvPr/>
        </p:nvSpPr>
        <p:spPr>
          <a:xfrm>
            <a:off x="7110048" y="4187091"/>
            <a:ext cx="433754" cy="56270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50479710-D98E-9044-D76B-2D46112317A8}"/>
              </a:ext>
            </a:extLst>
          </p:cNvPr>
          <p:cNvSpPr/>
          <p:nvPr/>
        </p:nvSpPr>
        <p:spPr>
          <a:xfrm flipV="1">
            <a:off x="7092464" y="6078414"/>
            <a:ext cx="433754" cy="56270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C46C1991-21EF-4E98-199D-74061C2A5B54}"/>
              </a:ext>
            </a:extLst>
          </p:cNvPr>
          <p:cNvGrpSpPr/>
          <p:nvPr/>
        </p:nvGrpSpPr>
        <p:grpSpPr>
          <a:xfrm rot="5400000">
            <a:off x="7092465" y="4187092"/>
            <a:ext cx="451338" cy="2454030"/>
            <a:chOff x="4161692" y="1666631"/>
            <a:chExt cx="451338" cy="2454030"/>
          </a:xfrm>
        </p:grpSpPr>
        <p:sp>
          <p:nvSpPr>
            <p:cNvPr id="30" name="Arrow: Down 29">
              <a:extLst>
                <a:ext uri="{FF2B5EF4-FFF2-40B4-BE49-F238E27FC236}">
                  <a16:creationId xmlns:a16="http://schemas.microsoft.com/office/drawing/2014/main" id="{B8071725-EC7E-A0F0-6574-D0EA877C24E3}"/>
                </a:ext>
              </a:extLst>
            </p:cNvPr>
            <p:cNvSpPr/>
            <p:nvPr/>
          </p:nvSpPr>
          <p:spPr>
            <a:xfrm flipH="1">
              <a:off x="4179276" y="1666631"/>
              <a:ext cx="433754" cy="56270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5F556403-6331-2032-3B3A-2F827EC9B1FC}"/>
                </a:ext>
              </a:extLst>
            </p:cNvPr>
            <p:cNvSpPr/>
            <p:nvPr/>
          </p:nvSpPr>
          <p:spPr>
            <a:xfrm flipH="1" flipV="1">
              <a:off x="4161692" y="3557954"/>
              <a:ext cx="433754" cy="56270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F8C1C58-582B-5FB6-4582-43BC4A56990B}"/>
                  </a:ext>
                </a:extLst>
              </p:cNvPr>
              <p:cNvSpPr txBox="1"/>
              <p:nvPr/>
            </p:nvSpPr>
            <p:spPr>
              <a:xfrm>
                <a:off x="7431962" y="3789021"/>
                <a:ext cx="61715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𝝈</m:t>
                      </m:r>
                    </m:oMath>
                  </m:oMathPara>
                </a14:m>
                <a:endParaRPr lang="en-GB" sz="3200" b="1" dirty="0"/>
              </a:p>
            </p:txBody>
          </p:sp>
        </mc:Choice>
        <mc:Fallback xmlns="">
          <p:sp>
            <p:nvSpPr>
              <p:cNvPr id="32" name="TextBox 31">
                <a:extLst>
                  <a:ext uri="{FF2B5EF4-FFF2-40B4-BE49-F238E27FC236}">
                    <a16:creationId xmlns:a16="http://schemas.microsoft.com/office/drawing/2014/main" id="{0F8C1C58-582B-5FB6-4582-43BC4A56990B}"/>
                  </a:ext>
                </a:extLst>
              </p:cNvPr>
              <p:cNvSpPr txBox="1">
                <a:spLocks noRot="1" noChangeAspect="1" noMove="1" noResize="1" noEditPoints="1" noAdjustHandles="1" noChangeArrowheads="1" noChangeShapeType="1" noTextEdit="1"/>
              </p:cNvSpPr>
              <p:nvPr/>
            </p:nvSpPr>
            <p:spPr>
              <a:xfrm>
                <a:off x="7431962" y="3789021"/>
                <a:ext cx="617157" cy="492443"/>
              </a:xfrm>
              <a:prstGeom prst="rect">
                <a:avLst/>
              </a:prstGeom>
              <a:blipFill>
                <a:blip r:embed="rId9"/>
                <a:stretch>
                  <a:fillRect/>
                </a:stretch>
              </a:blipFill>
            </p:spPr>
            <p:txBody>
              <a:bodyPr/>
              <a:lstStyle/>
              <a:p>
                <a:r>
                  <a:rPr lang="en-GB">
                    <a:noFill/>
                  </a:rPr>
                  <a:t> </a:t>
                </a:r>
              </a:p>
            </p:txBody>
          </p:sp>
        </mc:Fallback>
      </mc:AlternateContent>
      <p:sp>
        <p:nvSpPr>
          <p:cNvPr id="33" name="Rectangle 32">
            <a:extLst>
              <a:ext uri="{FF2B5EF4-FFF2-40B4-BE49-F238E27FC236}">
                <a16:creationId xmlns:a16="http://schemas.microsoft.com/office/drawing/2014/main" id="{EC04CB63-0A96-97E4-B53D-421D92864A8E}"/>
              </a:ext>
            </a:extLst>
          </p:cNvPr>
          <p:cNvSpPr/>
          <p:nvPr/>
        </p:nvSpPr>
        <p:spPr>
          <a:xfrm>
            <a:off x="6716768" y="4820137"/>
            <a:ext cx="1188000" cy="1188000"/>
          </a:xfrm>
          <a:prstGeom prst="rect">
            <a:avLst/>
          </a:prstGeom>
          <a:noFill/>
          <a:ln w="31750">
            <a:solidFill>
              <a:srgbClr val="CA8E1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B123D59-B8C8-0BBB-E88E-3EEFE8899914}"/>
                  </a:ext>
                </a:extLst>
              </p:cNvPr>
              <p:cNvSpPr txBox="1"/>
              <p:nvPr/>
            </p:nvSpPr>
            <p:spPr>
              <a:xfrm>
                <a:off x="3161134" y="6305714"/>
                <a:ext cx="213007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𝜺</m:t>
                          </m:r>
                        </m:e>
                        <m:sub>
                          <m:r>
                            <a:rPr lang="en-GB" sz="2800" b="1" i="1" smtClean="0">
                              <a:latin typeface="Cambria Math" panose="02040503050406030204" pitchFamily="18" charset="0"/>
                              <a:ea typeface="Cambria Math" panose="02040503050406030204" pitchFamily="18" charset="0"/>
                            </a:rPr>
                            <m:t>𝑻</m:t>
                          </m:r>
                        </m:sub>
                      </m:sSub>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𝑰</m:t>
                      </m:r>
                      <m:r>
                        <a:rPr lang="en-GB" sz="2800" b="1"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𝑇</m:t>
                      </m:r>
                      <m:r>
                        <a:rPr lang="en-GB" sz="2800" b="1" i="1" smtClean="0">
                          <a:latin typeface="Cambria Math" panose="02040503050406030204" pitchFamily="18" charset="0"/>
                          <a:ea typeface="Cambria Math" panose="02040503050406030204" pitchFamily="18" charset="0"/>
                        </a:rPr>
                        <m:t>.</m:t>
                      </m:r>
                      <m:r>
                        <a:rPr lang="el-GR" sz="2800" b="0" i="1" smtClean="0">
                          <a:latin typeface="Cambria Math" panose="02040503050406030204" pitchFamily="18" charset="0"/>
                          <a:ea typeface="Cambria Math" panose="02040503050406030204" pitchFamily="18" charset="0"/>
                        </a:rPr>
                        <m:t>𝛼</m:t>
                      </m:r>
                    </m:oMath>
                  </m:oMathPara>
                </a14:m>
                <a:endParaRPr lang="en-GB" sz="2800" i="1" dirty="0"/>
              </a:p>
            </p:txBody>
          </p:sp>
        </mc:Choice>
        <mc:Fallback xmlns="">
          <p:sp>
            <p:nvSpPr>
              <p:cNvPr id="37" name="TextBox 36">
                <a:extLst>
                  <a:ext uri="{FF2B5EF4-FFF2-40B4-BE49-F238E27FC236}">
                    <a16:creationId xmlns:a16="http://schemas.microsoft.com/office/drawing/2014/main" id="{EB123D59-B8C8-0BBB-E88E-3EEFE8899914}"/>
                  </a:ext>
                </a:extLst>
              </p:cNvPr>
              <p:cNvSpPr txBox="1">
                <a:spLocks noRot="1" noChangeAspect="1" noMove="1" noResize="1" noEditPoints="1" noAdjustHandles="1" noChangeArrowheads="1" noChangeShapeType="1" noTextEdit="1"/>
              </p:cNvSpPr>
              <p:nvPr/>
            </p:nvSpPr>
            <p:spPr>
              <a:xfrm>
                <a:off x="3161134" y="6305714"/>
                <a:ext cx="2130070" cy="43088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D8CA5CC-1820-DF24-FEDB-CF00DF9951B1}"/>
                  </a:ext>
                </a:extLst>
              </p:cNvPr>
              <p:cNvSpPr txBox="1"/>
              <p:nvPr/>
            </p:nvSpPr>
            <p:spPr>
              <a:xfrm>
                <a:off x="9099169" y="4934998"/>
                <a:ext cx="300607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r>
                        <a:rPr lang="en-GB" sz="3200" b="1" i="1" smtClean="0">
                          <a:latin typeface="Cambria Math" panose="02040503050406030204" pitchFamily="18" charset="0"/>
                          <a:ea typeface="Cambria Math" panose="02040503050406030204" pitchFamily="18" charset="0"/>
                        </a:rPr>
                        <m:t>=∆</m:t>
                      </m:r>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𝑻</m:t>
                          </m:r>
                        </m:sub>
                      </m:sSub>
                      <m:r>
                        <a:rPr lang="en-GB" sz="3200" b="1" i="1" smtClean="0">
                          <a:latin typeface="Cambria Math" panose="02040503050406030204" pitchFamily="18" charset="0"/>
                          <a:ea typeface="Cambria Math" panose="02040503050406030204" pitchFamily="18" charset="0"/>
                        </a:rPr>
                        <m:t>+∆</m:t>
                      </m:r>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𝒎</m:t>
                          </m:r>
                        </m:sub>
                      </m:sSub>
                    </m:oMath>
                  </m:oMathPara>
                </a14:m>
                <a:endParaRPr lang="en-GB" sz="3200" b="1" dirty="0"/>
              </a:p>
            </p:txBody>
          </p:sp>
        </mc:Choice>
        <mc:Fallback xmlns="">
          <p:sp>
            <p:nvSpPr>
              <p:cNvPr id="40" name="TextBox 39">
                <a:extLst>
                  <a:ext uri="{FF2B5EF4-FFF2-40B4-BE49-F238E27FC236}">
                    <a16:creationId xmlns:a16="http://schemas.microsoft.com/office/drawing/2014/main" id="{4D8CA5CC-1820-DF24-FEDB-CF00DF9951B1}"/>
                  </a:ext>
                </a:extLst>
              </p:cNvPr>
              <p:cNvSpPr txBox="1">
                <a:spLocks noRot="1" noChangeAspect="1" noMove="1" noResize="1" noEditPoints="1" noAdjustHandles="1" noChangeArrowheads="1" noChangeShapeType="1" noTextEdit="1"/>
              </p:cNvSpPr>
              <p:nvPr/>
            </p:nvSpPr>
            <p:spPr>
              <a:xfrm>
                <a:off x="9099169" y="4934998"/>
                <a:ext cx="3006079" cy="492443"/>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789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4" grpId="0" animBg="1"/>
      <p:bldP spid="15" grpId="0" animBg="1"/>
      <p:bldP spid="21" grpId="0"/>
      <p:bldP spid="22" grpId="0"/>
      <p:bldP spid="23" grpId="0"/>
      <p:bldP spid="25" grpId="0"/>
      <p:bldP spid="27" grpId="0" animBg="1"/>
      <p:bldP spid="28" grpId="0" animBg="1"/>
      <p:bldP spid="33" grpId="0" animBg="1"/>
      <p:bldP spid="37"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5DEBBFB-F57F-7376-DFEB-CFFC8535EB05}"/>
              </a:ext>
            </a:extLst>
          </p:cNvPr>
          <p:cNvSpPr/>
          <p:nvPr/>
        </p:nvSpPr>
        <p:spPr>
          <a:xfrm>
            <a:off x="3492921" y="4667737"/>
            <a:ext cx="1440000" cy="1440000"/>
          </a:xfrm>
          <a:prstGeom prst="rect">
            <a:avLst/>
          </a:prstGeom>
          <a:solidFill>
            <a:srgbClr val="FFFF00"/>
          </a:solidFill>
          <a:ln w="31750">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22ACBB-7DFF-84FE-26AD-5283142F413B}"/>
              </a:ext>
            </a:extLst>
          </p:cNvPr>
          <p:cNvSpPr>
            <a:spLocks noGrp="1"/>
          </p:cNvSpPr>
          <p:nvPr>
            <p:ph type="title"/>
          </p:nvPr>
        </p:nvSpPr>
        <p:spPr/>
        <p:txBody>
          <a:bodyPr>
            <a:noAutofit/>
          </a:bodyPr>
          <a:lstStyle/>
          <a:p>
            <a:r>
              <a:rPr lang="en-GB" sz="4000" dirty="0"/>
              <a:t>Thermal expansion and stress changes</a:t>
            </a:r>
          </a:p>
        </p:txBody>
      </p:sp>
      <p:sp>
        <p:nvSpPr>
          <p:cNvPr id="14" name="TextBox 13">
            <a:extLst>
              <a:ext uri="{FF2B5EF4-FFF2-40B4-BE49-F238E27FC236}">
                <a16:creationId xmlns:a16="http://schemas.microsoft.com/office/drawing/2014/main" id="{8569D8C1-2BB4-CFF8-40CE-62915E5AF8D7}"/>
              </a:ext>
            </a:extLst>
          </p:cNvPr>
          <p:cNvSpPr txBox="1"/>
          <p:nvPr/>
        </p:nvSpPr>
        <p:spPr>
          <a:xfrm>
            <a:off x="2350808" y="1892846"/>
            <a:ext cx="3799117" cy="369332"/>
          </a:xfrm>
          <a:prstGeom prst="rect">
            <a:avLst/>
          </a:prstGeom>
          <a:noFill/>
        </p:spPr>
        <p:txBody>
          <a:bodyPr wrap="none" lIns="0" tIns="0" rIns="0" bIns="0" rtlCol="0">
            <a:spAutoFit/>
          </a:bodyPr>
          <a:lstStyle/>
          <a:p>
            <a:r>
              <a:rPr lang="en-GB" sz="2400" dirty="0"/>
              <a:t>Extreme 1: fully constrained</a:t>
            </a:r>
          </a:p>
        </p:txBody>
      </p:sp>
      <p:sp>
        <p:nvSpPr>
          <p:cNvPr id="15" name="Rectangle 14">
            <a:extLst>
              <a:ext uri="{FF2B5EF4-FFF2-40B4-BE49-F238E27FC236}">
                <a16:creationId xmlns:a16="http://schemas.microsoft.com/office/drawing/2014/main" id="{D38116FF-C544-C4DE-C388-547101BE9384}"/>
              </a:ext>
            </a:extLst>
          </p:cNvPr>
          <p:cNvSpPr/>
          <p:nvPr/>
        </p:nvSpPr>
        <p:spPr>
          <a:xfrm>
            <a:off x="3551535" y="4726351"/>
            <a:ext cx="1332000" cy="1332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485CD0-5023-E708-9F68-1994882B4F79}"/>
                  </a:ext>
                </a:extLst>
              </p:cNvPr>
              <p:cNvSpPr txBox="1"/>
              <p:nvPr/>
            </p:nvSpPr>
            <p:spPr>
              <a:xfrm>
                <a:off x="3908097" y="5141280"/>
                <a:ext cx="6155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𝑻</m:t>
                      </m:r>
                    </m:oMath>
                  </m:oMathPara>
                </a14:m>
                <a:endParaRPr lang="en-GB" sz="3200" b="1" dirty="0"/>
              </a:p>
            </p:txBody>
          </p:sp>
        </mc:Choice>
        <mc:Fallback xmlns="">
          <p:sp>
            <p:nvSpPr>
              <p:cNvPr id="21" name="TextBox 20">
                <a:extLst>
                  <a:ext uri="{FF2B5EF4-FFF2-40B4-BE49-F238E27FC236}">
                    <a16:creationId xmlns:a16="http://schemas.microsoft.com/office/drawing/2014/main" id="{7D485CD0-5023-E708-9F68-1994882B4F79}"/>
                  </a:ext>
                </a:extLst>
              </p:cNvPr>
              <p:cNvSpPr txBox="1">
                <a:spLocks noRot="1" noChangeAspect="1" noMove="1" noResize="1" noEditPoints="1" noAdjustHandles="1" noChangeArrowheads="1" noChangeShapeType="1" noTextEdit="1"/>
              </p:cNvSpPr>
              <p:nvPr/>
            </p:nvSpPr>
            <p:spPr>
              <a:xfrm>
                <a:off x="3908097" y="5141280"/>
                <a:ext cx="615553" cy="49244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1FF23CF-8EC0-977F-720A-6142A493298C}"/>
                  </a:ext>
                </a:extLst>
              </p:cNvPr>
              <p:cNvSpPr txBox="1"/>
              <p:nvPr/>
            </p:nvSpPr>
            <p:spPr>
              <a:xfrm>
                <a:off x="4265058" y="1197803"/>
                <a:ext cx="349557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𝝈</m:t>
                      </m:r>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𝑫</m:t>
                      </m:r>
                      <m:r>
                        <a:rPr lang="en-GB" sz="3200" b="1" i="1" smtClean="0">
                          <a:latin typeface="Cambria Math" panose="02040503050406030204" pitchFamily="18" charset="0"/>
                          <a:ea typeface="Cambria Math" panose="02040503050406030204" pitchFamily="18" charset="0"/>
                        </a:rPr>
                        <m:t> (∆</m:t>
                      </m:r>
                      <m:r>
                        <a:rPr lang="en-GB" sz="3200" b="1" i="1" smtClean="0">
                          <a:latin typeface="Cambria Math" panose="02040503050406030204" pitchFamily="18" charset="0"/>
                          <a:ea typeface="Cambria Math" panose="02040503050406030204" pitchFamily="18" charset="0"/>
                        </a:rPr>
                        <m:t>𝜺</m:t>
                      </m:r>
                      <m:r>
                        <a:rPr lang="en-GB" sz="3200" b="1" i="1" smtClean="0">
                          <a:latin typeface="Cambria Math" panose="02040503050406030204" pitchFamily="18" charset="0"/>
                          <a:ea typeface="Cambria Math" panose="02040503050406030204" pitchFamily="18" charset="0"/>
                        </a:rPr>
                        <m:t>−</m:t>
                      </m:r>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𝑻</m:t>
                          </m:r>
                        </m:sub>
                      </m:sSub>
                      <m:r>
                        <a:rPr lang="en-GB" sz="3200" b="1" i="1" smtClean="0">
                          <a:latin typeface="Cambria Math" panose="02040503050406030204" pitchFamily="18" charset="0"/>
                          <a:ea typeface="Cambria Math" panose="02040503050406030204" pitchFamily="18" charset="0"/>
                        </a:rPr>
                        <m:t>)</m:t>
                      </m:r>
                    </m:oMath>
                  </m:oMathPara>
                </a14:m>
                <a:endParaRPr lang="en-GB" sz="3200" b="1" dirty="0"/>
              </a:p>
            </p:txBody>
          </p:sp>
        </mc:Choice>
        <mc:Fallback xmlns="">
          <p:sp>
            <p:nvSpPr>
              <p:cNvPr id="23" name="TextBox 22">
                <a:extLst>
                  <a:ext uri="{FF2B5EF4-FFF2-40B4-BE49-F238E27FC236}">
                    <a16:creationId xmlns:a16="http://schemas.microsoft.com/office/drawing/2014/main" id="{91FF23CF-8EC0-977F-720A-6142A493298C}"/>
                  </a:ext>
                </a:extLst>
              </p:cNvPr>
              <p:cNvSpPr txBox="1">
                <a:spLocks noRot="1" noChangeAspect="1" noMove="1" noResize="1" noEditPoints="1" noAdjustHandles="1" noChangeArrowheads="1" noChangeShapeType="1" noTextEdit="1"/>
              </p:cNvSpPr>
              <p:nvPr/>
            </p:nvSpPr>
            <p:spPr>
              <a:xfrm>
                <a:off x="4265058" y="1197803"/>
                <a:ext cx="3495572" cy="492443"/>
              </a:xfrm>
              <a:prstGeom prst="rect">
                <a:avLst/>
              </a:prstGeom>
              <a:blipFill>
                <a:blip r:embed="rId4"/>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809B1E02-7253-825C-3319-FCD85DE895C9}"/>
              </a:ext>
            </a:extLst>
          </p:cNvPr>
          <p:cNvSpPr txBox="1"/>
          <p:nvPr/>
        </p:nvSpPr>
        <p:spPr>
          <a:xfrm>
            <a:off x="2882202" y="4143028"/>
            <a:ext cx="2736327" cy="369332"/>
          </a:xfrm>
          <a:prstGeom prst="rect">
            <a:avLst/>
          </a:prstGeom>
          <a:noFill/>
        </p:spPr>
        <p:txBody>
          <a:bodyPr wrap="none" lIns="0" tIns="0" rIns="0" bIns="0" rtlCol="0">
            <a:spAutoFit/>
          </a:bodyPr>
          <a:lstStyle/>
          <a:p>
            <a:r>
              <a:rPr lang="en-GB" sz="2400" dirty="0"/>
              <a:t>Extreme 2: fully free</a:t>
            </a:r>
          </a:p>
        </p:txBody>
      </p:sp>
      <p:sp>
        <p:nvSpPr>
          <p:cNvPr id="3" name="TextBox 2">
            <a:extLst>
              <a:ext uri="{FF2B5EF4-FFF2-40B4-BE49-F238E27FC236}">
                <a16:creationId xmlns:a16="http://schemas.microsoft.com/office/drawing/2014/main" id="{2E139CCD-1B99-9B8E-AD46-E8AC2E249522}"/>
              </a:ext>
            </a:extLst>
          </p:cNvPr>
          <p:cNvSpPr txBox="1"/>
          <p:nvPr/>
        </p:nvSpPr>
        <p:spPr>
          <a:xfrm>
            <a:off x="2475425" y="6393210"/>
            <a:ext cx="5406929" cy="369332"/>
          </a:xfrm>
          <a:prstGeom prst="rect">
            <a:avLst/>
          </a:prstGeom>
          <a:noFill/>
        </p:spPr>
        <p:txBody>
          <a:bodyPr wrap="none" lIns="0" tIns="0" rIns="0" bIns="0" rtlCol="0">
            <a:spAutoFit/>
          </a:bodyPr>
          <a:lstStyle/>
          <a:p>
            <a:r>
              <a:rPr lang="en-GB" sz="2400" dirty="0"/>
              <a:t>Most situations are between these two. </a:t>
            </a:r>
          </a:p>
        </p:txBody>
      </p:sp>
      <p:sp>
        <p:nvSpPr>
          <p:cNvPr id="17" name="Rectangle 16">
            <a:extLst>
              <a:ext uri="{FF2B5EF4-FFF2-40B4-BE49-F238E27FC236}">
                <a16:creationId xmlns:a16="http://schemas.microsoft.com/office/drawing/2014/main" id="{9BB0E7F1-E715-98A9-3F7D-EE20AF37414A}"/>
              </a:ext>
            </a:extLst>
          </p:cNvPr>
          <p:cNvSpPr/>
          <p:nvPr/>
        </p:nvSpPr>
        <p:spPr>
          <a:xfrm>
            <a:off x="3502149" y="2469642"/>
            <a:ext cx="1332000" cy="1332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E11CBD5-1ED5-6E95-9A76-13F081225B09}"/>
                  </a:ext>
                </a:extLst>
              </p:cNvPr>
              <p:cNvSpPr txBox="1"/>
              <p:nvPr/>
            </p:nvSpPr>
            <p:spPr>
              <a:xfrm>
                <a:off x="3858711" y="2884571"/>
                <a:ext cx="6155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𝑻</m:t>
                      </m:r>
                    </m:oMath>
                  </m:oMathPara>
                </a14:m>
                <a:endParaRPr lang="en-GB" sz="3200" b="1" dirty="0"/>
              </a:p>
            </p:txBody>
          </p:sp>
        </mc:Choice>
        <mc:Fallback xmlns="">
          <p:sp>
            <p:nvSpPr>
              <p:cNvPr id="18" name="TextBox 17">
                <a:extLst>
                  <a:ext uri="{FF2B5EF4-FFF2-40B4-BE49-F238E27FC236}">
                    <a16:creationId xmlns:a16="http://schemas.microsoft.com/office/drawing/2014/main" id="{BE11CBD5-1ED5-6E95-9A76-13F081225B09}"/>
                  </a:ext>
                </a:extLst>
              </p:cNvPr>
              <p:cNvSpPr txBox="1">
                <a:spLocks noRot="1" noChangeAspect="1" noMove="1" noResize="1" noEditPoints="1" noAdjustHandles="1" noChangeArrowheads="1" noChangeShapeType="1" noTextEdit="1"/>
              </p:cNvSpPr>
              <p:nvPr/>
            </p:nvSpPr>
            <p:spPr>
              <a:xfrm>
                <a:off x="3858711" y="2884571"/>
                <a:ext cx="615553" cy="492443"/>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C09C574-7BC3-A3B6-DC38-9904131645B7}"/>
                  </a:ext>
                </a:extLst>
              </p:cNvPr>
              <p:cNvSpPr txBox="1"/>
              <p:nvPr/>
            </p:nvSpPr>
            <p:spPr>
              <a:xfrm>
                <a:off x="5206407" y="2534217"/>
                <a:ext cx="347152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r>
                        <a:rPr lang="en-GB" sz="3200" b="1" i="1" smtClean="0">
                          <a:latin typeface="Cambria Math" panose="02040503050406030204" pitchFamily="18" charset="0"/>
                          <a:ea typeface="Cambria Math" panose="02040503050406030204" pitchFamily="18" charset="0"/>
                        </a:rPr>
                        <m:t>=</m:t>
                      </m:r>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𝒎</m:t>
                          </m:r>
                        </m:sub>
                      </m:sSub>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𝑻</m:t>
                          </m:r>
                        </m:sub>
                      </m:sSub>
                      <m:r>
                        <a:rPr lang="en-GB" sz="3200" b="0" i="1" smtClean="0">
                          <a:latin typeface="Cambria Math" panose="02040503050406030204" pitchFamily="18" charset="0"/>
                          <a:ea typeface="Cambria Math" panose="02040503050406030204" pitchFamily="18" charset="0"/>
                        </a:rPr>
                        <m:t>=0</m:t>
                      </m:r>
                    </m:oMath>
                  </m:oMathPara>
                </a14:m>
                <a:endParaRPr lang="en-GB" sz="3200" dirty="0"/>
              </a:p>
            </p:txBody>
          </p:sp>
        </mc:Choice>
        <mc:Fallback xmlns="">
          <p:sp>
            <p:nvSpPr>
              <p:cNvPr id="20" name="TextBox 19">
                <a:extLst>
                  <a:ext uri="{FF2B5EF4-FFF2-40B4-BE49-F238E27FC236}">
                    <a16:creationId xmlns:a16="http://schemas.microsoft.com/office/drawing/2014/main" id="{5C09C574-7BC3-A3B6-DC38-9904131645B7}"/>
                  </a:ext>
                </a:extLst>
              </p:cNvPr>
              <p:cNvSpPr txBox="1">
                <a:spLocks noRot="1" noChangeAspect="1" noMove="1" noResize="1" noEditPoints="1" noAdjustHandles="1" noChangeArrowheads="1" noChangeShapeType="1" noTextEdit="1"/>
              </p:cNvSpPr>
              <p:nvPr/>
            </p:nvSpPr>
            <p:spPr>
              <a:xfrm>
                <a:off x="5206407" y="2534217"/>
                <a:ext cx="3471528" cy="49244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BDE37D5-D884-2F9E-D290-BBFACDD66246}"/>
                  </a:ext>
                </a:extLst>
              </p:cNvPr>
              <p:cNvSpPr txBox="1"/>
              <p:nvPr/>
            </p:nvSpPr>
            <p:spPr>
              <a:xfrm>
                <a:off x="9399338" y="2862461"/>
                <a:ext cx="242675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𝝈</m:t>
                      </m:r>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𝑫</m:t>
                      </m:r>
                      <m:r>
                        <a:rPr lang="en-GB" sz="3200" b="1" i="1" smtClean="0">
                          <a:latin typeface="Cambria Math" panose="02040503050406030204" pitchFamily="18" charset="0"/>
                          <a:ea typeface="Cambria Math" panose="02040503050406030204" pitchFamily="18" charset="0"/>
                        </a:rPr>
                        <m:t>∆</m:t>
                      </m:r>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𝑻</m:t>
                          </m:r>
                        </m:sub>
                      </m:sSub>
                    </m:oMath>
                  </m:oMathPara>
                </a14:m>
                <a:endParaRPr lang="en-GB" sz="3200" b="1" dirty="0"/>
              </a:p>
            </p:txBody>
          </p:sp>
        </mc:Choice>
        <mc:Fallback xmlns="">
          <p:sp>
            <p:nvSpPr>
              <p:cNvPr id="36" name="TextBox 35">
                <a:extLst>
                  <a:ext uri="{FF2B5EF4-FFF2-40B4-BE49-F238E27FC236}">
                    <a16:creationId xmlns:a16="http://schemas.microsoft.com/office/drawing/2014/main" id="{2BDE37D5-D884-2F9E-D290-BBFACDD66246}"/>
                  </a:ext>
                </a:extLst>
              </p:cNvPr>
              <p:cNvSpPr txBox="1">
                <a:spLocks noRot="1" noChangeAspect="1" noMove="1" noResize="1" noEditPoints="1" noAdjustHandles="1" noChangeArrowheads="1" noChangeShapeType="1" noTextEdit="1"/>
              </p:cNvSpPr>
              <p:nvPr/>
            </p:nvSpPr>
            <p:spPr>
              <a:xfrm>
                <a:off x="9399338" y="2862461"/>
                <a:ext cx="2426755" cy="492443"/>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8A7354C-0BEC-6E3F-641F-1E063A3D947A}"/>
                  </a:ext>
                </a:extLst>
              </p:cNvPr>
              <p:cNvSpPr txBox="1"/>
              <p:nvPr/>
            </p:nvSpPr>
            <p:spPr>
              <a:xfrm>
                <a:off x="8023402" y="1171417"/>
                <a:ext cx="274908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𝑻</m:t>
                          </m:r>
                        </m:sub>
                      </m:sSub>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𝑰</m:t>
                      </m:r>
                      <m:r>
                        <a:rPr lang="en-GB" sz="3200" b="1"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𝑇</m:t>
                      </m:r>
                      <m:r>
                        <a:rPr lang="en-GB" sz="3200" b="1" i="1" smtClean="0">
                          <a:latin typeface="Cambria Math" panose="02040503050406030204" pitchFamily="18" charset="0"/>
                          <a:ea typeface="Cambria Math" panose="02040503050406030204" pitchFamily="18" charset="0"/>
                        </a:rPr>
                        <m:t>.</m:t>
                      </m:r>
                      <m:r>
                        <a:rPr lang="el-GR" sz="3200" b="0" i="1" smtClean="0">
                          <a:latin typeface="Cambria Math" panose="02040503050406030204" pitchFamily="18" charset="0"/>
                          <a:ea typeface="Cambria Math" panose="02040503050406030204" pitchFamily="18" charset="0"/>
                        </a:rPr>
                        <m:t>𝛼</m:t>
                      </m:r>
                    </m:oMath>
                  </m:oMathPara>
                </a14:m>
                <a:endParaRPr lang="en-GB" sz="3200" i="1" dirty="0"/>
              </a:p>
            </p:txBody>
          </p:sp>
        </mc:Choice>
        <mc:Fallback xmlns="">
          <p:sp>
            <p:nvSpPr>
              <p:cNvPr id="37" name="TextBox 36">
                <a:extLst>
                  <a:ext uri="{FF2B5EF4-FFF2-40B4-BE49-F238E27FC236}">
                    <a16:creationId xmlns:a16="http://schemas.microsoft.com/office/drawing/2014/main" id="{38A7354C-0BEC-6E3F-641F-1E063A3D947A}"/>
                  </a:ext>
                </a:extLst>
              </p:cNvPr>
              <p:cNvSpPr txBox="1">
                <a:spLocks noRot="1" noChangeAspect="1" noMove="1" noResize="1" noEditPoints="1" noAdjustHandles="1" noChangeArrowheads="1" noChangeShapeType="1" noTextEdit="1"/>
              </p:cNvSpPr>
              <p:nvPr/>
            </p:nvSpPr>
            <p:spPr>
              <a:xfrm>
                <a:off x="8023402" y="1171417"/>
                <a:ext cx="2749086" cy="49244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42DCB0F-0402-A227-4583-29F3691C0293}"/>
                  </a:ext>
                </a:extLst>
              </p:cNvPr>
              <p:cNvSpPr txBox="1"/>
              <p:nvPr/>
            </p:nvSpPr>
            <p:spPr>
              <a:xfrm>
                <a:off x="9453143" y="5128267"/>
                <a:ext cx="278973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r>
                        <a:rPr lang="en-GB" sz="3200" b="0"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𝑰</m:t>
                      </m:r>
                      <m:r>
                        <a:rPr lang="en-GB" sz="3200" b="1"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𝑇</m:t>
                      </m:r>
                      <m:r>
                        <a:rPr lang="en-GB" sz="3200" b="1" i="1" smtClean="0">
                          <a:latin typeface="Cambria Math" panose="02040503050406030204" pitchFamily="18" charset="0"/>
                          <a:ea typeface="Cambria Math" panose="02040503050406030204" pitchFamily="18" charset="0"/>
                        </a:rPr>
                        <m:t>.</m:t>
                      </m:r>
                      <m:r>
                        <a:rPr lang="el-GR" sz="3200" b="0" i="1" smtClean="0">
                          <a:latin typeface="Cambria Math" panose="02040503050406030204" pitchFamily="18" charset="0"/>
                          <a:ea typeface="Cambria Math" panose="02040503050406030204" pitchFamily="18" charset="0"/>
                        </a:rPr>
                        <m:t>𝛼</m:t>
                      </m:r>
                    </m:oMath>
                  </m:oMathPara>
                </a14:m>
                <a:endParaRPr lang="en-GB" sz="3200" dirty="0"/>
              </a:p>
            </p:txBody>
          </p:sp>
        </mc:Choice>
        <mc:Fallback xmlns="">
          <p:sp>
            <p:nvSpPr>
              <p:cNvPr id="39" name="TextBox 38">
                <a:extLst>
                  <a:ext uri="{FF2B5EF4-FFF2-40B4-BE49-F238E27FC236}">
                    <a16:creationId xmlns:a16="http://schemas.microsoft.com/office/drawing/2014/main" id="{C42DCB0F-0402-A227-4583-29F3691C0293}"/>
                  </a:ext>
                </a:extLst>
              </p:cNvPr>
              <p:cNvSpPr txBox="1">
                <a:spLocks noRot="1" noChangeAspect="1" noMove="1" noResize="1" noEditPoints="1" noAdjustHandles="1" noChangeArrowheads="1" noChangeShapeType="1" noTextEdit="1"/>
              </p:cNvSpPr>
              <p:nvPr/>
            </p:nvSpPr>
            <p:spPr>
              <a:xfrm>
                <a:off x="9453143" y="5128267"/>
                <a:ext cx="2789738" cy="49244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B9AA492-40B4-83CE-6503-674843A3E615}"/>
                  </a:ext>
                </a:extLst>
              </p:cNvPr>
              <p:cNvSpPr txBox="1"/>
              <p:nvPr/>
            </p:nvSpPr>
            <p:spPr>
              <a:xfrm>
                <a:off x="5385179" y="5119485"/>
                <a:ext cx="137896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𝝈</m:t>
                      </m:r>
                      <m:r>
                        <a:rPr lang="en-GB" sz="3200" b="0" i="1" smtClean="0">
                          <a:latin typeface="Cambria Math" panose="02040503050406030204" pitchFamily="18" charset="0"/>
                          <a:ea typeface="Cambria Math" panose="02040503050406030204" pitchFamily="18" charset="0"/>
                        </a:rPr>
                        <m:t>=0</m:t>
                      </m:r>
                    </m:oMath>
                  </m:oMathPara>
                </a14:m>
                <a:endParaRPr lang="en-GB" sz="3200" b="1" dirty="0"/>
              </a:p>
            </p:txBody>
          </p:sp>
        </mc:Choice>
        <mc:Fallback xmlns="">
          <p:sp>
            <p:nvSpPr>
              <p:cNvPr id="40" name="TextBox 39">
                <a:extLst>
                  <a:ext uri="{FF2B5EF4-FFF2-40B4-BE49-F238E27FC236}">
                    <a16:creationId xmlns:a16="http://schemas.microsoft.com/office/drawing/2014/main" id="{6B9AA492-40B4-83CE-6503-674843A3E615}"/>
                  </a:ext>
                </a:extLst>
              </p:cNvPr>
              <p:cNvSpPr txBox="1">
                <a:spLocks noRot="1" noChangeAspect="1" noMove="1" noResize="1" noEditPoints="1" noAdjustHandles="1" noChangeArrowheads="1" noChangeShapeType="1" noTextEdit="1"/>
              </p:cNvSpPr>
              <p:nvPr/>
            </p:nvSpPr>
            <p:spPr>
              <a:xfrm>
                <a:off x="5385179" y="5119485"/>
                <a:ext cx="1378967" cy="492443"/>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745B191-A860-4594-DB84-1B0983A1D6C4}"/>
                  </a:ext>
                </a:extLst>
              </p:cNvPr>
              <p:cNvSpPr txBox="1"/>
              <p:nvPr/>
            </p:nvSpPr>
            <p:spPr>
              <a:xfrm>
                <a:off x="6074663" y="3159040"/>
                <a:ext cx="225286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𝒎</m:t>
                          </m:r>
                        </m:sub>
                      </m:sSub>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𝑻</m:t>
                          </m:r>
                        </m:sub>
                      </m:sSub>
                    </m:oMath>
                  </m:oMathPara>
                </a14:m>
                <a:endParaRPr lang="en-GB" sz="3200" dirty="0"/>
              </a:p>
            </p:txBody>
          </p:sp>
        </mc:Choice>
        <mc:Fallback xmlns="">
          <p:sp>
            <p:nvSpPr>
              <p:cNvPr id="45" name="TextBox 44">
                <a:extLst>
                  <a:ext uri="{FF2B5EF4-FFF2-40B4-BE49-F238E27FC236}">
                    <a16:creationId xmlns:a16="http://schemas.microsoft.com/office/drawing/2014/main" id="{2745B191-A860-4594-DB84-1B0983A1D6C4}"/>
                  </a:ext>
                </a:extLst>
              </p:cNvPr>
              <p:cNvSpPr txBox="1">
                <a:spLocks noRot="1" noChangeAspect="1" noMove="1" noResize="1" noEditPoints="1" noAdjustHandles="1" noChangeArrowheads="1" noChangeShapeType="1" noTextEdit="1"/>
              </p:cNvSpPr>
              <p:nvPr/>
            </p:nvSpPr>
            <p:spPr>
              <a:xfrm>
                <a:off x="6074663" y="3159040"/>
                <a:ext cx="2252861" cy="49244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D13FA94-A875-9B7F-E9BA-F76C9EA343CF}"/>
                  </a:ext>
                </a:extLst>
              </p:cNvPr>
              <p:cNvSpPr txBox="1"/>
              <p:nvPr/>
            </p:nvSpPr>
            <p:spPr>
              <a:xfrm>
                <a:off x="6967444" y="5119484"/>
                <a:ext cx="236846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r>
                        <a:rPr lang="en-GB" sz="3200" b="1" i="1" smtClean="0">
                          <a:latin typeface="Cambria Math" panose="02040503050406030204" pitchFamily="18" charset="0"/>
                          <a:ea typeface="Cambria Math" panose="02040503050406030204" pitchFamily="18" charset="0"/>
                        </a:rPr>
                        <m:t>−</m:t>
                      </m:r>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𝑻</m:t>
                          </m:r>
                        </m:sub>
                      </m:sSub>
                      <m:r>
                        <a:rPr lang="en-GB" sz="3200" b="1"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0</m:t>
                      </m:r>
                    </m:oMath>
                  </m:oMathPara>
                </a14:m>
                <a:endParaRPr lang="en-GB" sz="3200" dirty="0"/>
              </a:p>
            </p:txBody>
          </p:sp>
        </mc:Choice>
        <mc:Fallback xmlns="">
          <p:sp>
            <p:nvSpPr>
              <p:cNvPr id="46" name="TextBox 45">
                <a:extLst>
                  <a:ext uri="{FF2B5EF4-FFF2-40B4-BE49-F238E27FC236}">
                    <a16:creationId xmlns:a16="http://schemas.microsoft.com/office/drawing/2014/main" id="{9D13FA94-A875-9B7F-E9BA-F76C9EA343CF}"/>
                  </a:ext>
                </a:extLst>
              </p:cNvPr>
              <p:cNvSpPr txBox="1">
                <a:spLocks noRot="1" noChangeAspect="1" noMove="1" noResize="1" noEditPoints="1" noAdjustHandles="1" noChangeArrowheads="1" noChangeShapeType="1" noTextEdit="1"/>
              </p:cNvSpPr>
              <p:nvPr/>
            </p:nvSpPr>
            <p:spPr>
              <a:xfrm>
                <a:off x="6967444" y="5119484"/>
                <a:ext cx="2368469" cy="492443"/>
              </a:xfrm>
              <a:prstGeom prst="rect">
                <a:avLst/>
              </a:prstGeom>
              <a:blipFill>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6809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p:bldP spid="15" grpId="0" animBg="1"/>
      <p:bldP spid="21" grpId="0"/>
      <p:bldP spid="25" grpId="0"/>
      <p:bldP spid="3" grpId="0"/>
      <p:bldP spid="17" grpId="0" animBg="1"/>
      <p:bldP spid="18" grpId="0"/>
      <p:bldP spid="20" grpId="0"/>
      <p:bldP spid="36" grpId="0"/>
      <p:bldP spid="39" grpId="0"/>
      <p:bldP spid="40"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3E1240-E73B-AE66-8FAC-ADB78E5F9888}"/>
              </a:ext>
            </a:extLst>
          </p:cNvPr>
          <p:cNvSpPr/>
          <p:nvPr/>
        </p:nvSpPr>
        <p:spPr>
          <a:xfrm>
            <a:off x="2780746" y="2464778"/>
            <a:ext cx="782164" cy="388426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22ACBB-7DFF-84FE-26AD-5283142F413B}"/>
              </a:ext>
            </a:extLst>
          </p:cNvPr>
          <p:cNvSpPr>
            <a:spLocks noGrp="1"/>
          </p:cNvSpPr>
          <p:nvPr>
            <p:ph type="title"/>
          </p:nvPr>
        </p:nvSpPr>
        <p:spPr/>
        <p:txBody>
          <a:bodyPr>
            <a:noAutofit/>
          </a:bodyPr>
          <a:lstStyle/>
          <a:p>
            <a:r>
              <a:rPr lang="en-GB" sz="4000" dirty="0"/>
              <a:t>Thermal expansion - structure</a:t>
            </a:r>
          </a:p>
        </p:txBody>
      </p:sp>
      <p:sp>
        <p:nvSpPr>
          <p:cNvPr id="14" name="TextBox 13">
            <a:extLst>
              <a:ext uri="{FF2B5EF4-FFF2-40B4-BE49-F238E27FC236}">
                <a16:creationId xmlns:a16="http://schemas.microsoft.com/office/drawing/2014/main" id="{8569D8C1-2BB4-CFF8-40CE-62915E5AF8D7}"/>
              </a:ext>
            </a:extLst>
          </p:cNvPr>
          <p:cNvSpPr txBox="1"/>
          <p:nvPr/>
        </p:nvSpPr>
        <p:spPr>
          <a:xfrm>
            <a:off x="2561822" y="1892846"/>
            <a:ext cx="2503891" cy="369332"/>
          </a:xfrm>
          <a:prstGeom prst="rect">
            <a:avLst/>
          </a:prstGeom>
          <a:noFill/>
        </p:spPr>
        <p:txBody>
          <a:bodyPr wrap="none" lIns="0" tIns="0" rIns="0" bIns="0" rtlCol="0">
            <a:spAutoFit/>
          </a:bodyPr>
          <a:lstStyle/>
          <a:p>
            <a:r>
              <a:rPr lang="en-GB" sz="2400" dirty="0"/>
              <a:t>Extreme: time = 0</a:t>
            </a:r>
          </a:p>
        </p:txBody>
      </p:sp>
      <p:sp>
        <p:nvSpPr>
          <p:cNvPr id="17" name="Rectangle 16">
            <a:extLst>
              <a:ext uri="{FF2B5EF4-FFF2-40B4-BE49-F238E27FC236}">
                <a16:creationId xmlns:a16="http://schemas.microsoft.com/office/drawing/2014/main" id="{9BB0E7F1-E715-98A9-3F7D-EE20AF37414A}"/>
              </a:ext>
            </a:extLst>
          </p:cNvPr>
          <p:cNvSpPr/>
          <p:nvPr/>
        </p:nvSpPr>
        <p:spPr>
          <a:xfrm>
            <a:off x="3502149" y="2464778"/>
            <a:ext cx="1332000" cy="388913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E11CBD5-1ED5-6E95-9A76-13F081225B09}"/>
                  </a:ext>
                </a:extLst>
              </p:cNvPr>
              <p:cNvSpPr txBox="1"/>
              <p:nvPr/>
            </p:nvSpPr>
            <p:spPr>
              <a:xfrm>
                <a:off x="2817159" y="3797276"/>
                <a:ext cx="720518"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𝑻</m:t>
                      </m:r>
                    </m:oMath>
                  </m:oMathPara>
                </a14:m>
                <a:endParaRPr lang="en-GB" sz="3200" b="1" dirty="0">
                  <a:ea typeface="Cambria Math" panose="02040503050406030204" pitchFamily="18" charset="0"/>
                </a:endParaRPr>
              </a:p>
              <a:p>
                <a:endParaRPr lang="en-GB" sz="3200" b="1" dirty="0"/>
              </a:p>
              <a:p>
                <a:pPr/>
                <a14:m>
                  <m:oMathPara xmlns:m="http://schemas.openxmlformats.org/officeDocument/2006/math">
                    <m:oMathParaPr>
                      <m:jc m:val="centerGroup"/>
                    </m:oMathParaPr>
                    <m:oMath xmlns:m="http://schemas.openxmlformats.org/officeDocument/2006/math">
                      <m:sSub>
                        <m:sSubPr>
                          <m:ctrlPr>
                            <a:rPr lang="en-GB" sz="3200" b="1" i="1" smtClean="0">
                              <a:latin typeface="Cambria Math" panose="02040503050406030204" pitchFamily="18" charset="0"/>
                              <a:ea typeface="Cambria Math" panose="02040503050406030204" pitchFamily="18" charset="0"/>
                            </a:rPr>
                          </m:ctrlPr>
                        </m:sSubPr>
                        <m:e>
                          <m:r>
                            <a:rPr lang="en-GB" sz="3200" b="1" i="1" smtClean="0">
                              <a:latin typeface="Cambria Math" panose="02040503050406030204" pitchFamily="18" charset="0"/>
                              <a:ea typeface="Cambria Math" panose="02040503050406030204" pitchFamily="18" charset="0"/>
                            </a:rPr>
                            <m:t>𝜺</m:t>
                          </m:r>
                        </m:e>
                        <m:sub>
                          <m:r>
                            <a:rPr lang="en-GB" sz="3200" b="1" i="1" smtClean="0">
                              <a:latin typeface="Cambria Math" panose="02040503050406030204" pitchFamily="18" charset="0"/>
                              <a:ea typeface="Cambria Math" panose="02040503050406030204" pitchFamily="18" charset="0"/>
                            </a:rPr>
                            <m:t>𝑻</m:t>
                          </m:r>
                        </m:sub>
                      </m:sSub>
                    </m:oMath>
                  </m:oMathPara>
                </a14:m>
                <a:endParaRPr lang="en-GB" sz="3200" b="1" dirty="0"/>
              </a:p>
            </p:txBody>
          </p:sp>
        </mc:Choice>
        <mc:Fallback xmlns="">
          <p:sp>
            <p:nvSpPr>
              <p:cNvPr id="18" name="TextBox 17">
                <a:extLst>
                  <a:ext uri="{FF2B5EF4-FFF2-40B4-BE49-F238E27FC236}">
                    <a16:creationId xmlns:a16="http://schemas.microsoft.com/office/drawing/2014/main" id="{BE11CBD5-1ED5-6E95-9A76-13F081225B09}"/>
                  </a:ext>
                </a:extLst>
              </p:cNvPr>
              <p:cNvSpPr txBox="1">
                <a:spLocks noRot="1" noChangeAspect="1" noMove="1" noResize="1" noEditPoints="1" noAdjustHandles="1" noChangeArrowheads="1" noChangeShapeType="1" noTextEdit="1"/>
              </p:cNvSpPr>
              <p:nvPr/>
            </p:nvSpPr>
            <p:spPr>
              <a:xfrm>
                <a:off x="2817159" y="3797276"/>
                <a:ext cx="720518" cy="147732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C09C574-7BC3-A3B6-DC38-9904131645B7}"/>
                  </a:ext>
                </a:extLst>
              </p:cNvPr>
              <p:cNvSpPr txBox="1"/>
              <p:nvPr/>
            </p:nvSpPr>
            <p:spPr>
              <a:xfrm>
                <a:off x="4137022" y="4503186"/>
                <a:ext cx="60593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𝜸</m:t>
                      </m:r>
                    </m:oMath>
                  </m:oMathPara>
                </a14:m>
                <a:endParaRPr lang="en-GB" sz="3200" dirty="0"/>
              </a:p>
            </p:txBody>
          </p:sp>
        </mc:Choice>
        <mc:Fallback xmlns="">
          <p:sp>
            <p:nvSpPr>
              <p:cNvPr id="20" name="TextBox 19">
                <a:extLst>
                  <a:ext uri="{FF2B5EF4-FFF2-40B4-BE49-F238E27FC236}">
                    <a16:creationId xmlns:a16="http://schemas.microsoft.com/office/drawing/2014/main" id="{5C09C574-7BC3-A3B6-DC38-9904131645B7}"/>
                  </a:ext>
                </a:extLst>
              </p:cNvPr>
              <p:cNvSpPr txBox="1">
                <a:spLocks noRot="1" noChangeAspect="1" noMove="1" noResize="1" noEditPoints="1" noAdjustHandles="1" noChangeArrowheads="1" noChangeShapeType="1" noTextEdit="1"/>
              </p:cNvSpPr>
              <p:nvPr/>
            </p:nvSpPr>
            <p:spPr>
              <a:xfrm>
                <a:off x="4137022" y="4503186"/>
                <a:ext cx="605935" cy="492443"/>
              </a:xfrm>
              <a:prstGeom prst="rect">
                <a:avLst/>
              </a:prstGeom>
              <a:blipFill>
                <a:blip r:embed="rId4"/>
                <a:stretch>
                  <a:fillRect/>
                </a:stretch>
              </a:blipFill>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EE949695-29F9-B27D-9393-9966C0BE4C74}"/>
              </a:ext>
            </a:extLst>
          </p:cNvPr>
          <p:cNvCxnSpPr>
            <a:cxnSpLocks/>
            <a:stCxn id="20" idx="1"/>
          </p:cNvCxnSpPr>
          <p:nvPr/>
        </p:nvCxnSpPr>
        <p:spPr>
          <a:xfrm flipH="1" flipV="1">
            <a:off x="3834775" y="4414084"/>
            <a:ext cx="302247" cy="335324"/>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 name="Right Brace 7">
            <a:extLst>
              <a:ext uri="{FF2B5EF4-FFF2-40B4-BE49-F238E27FC236}">
                <a16:creationId xmlns:a16="http://schemas.microsoft.com/office/drawing/2014/main" id="{DC9F2C61-AFE8-0B9F-34F1-6D14C2672156}"/>
              </a:ext>
            </a:extLst>
          </p:cNvPr>
          <p:cNvSpPr/>
          <p:nvPr/>
        </p:nvSpPr>
        <p:spPr>
          <a:xfrm>
            <a:off x="3518904" y="2479124"/>
            <a:ext cx="236096" cy="386992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0" name="图片 63" descr="图表, 折线图&#10;&#10;描述已自动生成">
            <a:extLst>
              <a:ext uri="{FF2B5EF4-FFF2-40B4-BE49-F238E27FC236}">
                <a16:creationId xmlns:a16="http://schemas.microsoft.com/office/drawing/2014/main" id="{822360D3-6586-458A-DF83-7A30951947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181" y="2447276"/>
            <a:ext cx="3188688" cy="2700000"/>
          </a:xfrm>
          <a:prstGeom prst="rect">
            <a:avLst/>
          </a:prstGeom>
          <a:noFill/>
          <a:ln>
            <a:noFill/>
          </a:ln>
        </p:spPr>
      </p:pic>
      <p:pic>
        <p:nvPicPr>
          <p:cNvPr id="11" name="图片 26" descr="图表, 折线图&#10;&#10;描述已自动生成">
            <a:extLst>
              <a:ext uri="{FF2B5EF4-FFF2-40B4-BE49-F238E27FC236}">
                <a16:creationId xmlns:a16="http://schemas.microsoft.com/office/drawing/2014/main" id="{975DBA9F-4768-9D22-9A49-ABE9F4B3036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1775" y="2447276"/>
            <a:ext cx="3188691" cy="2700000"/>
          </a:xfrm>
          <a:prstGeom prst="rect">
            <a:avLst/>
          </a:prstGeom>
          <a:noFill/>
          <a:ln>
            <a:noFill/>
          </a:ln>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49BC795-F916-5BA9-C5EB-5E1BA536FA7C}"/>
                  </a:ext>
                </a:extLst>
              </p:cNvPr>
              <p:cNvSpPr txBox="1"/>
              <p:nvPr/>
            </p:nvSpPr>
            <p:spPr>
              <a:xfrm>
                <a:off x="6098196" y="5492343"/>
                <a:ext cx="5151282"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ea typeface="Cambria Math" panose="02040503050406030204" pitchFamily="18" charset="0"/>
                            </a:rPr>
                          </m:ctrlPr>
                        </m:fPr>
                        <m:num>
                          <m:r>
                            <a:rPr lang="en-GB" sz="3200" b="1"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𝐿</m:t>
                          </m:r>
                        </m:num>
                        <m:den>
                          <m:r>
                            <a:rPr lang="en-GB" sz="3200" b="0" i="1" smtClean="0">
                              <a:latin typeface="Cambria Math" panose="02040503050406030204" pitchFamily="18" charset="0"/>
                              <a:ea typeface="Cambria Math" panose="02040503050406030204" pitchFamily="18" charset="0"/>
                            </a:rPr>
                            <m:t>𝐿</m:t>
                          </m:r>
                        </m:den>
                      </m:f>
                      <m:r>
                        <a:rPr lang="en-GB" sz="3200" b="1"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𝑇</m:t>
                      </m:r>
                      <m:r>
                        <a:rPr lang="en-GB" sz="3200" b="1" i="1" smtClean="0">
                          <a:latin typeface="Cambria Math" panose="02040503050406030204" pitchFamily="18" charset="0"/>
                          <a:ea typeface="Cambria Math" panose="02040503050406030204" pitchFamily="18" charset="0"/>
                        </a:rPr>
                        <m:t>.</m:t>
                      </m:r>
                      <m:r>
                        <a:rPr lang="el-GR" sz="3200" b="0" i="1" smtClean="0">
                          <a:latin typeface="Cambria Math" panose="02040503050406030204" pitchFamily="18" charset="0"/>
                          <a:ea typeface="Cambria Math" panose="02040503050406030204" pitchFamily="18" charset="0"/>
                        </a:rPr>
                        <m:t>𝛼</m:t>
                      </m:r>
                      <m:r>
                        <a:rPr lang="el-GR" sz="3200" b="0" i="1" smtClean="0">
                          <a:latin typeface="Cambria Math" panose="02040503050406030204" pitchFamily="18" charset="0"/>
                          <a:ea typeface="Cambria Math" panose="02040503050406030204" pitchFamily="18" charset="0"/>
                        </a:rPr>
                        <m:t>≈0.01</m:t>
                      </m:r>
                      <m:r>
                        <a:rPr lang="en-GB" sz="3200" b="0" i="1" smtClean="0">
                          <a:latin typeface="Cambria Math" panose="02040503050406030204" pitchFamily="18" charset="0"/>
                          <a:ea typeface="Cambria Math" panose="02040503050406030204" pitchFamily="18" charset="0"/>
                        </a:rPr>
                        <m:t>𝑚𝑚</m:t>
                      </m:r>
                      <m:r>
                        <a:rPr lang="en-GB" sz="3200" b="0"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𝑚</m:t>
                      </m:r>
                      <m:r>
                        <a:rPr lang="en-GB" sz="3200" b="0" i="1" smtClean="0">
                          <a:latin typeface="Cambria Math" panose="02040503050406030204" pitchFamily="18" charset="0"/>
                          <a:ea typeface="Cambria Math" panose="02040503050406030204" pitchFamily="18" charset="0"/>
                        </a:rPr>
                        <m:t>/℃</m:t>
                      </m:r>
                    </m:oMath>
                  </m:oMathPara>
                </a14:m>
                <a:endParaRPr lang="en-GB" sz="3200" i="1" dirty="0"/>
              </a:p>
            </p:txBody>
          </p:sp>
        </mc:Choice>
        <mc:Fallback xmlns="">
          <p:sp>
            <p:nvSpPr>
              <p:cNvPr id="12" name="TextBox 11">
                <a:extLst>
                  <a:ext uri="{FF2B5EF4-FFF2-40B4-BE49-F238E27FC236}">
                    <a16:creationId xmlns:a16="http://schemas.microsoft.com/office/drawing/2014/main" id="{549BC795-F916-5BA9-C5EB-5E1BA536FA7C}"/>
                  </a:ext>
                </a:extLst>
              </p:cNvPr>
              <p:cNvSpPr txBox="1">
                <a:spLocks noRot="1" noChangeAspect="1" noMove="1" noResize="1" noEditPoints="1" noAdjustHandles="1" noChangeArrowheads="1" noChangeShapeType="1" noTextEdit="1"/>
              </p:cNvSpPr>
              <p:nvPr/>
            </p:nvSpPr>
            <p:spPr>
              <a:xfrm>
                <a:off x="6098196" y="5492343"/>
                <a:ext cx="5151282" cy="921984"/>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2889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06BF-D843-3BCC-5492-3243EF21DAC7}"/>
              </a:ext>
            </a:extLst>
          </p:cNvPr>
          <p:cNvSpPr>
            <a:spLocks noGrp="1"/>
          </p:cNvSpPr>
          <p:nvPr>
            <p:ph type="title"/>
          </p:nvPr>
        </p:nvSpPr>
        <p:spPr/>
        <p:txBody>
          <a:bodyPr>
            <a:noAutofit/>
          </a:bodyPr>
          <a:lstStyle/>
          <a:p>
            <a:r>
              <a:rPr lang="en-GB" sz="4000" dirty="0"/>
              <a:t>Thermal strength and stress changes</a:t>
            </a:r>
          </a:p>
        </p:txBody>
      </p:sp>
      <p:sp>
        <p:nvSpPr>
          <p:cNvPr id="3" name="Content Placeholder 2">
            <a:extLst>
              <a:ext uri="{FF2B5EF4-FFF2-40B4-BE49-F238E27FC236}">
                <a16:creationId xmlns:a16="http://schemas.microsoft.com/office/drawing/2014/main" id="{FB7579B3-AB6A-E91A-DB47-23B9E19C6259}"/>
              </a:ext>
            </a:extLst>
          </p:cNvPr>
          <p:cNvSpPr>
            <a:spLocks noGrp="1"/>
          </p:cNvSpPr>
          <p:nvPr>
            <p:ph idx="1"/>
          </p:nvPr>
        </p:nvSpPr>
        <p:spPr>
          <a:xfrm>
            <a:off x="3716215" y="1600201"/>
            <a:ext cx="2192216" cy="707622"/>
          </a:xfrm>
        </p:spPr>
        <p:txBody>
          <a:bodyPr>
            <a:normAutofit fontScale="85000" lnSpcReduction="20000"/>
          </a:bodyPr>
          <a:lstStyle/>
          <a:p>
            <a:pPr marL="0" indent="0">
              <a:buNone/>
            </a:pPr>
            <a:r>
              <a:rPr lang="en-GB" sz="2800" dirty="0"/>
              <a:t>	CNL		</a:t>
            </a:r>
          </a:p>
        </p:txBody>
      </p:sp>
      <p:pic>
        <p:nvPicPr>
          <p:cNvPr id="4" name="图片 17">
            <a:extLst>
              <a:ext uri="{FF2B5EF4-FFF2-40B4-BE49-F238E27FC236}">
                <a16:creationId xmlns:a16="http://schemas.microsoft.com/office/drawing/2014/main" id="{E0377A6B-6D49-D2B2-9987-5A63B69302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0808" y="2507326"/>
            <a:ext cx="4574337" cy="3225754"/>
          </a:xfrm>
          <a:prstGeom prst="rect">
            <a:avLst/>
          </a:prstGeom>
          <a:noFill/>
          <a:ln>
            <a:noFill/>
          </a:ln>
        </p:spPr>
      </p:pic>
      <p:pic>
        <p:nvPicPr>
          <p:cNvPr id="5" name="图片 257" descr="图表, 图示&#10;&#10;描述已自动生成">
            <a:extLst>
              <a:ext uri="{FF2B5EF4-FFF2-40B4-BE49-F238E27FC236}">
                <a16:creationId xmlns:a16="http://schemas.microsoft.com/office/drawing/2014/main" id="{C698CE17-12B1-4A75-679E-FC42B14A54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8450" y="2307822"/>
            <a:ext cx="4280411" cy="3624410"/>
          </a:xfrm>
          <a:prstGeom prst="rect">
            <a:avLst/>
          </a:prstGeom>
          <a:noFill/>
          <a:ln>
            <a:noFill/>
          </a:ln>
        </p:spPr>
      </p:pic>
      <p:sp>
        <p:nvSpPr>
          <p:cNvPr id="6" name="Content Placeholder 2">
            <a:extLst>
              <a:ext uri="{FF2B5EF4-FFF2-40B4-BE49-F238E27FC236}">
                <a16:creationId xmlns:a16="http://schemas.microsoft.com/office/drawing/2014/main" id="{BADD5797-271A-1BCA-AB5F-1F94E00B6475}"/>
              </a:ext>
            </a:extLst>
          </p:cNvPr>
          <p:cNvSpPr txBox="1">
            <a:spLocks/>
          </p:cNvSpPr>
          <p:nvPr/>
        </p:nvSpPr>
        <p:spPr>
          <a:xfrm>
            <a:off x="8388776" y="1508919"/>
            <a:ext cx="2396455" cy="707622"/>
          </a:xfrm>
          <a:prstGeom prst="rect">
            <a:avLst/>
          </a:prstGeom>
        </p:spPr>
        <p:txBody>
          <a:bodyPr vert="horz" lIns="121917" tIns="60958" rIns="121917" bIns="60958" rtlCol="0">
            <a:normAutofit/>
          </a:bodyPr>
          <a:lstStyle>
            <a:lvl1pPr marL="457178" indent="-457178" algn="l" defTabSz="609570" rtl="0" eaLnBrk="1" latinLnBrk="0" hangingPunct="1">
              <a:spcBef>
                <a:spcPct val="20000"/>
              </a:spcBef>
              <a:buClr>
                <a:srgbClr val="00A6D6"/>
              </a:buClr>
              <a:buFont typeface="Arial"/>
              <a:buChar char="•"/>
              <a:defRPr sz="3700" kern="1200">
                <a:solidFill>
                  <a:schemeClr val="tx1"/>
                </a:solidFill>
                <a:latin typeface="Arial"/>
                <a:ea typeface="+mn-ea"/>
                <a:cs typeface="Arial"/>
              </a:defRPr>
            </a:lvl1pPr>
            <a:lvl2pPr marL="990550" indent="-380981" algn="l" defTabSz="609570" rtl="0" eaLnBrk="1" latinLnBrk="0" hangingPunct="1">
              <a:spcBef>
                <a:spcPct val="20000"/>
              </a:spcBef>
              <a:buClr>
                <a:srgbClr val="00A6D6"/>
              </a:buClr>
              <a:buFont typeface="Arial"/>
              <a:buChar char="–"/>
              <a:defRPr sz="3200" kern="1200">
                <a:solidFill>
                  <a:schemeClr val="tx1"/>
                </a:solidFill>
                <a:latin typeface="Arial"/>
                <a:ea typeface="+mn-ea"/>
                <a:cs typeface="Arial"/>
              </a:defRPr>
            </a:lvl2pPr>
            <a:lvl3pPr marL="1523925" indent="-304784" algn="l" defTabSz="609570" rtl="0" eaLnBrk="1" latinLnBrk="0" hangingPunct="1">
              <a:spcBef>
                <a:spcPct val="20000"/>
              </a:spcBef>
              <a:buClr>
                <a:srgbClr val="00A6D6"/>
              </a:buClr>
              <a:buFont typeface="Arial"/>
              <a:buChar char="•"/>
              <a:defRPr sz="3200" kern="1200">
                <a:solidFill>
                  <a:schemeClr val="tx1"/>
                </a:solidFill>
                <a:latin typeface="Arial"/>
                <a:ea typeface="+mn-ea"/>
                <a:cs typeface="Arial"/>
              </a:defRPr>
            </a:lvl3pPr>
            <a:lvl4pPr marL="2133493" indent="-304784" algn="l" defTabSz="609570" rtl="0" eaLnBrk="1" latinLnBrk="0" hangingPunct="1">
              <a:spcBef>
                <a:spcPct val="20000"/>
              </a:spcBef>
              <a:buFont typeface="Arial"/>
              <a:buChar char="–"/>
              <a:defRPr sz="2700" kern="1200">
                <a:solidFill>
                  <a:schemeClr val="tx1"/>
                </a:solidFill>
                <a:latin typeface="Arial"/>
                <a:ea typeface="+mn-ea"/>
                <a:cs typeface="Arial"/>
              </a:defRPr>
            </a:lvl4pPr>
            <a:lvl5pPr marL="2743062" indent="-304784" algn="l" defTabSz="609570" rtl="0" eaLnBrk="1" latinLnBrk="0" hangingPunct="1">
              <a:spcBef>
                <a:spcPct val="20000"/>
              </a:spcBef>
              <a:buFont typeface="Arial"/>
              <a:buChar char="»"/>
              <a:defRPr sz="27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a:buNone/>
            </a:pPr>
            <a:r>
              <a:rPr lang="en-GB" sz="2400" dirty="0"/>
              <a:t>	CNS</a:t>
            </a:r>
          </a:p>
        </p:txBody>
      </p:sp>
    </p:spTree>
    <p:extLst>
      <p:ext uri="{BB962C8B-B14F-4D97-AF65-F5344CB8AC3E}">
        <p14:creationId xmlns:p14="http://schemas.microsoft.com/office/powerpoint/2010/main" val="5278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3E1240-E73B-AE66-8FAC-ADB78E5F9888}"/>
              </a:ext>
            </a:extLst>
          </p:cNvPr>
          <p:cNvSpPr/>
          <p:nvPr/>
        </p:nvSpPr>
        <p:spPr>
          <a:xfrm>
            <a:off x="2780746" y="2464778"/>
            <a:ext cx="782164" cy="388426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22ACBB-7DFF-84FE-26AD-5283142F413B}"/>
              </a:ext>
            </a:extLst>
          </p:cNvPr>
          <p:cNvSpPr>
            <a:spLocks noGrp="1"/>
          </p:cNvSpPr>
          <p:nvPr>
            <p:ph type="title"/>
          </p:nvPr>
        </p:nvSpPr>
        <p:spPr/>
        <p:txBody>
          <a:bodyPr>
            <a:noAutofit/>
          </a:bodyPr>
          <a:lstStyle/>
          <a:p>
            <a:r>
              <a:rPr lang="en-GB" sz="4000" dirty="0"/>
              <a:t>Thermal creep</a:t>
            </a:r>
          </a:p>
        </p:txBody>
      </p:sp>
      <p:sp>
        <p:nvSpPr>
          <p:cNvPr id="14" name="TextBox 13">
            <a:extLst>
              <a:ext uri="{FF2B5EF4-FFF2-40B4-BE49-F238E27FC236}">
                <a16:creationId xmlns:a16="http://schemas.microsoft.com/office/drawing/2014/main" id="{8569D8C1-2BB4-CFF8-40CE-62915E5AF8D7}"/>
              </a:ext>
            </a:extLst>
          </p:cNvPr>
          <p:cNvSpPr txBox="1"/>
          <p:nvPr/>
        </p:nvSpPr>
        <p:spPr>
          <a:xfrm>
            <a:off x="2116348" y="1892846"/>
            <a:ext cx="4122924" cy="369332"/>
          </a:xfrm>
          <a:prstGeom prst="rect">
            <a:avLst/>
          </a:prstGeom>
          <a:noFill/>
        </p:spPr>
        <p:txBody>
          <a:bodyPr wrap="none" lIns="0" tIns="0" rIns="0" bIns="0" rtlCol="0">
            <a:spAutoFit/>
          </a:bodyPr>
          <a:lstStyle/>
          <a:p>
            <a:r>
              <a:rPr lang="en-GB" sz="2400" dirty="0"/>
              <a:t>Extreme: many thermal cycles</a:t>
            </a:r>
          </a:p>
        </p:txBody>
      </p:sp>
      <p:sp>
        <p:nvSpPr>
          <p:cNvPr id="17" name="Rectangle 16">
            <a:extLst>
              <a:ext uri="{FF2B5EF4-FFF2-40B4-BE49-F238E27FC236}">
                <a16:creationId xmlns:a16="http://schemas.microsoft.com/office/drawing/2014/main" id="{9BB0E7F1-E715-98A9-3F7D-EE20AF37414A}"/>
              </a:ext>
            </a:extLst>
          </p:cNvPr>
          <p:cNvSpPr/>
          <p:nvPr/>
        </p:nvSpPr>
        <p:spPr>
          <a:xfrm>
            <a:off x="3502149" y="2464778"/>
            <a:ext cx="1332000" cy="388913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E11CBD5-1ED5-6E95-9A76-13F081225B09}"/>
                  </a:ext>
                </a:extLst>
              </p:cNvPr>
              <p:cNvSpPr txBox="1"/>
              <p:nvPr/>
            </p:nvSpPr>
            <p:spPr>
              <a:xfrm>
                <a:off x="2812350" y="3429000"/>
                <a:ext cx="6155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𝑻</m:t>
                      </m:r>
                    </m:oMath>
                  </m:oMathPara>
                </a14:m>
                <a:endParaRPr lang="en-GB" sz="3200" b="1" dirty="0">
                  <a:ea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BE11CBD5-1ED5-6E95-9A76-13F081225B09}"/>
                  </a:ext>
                </a:extLst>
              </p:cNvPr>
              <p:cNvSpPr txBox="1">
                <a:spLocks noRot="1" noChangeAspect="1" noMove="1" noResize="1" noEditPoints="1" noAdjustHandles="1" noChangeArrowheads="1" noChangeShapeType="1" noTextEdit="1"/>
              </p:cNvSpPr>
              <p:nvPr/>
            </p:nvSpPr>
            <p:spPr>
              <a:xfrm>
                <a:off x="2812350" y="3429000"/>
                <a:ext cx="615553" cy="49244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C09C574-7BC3-A3B6-DC38-9904131645B7}"/>
                  </a:ext>
                </a:extLst>
              </p:cNvPr>
              <p:cNvSpPr txBox="1"/>
              <p:nvPr/>
            </p:nvSpPr>
            <p:spPr>
              <a:xfrm>
                <a:off x="3791494" y="5334967"/>
                <a:ext cx="2080891" cy="369332"/>
              </a:xfrm>
              <a:prstGeom prst="rect">
                <a:avLst/>
              </a:prstGeom>
              <a:noFill/>
            </p:spPr>
            <p:txBody>
              <a:bodyPr wrap="none" lIns="0" tIns="0" rIns="0" bIns="0" rtlCol="0">
                <a:spAutoFit/>
              </a:bodyPr>
              <a:lstStyle/>
              <a:p>
                <a14:m>
                  <m:oMath xmlns:m="http://schemas.openxmlformats.org/officeDocument/2006/math">
                    <m:r>
                      <a:rPr lang="en-GB" sz="2400" i="1" smtClean="0">
                        <a:latin typeface="Cambria Math" panose="02040503050406030204" pitchFamily="18" charset="0"/>
                        <a:ea typeface="Cambria Math" panose="02040503050406030204" pitchFamily="18" charset="0"/>
                      </a:rPr>
                      <m:t>𝜏</m:t>
                    </m:r>
                  </m:oMath>
                </a14:m>
                <a:r>
                  <a:rPr lang="en-GB" sz="2400" dirty="0"/>
                  <a:t> (almost fixed)</a:t>
                </a:r>
              </a:p>
            </p:txBody>
          </p:sp>
        </mc:Choice>
        <mc:Fallback xmlns="">
          <p:sp>
            <p:nvSpPr>
              <p:cNvPr id="20" name="TextBox 19">
                <a:extLst>
                  <a:ext uri="{FF2B5EF4-FFF2-40B4-BE49-F238E27FC236}">
                    <a16:creationId xmlns:a16="http://schemas.microsoft.com/office/drawing/2014/main" id="{5C09C574-7BC3-A3B6-DC38-9904131645B7}"/>
                  </a:ext>
                </a:extLst>
              </p:cNvPr>
              <p:cNvSpPr txBox="1">
                <a:spLocks noRot="1" noChangeAspect="1" noMove="1" noResize="1" noEditPoints="1" noAdjustHandles="1" noChangeArrowheads="1" noChangeShapeType="1" noTextEdit="1"/>
              </p:cNvSpPr>
              <p:nvPr/>
            </p:nvSpPr>
            <p:spPr>
              <a:xfrm>
                <a:off x="3791494" y="5334967"/>
                <a:ext cx="2080891" cy="369332"/>
              </a:xfrm>
              <a:prstGeom prst="rect">
                <a:avLst/>
              </a:prstGeom>
              <a:blipFill>
                <a:blip r:embed="rId4"/>
                <a:stretch>
                  <a:fillRect l="-3812" t="-22951" r="-8211" b="-50820"/>
                </a:stretch>
              </a:blipFill>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EE949695-29F9-B27D-9393-9966C0BE4C74}"/>
              </a:ext>
            </a:extLst>
          </p:cNvPr>
          <p:cNvCxnSpPr>
            <a:cxnSpLocks/>
          </p:cNvCxnSpPr>
          <p:nvPr/>
        </p:nvCxnSpPr>
        <p:spPr>
          <a:xfrm flipH="1" flipV="1">
            <a:off x="3791494" y="4490428"/>
            <a:ext cx="956352" cy="749787"/>
          </a:xfrm>
          <a:prstGeom prst="straightConnector1">
            <a:avLst/>
          </a:prstGeom>
          <a:ln>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8" name="Right Brace 7">
            <a:extLst>
              <a:ext uri="{FF2B5EF4-FFF2-40B4-BE49-F238E27FC236}">
                <a16:creationId xmlns:a16="http://schemas.microsoft.com/office/drawing/2014/main" id="{DC9F2C61-AFE8-0B9F-34F1-6D14C2672156}"/>
              </a:ext>
            </a:extLst>
          </p:cNvPr>
          <p:cNvSpPr/>
          <p:nvPr/>
        </p:nvSpPr>
        <p:spPr>
          <a:xfrm>
            <a:off x="3518904" y="2479124"/>
            <a:ext cx="236096" cy="386992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ED7B3A5-B05B-8885-354B-572AD2F3BDD1}"/>
                  </a:ext>
                </a:extLst>
              </p:cNvPr>
              <p:cNvSpPr txBox="1"/>
              <p:nvPr/>
            </p:nvSpPr>
            <p:spPr>
              <a:xfrm>
                <a:off x="3867717" y="3464169"/>
                <a:ext cx="6155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𝑻</m:t>
                      </m:r>
                    </m:oMath>
                  </m:oMathPara>
                </a14:m>
                <a:endParaRPr lang="en-GB" sz="3200" b="1" dirty="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BED7B3A5-B05B-8885-354B-572AD2F3BDD1}"/>
                  </a:ext>
                </a:extLst>
              </p:cNvPr>
              <p:cNvSpPr txBox="1">
                <a:spLocks noRot="1" noChangeAspect="1" noMove="1" noResize="1" noEditPoints="1" noAdjustHandles="1" noChangeArrowheads="1" noChangeShapeType="1" noTextEdit="1"/>
              </p:cNvSpPr>
              <p:nvPr/>
            </p:nvSpPr>
            <p:spPr>
              <a:xfrm>
                <a:off x="3867717" y="3464169"/>
                <a:ext cx="615553" cy="492443"/>
              </a:xfrm>
              <a:prstGeom prst="rect">
                <a:avLst/>
              </a:prstGeom>
              <a:blipFill>
                <a:blip r:embed="rId5"/>
                <a:stretch>
                  <a:fillRect/>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5E0A0B52-E71B-8BCA-C409-ACD8EA767C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2737385"/>
            <a:ext cx="4570169" cy="3300536"/>
          </a:xfrm>
          <a:prstGeom prst="rect">
            <a:avLst/>
          </a:prstGeom>
        </p:spPr>
      </p:pic>
    </p:spTree>
    <p:extLst>
      <p:ext uri="{BB962C8B-B14F-4D97-AF65-F5344CB8AC3E}">
        <p14:creationId xmlns:p14="http://schemas.microsoft.com/office/powerpoint/2010/main" val="122427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2E4B-BBE3-252D-3136-9A5FDB5D71FF}"/>
              </a:ext>
            </a:extLst>
          </p:cNvPr>
          <p:cNvSpPr>
            <a:spLocks noGrp="1"/>
          </p:cNvSpPr>
          <p:nvPr>
            <p:ph type="title"/>
          </p:nvPr>
        </p:nvSpPr>
        <p:spPr/>
        <p:txBody>
          <a:bodyPr/>
          <a:lstStyle/>
          <a:p>
            <a:r>
              <a:rPr lang="en-GB" dirty="0"/>
              <a:t>Material thermo-mechanics</a:t>
            </a:r>
          </a:p>
        </p:txBody>
      </p:sp>
      <p:sp>
        <p:nvSpPr>
          <p:cNvPr id="3" name="Content Placeholder 2">
            <a:extLst>
              <a:ext uri="{FF2B5EF4-FFF2-40B4-BE49-F238E27FC236}">
                <a16:creationId xmlns:a16="http://schemas.microsoft.com/office/drawing/2014/main" id="{886F9772-39F7-F867-DD45-5822971E01D4}"/>
              </a:ext>
            </a:extLst>
          </p:cNvPr>
          <p:cNvSpPr>
            <a:spLocks noGrp="1"/>
          </p:cNvSpPr>
          <p:nvPr>
            <p:ph idx="1"/>
          </p:nvPr>
        </p:nvSpPr>
        <p:spPr/>
        <p:txBody>
          <a:bodyPr/>
          <a:lstStyle/>
          <a:p>
            <a:r>
              <a:rPr lang="en-GB" dirty="0"/>
              <a:t>Materials do not change strength (much) with temperature (in this range)</a:t>
            </a:r>
          </a:p>
          <a:p>
            <a:endParaRPr lang="en-GB" dirty="0"/>
          </a:p>
          <a:p>
            <a:r>
              <a:rPr lang="en-GB" dirty="0"/>
              <a:t>Confining stresses can reduce with cyclic shear strain cycles – need large cycles</a:t>
            </a:r>
          </a:p>
          <a:p>
            <a:endParaRPr lang="en-GB" dirty="0"/>
          </a:p>
          <a:p>
            <a:r>
              <a:rPr lang="en-GB" dirty="0"/>
              <a:t>Thermal creep exists</a:t>
            </a:r>
          </a:p>
          <a:p>
            <a:endParaRPr lang="en-GB" dirty="0"/>
          </a:p>
        </p:txBody>
      </p:sp>
    </p:spTree>
    <p:extLst>
      <p:ext uri="{BB962C8B-B14F-4D97-AF65-F5344CB8AC3E}">
        <p14:creationId xmlns:p14="http://schemas.microsoft.com/office/powerpoint/2010/main" val="91762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2E4B-BBE3-252D-3136-9A5FDB5D71FF}"/>
              </a:ext>
            </a:extLst>
          </p:cNvPr>
          <p:cNvSpPr>
            <a:spLocks noGrp="1"/>
          </p:cNvSpPr>
          <p:nvPr>
            <p:ph type="title"/>
          </p:nvPr>
        </p:nvSpPr>
        <p:spPr/>
        <p:txBody>
          <a:bodyPr/>
          <a:lstStyle/>
          <a:p>
            <a:r>
              <a:rPr lang="en-GB" dirty="0"/>
              <a:t>Thermal pile test</a:t>
            </a:r>
          </a:p>
        </p:txBody>
      </p:sp>
      <p:sp>
        <p:nvSpPr>
          <p:cNvPr id="3" name="Content Placeholder 2">
            <a:extLst>
              <a:ext uri="{FF2B5EF4-FFF2-40B4-BE49-F238E27FC236}">
                <a16:creationId xmlns:a16="http://schemas.microsoft.com/office/drawing/2014/main" id="{886F9772-39F7-F867-DD45-5822971E01D4}"/>
              </a:ext>
            </a:extLst>
          </p:cNvPr>
          <p:cNvSpPr>
            <a:spLocks noGrp="1"/>
          </p:cNvSpPr>
          <p:nvPr>
            <p:ph idx="1"/>
          </p:nvPr>
        </p:nvSpPr>
        <p:spPr/>
        <p:txBody>
          <a:bodyPr/>
          <a:lstStyle/>
          <a:p>
            <a:endParaRPr lang="en-GB"/>
          </a:p>
        </p:txBody>
      </p:sp>
      <p:pic>
        <p:nvPicPr>
          <p:cNvPr id="4" name="Image 12">
            <a:extLst>
              <a:ext uri="{FF2B5EF4-FFF2-40B4-BE49-F238E27FC236}">
                <a16:creationId xmlns:a16="http://schemas.microsoft.com/office/drawing/2014/main" id="{7493C4C3-EAE3-0F8F-97A6-36AFAEB933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0808" y="1600200"/>
            <a:ext cx="9723274" cy="4872355"/>
          </a:xfrm>
          <a:prstGeom prst="rect">
            <a:avLst/>
          </a:prstGeom>
          <a:noFill/>
          <a:ln>
            <a:noFill/>
          </a:ln>
        </p:spPr>
      </p:pic>
    </p:spTree>
    <p:extLst>
      <p:ext uri="{BB962C8B-B14F-4D97-AF65-F5344CB8AC3E}">
        <p14:creationId xmlns:p14="http://schemas.microsoft.com/office/powerpoint/2010/main" val="339032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DF6C-4E65-5FDA-49EE-B220596E21E2}"/>
              </a:ext>
            </a:extLst>
          </p:cNvPr>
          <p:cNvSpPr>
            <a:spLocks noGrp="1"/>
          </p:cNvSpPr>
          <p:nvPr>
            <p:ph type="title"/>
          </p:nvPr>
        </p:nvSpPr>
        <p:spPr/>
        <p:txBody>
          <a:bodyPr>
            <a:normAutofit fontScale="90000"/>
          </a:bodyPr>
          <a:lstStyle/>
          <a:p>
            <a:r>
              <a:rPr lang="en-GB" dirty="0"/>
              <a:t>Pile head displacement – fixed loads</a:t>
            </a:r>
          </a:p>
        </p:txBody>
      </p:sp>
      <p:sp>
        <p:nvSpPr>
          <p:cNvPr id="3" name="Content Placeholder 2">
            <a:extLst>
              <a:ext uri="{FF2B5EF4-FFF2-40B4-BE49-F238E27FC236}">
                <a16:creationId xmlns:a16="http://schemas.microsoft.com/office/drawing/2014/main" id="{4D02B725-FF71-1EDF-5F78-529ACF812AA9}"/>
              </a:ext>
            </a:extLst>
          </p:cNvPr>
          <p:cNvSpPr>
            <a:spLocks noGrp="1"/>
          </p:cNvSpPr>
          <p:nvPr>
            <p:ph idx="1"/>
          </p:nvPr>
        </p:nvSpPr>
        <p:spPr>
          <a:xfrm>
            <a:off x="2350808" y="5105363"/>
            <a:ext cx="9475285" cy="1143000"/>
          </a:xfrm>
        </p:spPr>
        <p:txBody>
          <a:bodyPr>
            <a:normAutofit lnSpcReduction="10000"/>
          </a:bodyPr>
          <a:lstStyle/>
          <a:p>
            <a:r>
              <a:rPr lang="en-GB" sz="3200" dirty="0"/>
              <a:t>Zero applied load: elastic</a:t>
            </a:r>
          </a:p>
          <a:p>
            <a:r>
              <a:rPr lang="en-GB" sz="3200" dirty="0"/>
              <a:t>Impacted by surface and ground temps</a:t>
            </a:r>
          </a:p>
        </p:txBody>
      </p:sp>
      <p:pic>
        <p:nvPicPr>
          <p:cNvPr id="4" name="Image 69">
            <a:extLst>
              <a:ext uri="{FF2B5EF4-FFF2-40B4-BE49-F238E27FC236}">
                <a16:creationId xmlns:a16="http://schemas.microsoft.com/office/drawing/2014/main" id="{E9350905-29D4-D04B-7FEE-37C4E5F143AD}"/>
              </a:ext>
            </a:extLst>
          </p:cNvPr>
          <p:cNvPicPr>
            <a:picLocks noChangeAspect="1"/>
          </p:cNvPicPr>
          <p:nvPr/>
        </p:nvPicPr>
        <p:blipFill rotWithShape="1">
          <a:blip r:embed="rId2">
            <a:extLst>
              <a:ext uri="{28A0092B-C50C-407E-A947-70E740481C1C}">
                <a14:useLocalDpi xmlns:a14="http://schemas.microsoft.com/office/drawing/2010/main" val="0"/>
              </a:ext>
            </a:extLst>
          </a:blip>
          <a:srcRect l="4776" t="11647" r="5202" b="10414"/>
          <a:stretch/>
        </p:blipFill>
        <p:spPr bwMode="auto">
          <a:xfrm>
            <a:off x="3536545" y="1600200"/>
            <a:ext cx="6544345" cy="2788920"/>
          </a:xfrm>
          <a:prstGeom prst="rect">
            <a:avLst/>
          </a:prstGeom>
          <a:noFill/>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607BA4CE-10CA-AF19-7642-A2596B5F97BD}"/>
              </a:ext>
            </a:extLst>
          </p:cNvPr>
          <p:cNvCxnSpPr/>
          <p:nvPr/>
        </p:nvCxnSpPr>
        <p:spPr>
          <a:xfrm>
            <a:off x="3927231" y="3522784"/>
            <a:ext cx="5940000" cy="0"/>
          </a:xfrm>
          <a:prstGeom prst="line">
            <a:avLst/>
          </a:prstGeom>
          <a:ln w="15875">
            <a:solidFill>
              <a:schemeClr val="accent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5381219-04FB-5C1D-7D3F-965E814E4346}"/>
              </a:ext>
            </a:extLst>
          </p:cNvPr>
          <p:cNvCxnSpPr/>
          <p:nvPr/>
        </p:nvCxnSpPr>
        <p:spPr>
          <a:xfrm>
            <a:off x="3985847" y="2467707"/>
            <a:ext cx="5940000" cy="0"/>
          </a:xfrm>
          <a:prstGeom prst="line">
            <a:avLst/>
          </a:prstGeom>
          <a:ln w="15875">
            <a:solidFill>
              <a:schemeClr val="accent4"/>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66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Heat and the energy transition</a:t>
            </a:r>
          </a:p>
        </p:txBody>
      </p:sp>
      <p:sp>
        <p:nvSpPr>
          <p:cNvPr id="4" name="Content Placeholder 3">
            <a:extLst>
              <a:ext uri="{FF2B5EF4-FFF2-40B4-BE49-F238E27FC236}">
                <a16:creationId xmlns:a16="http://schemas.microsoft.com/office/drawing/2014/main" id="{DFDD83F2-9B77-DB14-F38B-B1DCE16181C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A8A4E30-1228-74E5-FC86-57A9032F4AC0}"/>
              </a:ext>
            </a:extLst>
          </p:cNvPr>
          <p:cNvPicPr>
            <a:picLocks noChangeAspect="1"/>
          </p:cNvPicPr>
          <p:nvPr/>
        </p:nvPicPr>
        <p:blipFill>
          <a:blip r:embed="rId2"/>
          <a:stretch>
            <a:fillRect/>
          </a:stretch>
        </p:blipFill>
        <p:spPr>
          <a:xfrm>
            <a:off x="2328172" y="597914"/>
            <a:ext cx="9486198" cy="5645385"/>
          </a:xfrm>
          <a:prstGeom prst="rect">
            <a:avLst/>
          </a:prstGeom>
        </p:spPr>
      </p:pic>
    </p:spTree>
    <p:extLst>
      <p:ext uri="{BB962C8B-B14F-4D97-AF65-F5344CB8AC3E}">
        <p14:creationId xmlns:p14="http://schemas.microsoft.com/office/powerpoint/2010/main" val="1336314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4">
            <a:extLst>
              <a:ext uri="{FF2B5EF4-FFF2-40B4-BE49-F238E27FC236}">
                <a16:creationId xmlns:a16="http://schemas.microsoft.com/office/drawing/2014/main" id="{A7C0924C-D696-7435-4763-C3E7A800BC22}"/>
              </a:ext>
            </a:extLst>
          </p:cNvPr>
          <p:cNvPicPr>
            <a:picLocks noChangeAspect="1"/>
          </p:cNvPicPr>
          <p:nvPr/>
        </p:nvPicPr>
        <p:blipFill rotWithShape="1">
          <a:blip r:embed="rId2">
            <a:extLst>
              <a:ext uri="{28A0092B-C50C-407E-A947-70E740481C1C}">
                <a14:useLocalDpi xmlns:a14="http://schemas.microsoft.com/office/drawing/2010/main" val="0"/>
              </a:ext>
            </a:extLst>
          </a:blip>
          <a:srcRect l="4740" t="11646" r="4100" b="9518"/>
          <a:stretch/>
        </p:blipFill>
        <p:spPr bwMode="auto">
          <a:xfrm>
            <a:off x="3525975" y="1417098"/>
            <a:ext cx="6649656" cy="283032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D7B0DF6C-4E65-5FDA-49EE-B220596E21E2}"/>
              </a:ext>
            </a:extLst>
          </p:cNvPr>
          <p:cNvSpPr>
            <a:spLocks noGrp="1"/>
          </p:cNvSpPr>
          <p:nvPr>
            <p:ph type="title"/>
          </p:nvPr>
        </p:nvSpPr>
        <p:spPr/>
        <p:txBody>
          <a:bodyPr>
            <a:normAutofit fontScale="90000"/>
          </a:bodyPr>
          <a:lstStyle/>
          <a:p>
            <a:r>
              <a:rPr lang="en-GB" dirty="0"/>
              <a:t>Pile head displacement – fixed loads</a:t>
            </a:r>
          </a:p>
        </p:txBody>
      </p:sp>
      <p:sp>
        <p:nvSpPr>
          <p:cNvPr id="3" name="Content Placeholder 2">
            <a:extLst>
              <a:ext uri="{FF2B5EF4-FFF2-40B4-BE49-F238E27FC236}">
                <a16:creationId xmlns:a16="http://schemas.microsoft.com/office/drawing/2014/main" id="{4D02B725-FF71-1EDF-5F78-529ACF812AA9}"/>
              </a:ext>
            </a:extLst>
          </p:cNvPr>
          <p:cNvSpPr>
            <a:spLocks noGrp="1"/>
          </p:cNvSpPr>
          <p:nvPr>
            <p:ph idx="1"/>
          </p:nvPr>
        </p:nvSpPr>
        <p:spPr>
          <a:xfrm>
            <a:off x="2350808" y="5105363"/>
            <a:ext cx="9475285" cy="1143000"/>
          </a:xfrm>
        </p:spPr>
        <p:txBody>
          <a:bodyPr>
            <a:normAutofit/>
          </a:bodyPr>
          <a:lstStyle/>
          <a:p>
            <a:r>
              <a:rPr lang="en-GB" sz="3200" dirty="0"/>
              <a:t>40% maximum load: thermal creep, 5 cycles, then elastic</a:t>
            </a:r>
          </a:p>
        </p:txBody>
      </p:sp>
    </p:spTree>
    <p:extLst>
      <p:ext uri="{BB962C8B-B14F-4D97-AF65-F5344CB8AC3E}">
        <p14:creationId xmlns:p14="http://schemas.microsoft.com/office/powerpoint/2010/main" val="172185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67">
            <a:extLst>
              <a:ext uri="{FF2B5EF4-FFF2-40B4-BE49-F238E27FC236}">
                <a16:creationId xmlns:a16="http://schemas.microsoft.com/office/drawing/2014/main" id="{10B45712-3E8A-AAEA-0317-F72D99B4AD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5640" y="956609"/>
            <a:ext cx="7292815" cy="3627114"/>
          </a:xfrm>
          <a:prstGeom prst="rect">
            <a:avLst/>
          </a:prstGeom>
          <a:noFill/>
          <a:ln>
            <a:noFill/>
          </a:ln>
        </p:spPr>
      </p:pic>
      <p:sp>
        <p:nvSpPr>
          <p:cNvPr id="2" name="Title 1">
            <a:extLst>
              <a:ext uri="{FF2B5EF4-FFF2-40B4-BE49-F238E27FC236}">
                <a16:creationId xmlns:a16="http://schemas.microsoft.com/office/drawing/2014/main" id="{D7B0DF6C-4E65-5FDA-49EE-B220596E21E2}"/>
              </a:ext>
            </a:extLst>
          </p:cNvPr>
          <p:cNvSpPr>
            <a:spLocks noGrp="1"/>
          </p:cNvSpPr>
          <p:nvPr>
            <p:ph type="title"/>
          </p:nvPr>
        </p:nvSpPr>
        <p:spPr/>
        <p:txBody>
          <a:bodyPr>
            <a:normAutofit fontScale="90000"/>
          </a:bodyPr>
          <a:lstStyle/>
          <a:p>
            <a:r>
              <a:rPr lang="en-GB" dirty="0"/>
              <a:t>Pile head displacement – fixed loads</a:t>
            </a:r>
          </a:p>
        </p:txBody>
      </p:sp>
      <p:sp>
        <p:nvSpPr>
          <p:cNvPr id="3" name="Content Placeholder 2">
            <a:extLst>
              <a:ext uri="{FF2B5EF4-FFF2-40B4-BE49-F238E27FC236}">
                <a16:creationId xmlns:a16="http://schemas.microsoft.com/office/drawing/2014/main" id="{4D02B725-FF71-1EDF-5F78-529ACF812AA9}"/>
              </a:ext>
            </a:extLst>
          </p:cNvPr>
          <p:cNvSpPr>
            <a:spLocks noGrp="1"/>
          </p:cNvSpPr>
          <p:nvPr>
            <p:ph idx="1"/>
          </p:nvPr>
        </p:nvSpPr>
        <p:spPr>
          <a:xfrm>
            <a:off x="2350808" y="5105363"/>
            <a:ext cx="9475285" cy="1143000"/>
          </a:xfrm>
        </p:spPr>
        <p:txBody>
          <a:bodyPr>
            <a:normAutofit/>
          </a:bodyPr>
          <a:lstStyle/>
          <a:p>
            <a:r>
              <a:rPr lang="en-GB" sz="3200" dirty="0"/>
              <a:t>60% maximum load: thermal creep, continuous</a:t>
            </a:r>
          </a:p>
        </p:txBody>
      </p:sp>
    </p:spTree>
    <p:extLst>
      <p:ext uri="{BB962C8B-B14F-4D97-AF65-F5344CB8AC3E}">
        <p14:creationId xmlns:p14="http://schemas.microsoft.com/office/powerpoint/2010/main" val="29416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2E4B-BBE3-252D-3136-9A5FDB5D71FF}"/>
              </a:ext>
            </a:extLst>
          </p:cNvPr>
          <p:cNvSpPr>
            <a:spLocks noGrp="1"/>
          </p:cNvSpPr>
          <p:nvPr>
            <p:ph type="title"/>
          </p:nvPr>
        </p:nvSpPr>
        <p:spPr/>
        <p:txBody>
          <a:bodyPr/>
          <a:lstStyle/>
          <a:p>
            <a:r>
              <a:rPr lang="en-GB" dirty="0"/>
              <a:t>Thermal pile test: thermal creep</a:t>
            </a:r>
          </a:p>
        </p:txBody>
      </p:sp>
      <p:sp>
        <p:nvSpPr>
          <p:cNvPr id="3" name="Content Placeholder 2">
            <a:extLst>
              <a:ext uri="{FF2B5EF4-FFF2-40B4-BE49-F238E27FC236}">
                <a16:creationId xmlns:a16="http://schemas.microsoft.com/office/drawing/2014/main" id="{886F9772-39F7-F867-DD45-5822971E01D4}"/>
              </a:ext>
            </a:extLst>
          </p:cNvPr>
          <p:cNvSpPr>
            <a:spLocks noGrp="1"/>
          </p:cNvSpPr>
          <p:nvPr>
            <p:ph idx="1"/>
          </p:nvPr>
        </p:nvSpPr>
        <p:spPr/>
        <p:txBody>
          <a:bodyPr/>
          <a:lstStyle/>
          <a:p>
            <a:endParaRPr lang="en-GB"/>
          </a:p>
        </p:txBody>
      </p:sp>
      <p:pic>
        <p:nvPicPr>
          <p:cNvPr id="5" name="Image 8">
            <a:extLst>
              <a:ext uri="{FF2B5EF4-FFF2-40B4-BE49-F238E27FC236}">
                <a16:creationId xmlns:a16="http://schemas.microsoft.com/office/drawing/2014/main" id="{1F092A2B-2FDE-B6DF-CF94-CBEE3593FBEB}"/>
              </a:ext>
            </a:extLst>
          </p:cNvPr>
          <p:cNvPicPr>
            <a:picLocks noChangeAspect="1"/>
          </p:cNvPicPr>
          <p:nvPr/>
        </p:nvPicPr>
        <p:blipFill rotWithShape="1">
          <a:blip r:embed="rId2">
            <a:extLst>
              <a:ext uri="{28A0092B-C50C-407E-A947-70E740481C1C}">
                <a14:useLocalDpi xmlns:a14="http://schemas.microsoft.com/office/drawing/2010/main" val="0"/>
              </a:ext>
            </a:extLst>
          </a:blip>
          <a:srcRect l="9054" t="14642" r="7531" b="14039"/>
          <a:stretch/>
        </p:blipFill>
        <p:spPr>
          <a:xfrm>
            <a:off x="3215640" y="1900554"/>
            <a:ext cx="7376118" cy="3914091"/>
          </a:xfrm>
          <a:prstGeom prst="rect">
            <a:avLst/>
          </a:prstGeom>
        </p:spPr>
      </p:pic>
    </p:spTree>
    <p:extLst>
      <p:ext uri="{BB962C8B-B14F-4D97-AF65-F5344CB8AC3E}">
        <p14:creationId xmlns:p14="http://schemas.microsoft.com/office/powerpoint/2010/main" val="373351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2E4B-BBE3-252D-3136-9A5FDB5D71FF}"/>
              </a:ext>
            </a:extLst>
          </p:cNvPr>
          <p:cNvSpPr>
            <a:spLocks noGrp="1"/>
          </p:cNvSpPr>
          <p:nvPr>
            <p:ph type="title"/>
          </p:nvPr>
        </p:nvSpPr>
        <p:spPr/>
        <p:txBody>
          <a:bodyPr>
            <a:normAutofit fontScale="90000"/>
          </a:bodyPr>
          <a:lstStyle/>
          <a:p>
            <a:r>
              <a:rPr lang="en-GB" dirty="0"/>
              <a:t>Implications for thermal pile design</a:t>
            </a:r>
          </a:p>
        </p:txBody>
      </p:sp>
      <p:sp>
        <p:nvSpPr>
          <p:cNvPr id="3" name="Content Placeholder 2">
            <a:extLst>
              <a:ext uri="{FF2B5EF4-FFF2-40B4-BE49-F238E27FC236}">
                <a16:creationId xmlns:a16="http://schemas.microsoft.com/office/drawing/2014/main" id="{886F9772-39F7-F867-DD45-5822971E01D4}"/>
              </a:ext>
            </a:extLst>
          </p:cNvPr>
          <p:cNvSpPr>
            <a:spLocks noGrp="1"/>
          </p:cNvSpPr>
          <p:nvPr>
            <p:ph idx="1"/>
          </p:nvPr>
        </p:nvSpPr>
        <p:spPr/>
        <p:txBody>
          <a:bodyPr>
            <a:normAutofit fontScale="92500" lnSpcReduction="20000"/>
          </a:bodyPr>
          <a:lstStyle/>
          <a:p>
            <a:r>
              <a:rPr lang="en-GB" dirty="0"/>
              <a:t>Long term thermal loads: soil and pile expand/contract: moderate structure displacement.</a:t>
            </a:r>
          </a:p>
          <a:p>
            <a:endParaRPr lang="en-GB" dirty="0"/>
          </a:p>
          <a:p>
            <a:r>
              <a:rPr lang="en-GB" dirty="0"/>
              <a:t>Displacements are more critical than shear strength in most normal situations.</a:t>
            </a:r>
          </a:p>
          <a:p>
            <a:endParaRPr lang="en-GB" dirty="0"/>
          </a:p>
          <a:p>
            <a:r>
              <a:rPr lang="en-GB" dirty="0"/>
              <a:t>Reasonable safety factors restrict thermal creep, and soil compaction (CNS)</a:t>
            </a:r>
          </a:p>
          <a:p>
            <a:endParaRPr lang="en-GB" dirty="0"/>
          </a:p>
        </p:txBody>
      </p:sp>
    </p:spTree>
    <p:extLst>
      <p:ext uri="{BB962C8B-B14F-4D97-AF65-F5344CB8AC3E}">
        <p14:creationId xmlns:p14="http://schemas.microsoft.com/office/powerpoint/2010/main" val="1171678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Energy quay wall</a:t>
            </a:r>
          </a:p>
        </p:txBody>
      </p:sp>
      <p:sp>
        <p:nvSpPr>
          <p:cNvPr id="3" name="Content Placeholder 2"/>
          <p:cNvSpPr>
            <a:spLocks noGrp="1"/>
          </p:cNvSpPr>
          <p:nvPr>
            <p:ph idx="1"/>
          </p:nvPr>
        </p:nvSpPr>
        <p:spPr/>
        <p:txBody>
          <a:bodyPr/>
          <a:lstStyle/>
          <a:p>
            <a:endParaRPr lang="en-GB"/>
          </a:p>
        </p:txBody>
      </p:sp>
      <p:pic>
        <p:nvPicPr>
          <p:cNvPr id="5" name="Afbeelding 8"/>
          <p:cNvPicPr>
            <a:picLocks noChangeAspect="1"/>
          </p:cNvPicPr>
          <p:nvPr/>
        </p:nvPicPr>
        <p:blipFill>
          <a:blip r:embed="rId2"/>
          <a:stretch>
            <a:fillRect/>
          </a:stretch>
        </p:blipFill>
        <p:spPr>
          <a:xfrm>
            <a:off x="2350806" y="2209801"/>
            <a:ext cx="6229741" cy="3289300"/>
          </a:xfrm>
          <a:prstGeom prst="rect">
            <a:avLst/>
          </a:prstGeom>
        </p:spPr>
      </p:pic>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4457" y="2209799"/>
            <a:ext cx="4385732" cy="3289300"/>
          </a:xfrm>
          <a:prstGeom prst="rect">
            <a:avLst/>
          </a:prstGeom>
        </p:spPr>
      </p:pic>
      <p:grpSp>
        <p:nvGrpSpPr>
          <p:cNvPr id="7" name="Group 6"/>
          <p:cNvGrpSpPr>
            <a:grpSpLocks noChangeAspect="1"/>
          </p:cNvGrpSpPr>
          <p:nvPr/>
        </p:nvGrpSpPr>
        <p:grpSpPr>
          <a:xfrm>
            <a:off x="2350814" y="5813161"/>
            <a:ext cx="7870690" cy="972642"/>
            <a:chOff x="1571627" y="4205404"/>
            <a:chExt cx="7662338" cy="1034093"/>
          </a:xfrm>
        </p:grpSpPr>
        <p:sp>
          <p:nvSpPr>
            <p:cNvPr id="8" name="Rectangle 7"/>
            <p:cNvSpPr/>
            <p:nvPr/>
          </p:nvSpPr>
          <p:spPr>
            <a:xfrm>
              <a:off x="1571627" y="4292599"/>
              <a:ext cx="7662338" cy="8509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GB" sz="2400">
                <a:solidFill>
                  <a:srgbClr val="FFFFFF"/>
                </a:solidFill>
                <a:latin typeface="Aria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1402" y="4620454"/>
              <a:ext cx="1590177" cy="342542"/>
            </a:xfrm>
            <a:prstGeom prst="rect">
              <a:avLst/>
            </a:prstGeom>
            <a:noFill/>
            <a:ln>
              <a:noFill/>
            </a:ln>
          </p:spPr>
        </p:pic>
        <p:pic>
          <p:nvPicPr>
            <p:cNvPr id="10" name="Picture 9" descr="Afbeeldingsresultaat voor logo groep duurzame energie">
              <a:hlinkClick r:id="rId5"/>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608346" y="4446924"/>
              <a:ext cx="1586484" cy="612648"/>
            </a:xfrm>
            <a:prstGeom prst="rect">
              <a:avLst/>
            </a:prstGeom>
            <a:noFill/>
          </p:spPr>
        </p:pic>
        <p:pic>
          <p:nvPicPr>
            <p:cNvPr id="11" name="Picture 10" descr="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22121" y="4568146"/>
              <a:ext cx="2143125" cy="308610"/>
            </a:xfrm>
            <a:prstGeom prst="rect">
              <a:avLst/>
            </a:prstGeom>
            <a:noFill/>
          </p:spPr>
        </p:pic>
        <p:pic>
          <p:nvPicPr>
            <p:cNvPr id="12" name="Picture 11" descr="Afbeeldingsresultaat voor logo tu eindhoven">
              <a:hlinkClick r:id="rId8"/>
            </p:cNvPr>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443537" y="4205404"/>
              <a:ext cx="1034093" cy="1034093"/>
            </a:xfrm>
            <a:prstGeom prst="rect">
              <a:avLst/>
            </a:prstGeom>
            <a:noFill/>
          </p:spPr>
        </p:pic>
      </p:grpSp>
      <p:pic>
        <p:nvPicPr>
          <p:cNvPr id="4" name="Immagine 9" descr="PPT_ScienzeFarmaceutiche-03.png">
            <a:extLst>
              <a:ext uri="{FF2B5EF4-FFF2-40B4-BE49-F238E27FC236}">
                <a16:creationId xmlns:a16="http://schemas.microsoft.com/office/drawing/2014/main" id="{9E0ABAEA-001D-8E38-3CCD-A7F0D2B138DB}"/>
              </a:ext>
            </a:extLst>
          </p:cNvPr>
          <p:cNvPicPr>
            <a:picLocks noChangeAspect="1"/>
          </p:cNvPicPr>
          <p:nvPr/>
        </p:nvPicPr>
        <p:blipFill rotWithShape="1">
          <a:blip r:embed="rId10">
            <a:extLst>
              <a:ext uri="{28A0092B-C50C-407E-A947-70E740481C1C}">
                <a14:useLocalDpi xmlns:a14="http://schemas.microsoft.com/office/drawing/2010/main" val="0"/>
              </a:ext>
            </a:extLst>
          </a:blip>
          <a:srcRect l="81861" t="1" b="-5234"/>
          <a:stretch/>
        </p:blipFill>
        <p:spPr bwMode="auto">
          <a:xfrm>
            <a:off x="10221505" y="6045074"/>
            <a:ext cx="1442958" cy="54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41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2E4B-BBE3-252D-3136-9A5FDB5D71FF}"/>
              </a:ext>
            </a:extLst>
          </p:cNvPr>
          <p:cNvSpPr>
            <a:spLocks noGrp="1"/>
          </p:cNvSpPr>
          <p:nvPr>
            <p:ph type="title"/>
          </p:nvPr>
        </p:nvSpPr>
        <p:spPr/>
        <p:txBody>
          <a:bodyPr/>
          <a:lstStyle/>
          <a:p>
            <a:r>
              <a:rPr lang="en-GB" sz="4800" dirty="0"/>
              <a:t>Energy quay wall</a:t>
            </a:r>
            <a:endParaRPr lang="en-GB" dirty="0"/>
          </a:p>
        </p:txBody>
      </p:sp>
      <p:sp>
        <p:nvSpPr>
          <p:cNvPr id="3" name="Content Placeholder 2">
            <a:extLst>
              <a:ext uri="{FF2B5EF4-FFF2-40B4-BE49-F238E27FC236}">
                <a16:creationId xmlns:a16="http://schemas.microsoft.com/office/drawing/2014/main" id="{886F9772-39F7-F867-DD45-5822971E01D4}"/>
              </a:ext>
            </a:extLst>
          </p:cNvPr>
          <p:cNvSpPr>
            <a:spLocks noGrp="1"/>
          </p:cNvSpPr>
          <p:nvPr>
            <p:ph idx="1"/>
          </p:nvPr>
        </p:nvSpPr>
        <p:spPr/>
        <p:txBody>
          <a:bodyPr/>
          <a:lstStyle/>
          <a:p>
            <a:r>
              <a:rPr lang="en-GB" dirty="0"/>
              <a:t>Don’t rely on confining stress, or shear strength</a:t>
            </a:r>
          </a:p>
          <a:p>
            <a:endParaRPr lang="en-GB" dirty="0"/>
          </a:p>
          <a:p>
            <a:r>
              <a:rPr lang="en-GB" dirty="0"/>
              <a:t>Energy can come from ground/water:</a:t>
            </a:r>
          </a:p>
          <a:p>
            <a:pPr lvl="1"/>
            <a:r>
              <a:rPr lang="en-GB" dirty="0"/>
              <a:t>Where is the exergy best?</a:t>
            </a:r>
          </a:p>
        </p:txBody>
      </p:sp>
    </p:spTree>
    <p:extLst>
      <p:ext uri="{BB962C8B-B14F-4D97-AF65-F5344CB8AC3E}">
        <p14:creationId xmlns:p14="http://schemas.microsoft.com/office/powerpoint/2010/main" val="1207342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2696" y="307977"/>
            <a:ext cx="9475285" cy="1143000"/>
          </a:xfrm>
          <a:prstGeom prst="rect">
            <a:avLst/>
          </a:prstGeom>
        </p:spPr>
        <p:txBody>
          <a:bodyPr>
            <a:normAutofit/>
          </a:bodyPr>
          <a:lstStyle>
            <a:lvl1pPr algn="l" defTabSz="457200" rtl="0" eaLnBrk="1" latinLnBrk="0" hangingPunct="1">
              <a:spcBef>
                <a:spcPct val="0"/>
              </a:spcBef>
              <a:buNone/>
              <a:defRPr sz="3600" kern="1200">
                <a:solidFill>
                  <a:srgbClr val="00A6D6"/>
                </a:solidFill>
                <a:latin typeface="Arial"/>
                <a:ea typeface="+mj-ea"/>
                <a:cs typeface="Arial"/>
              </a:defRPr>
            </a:lvl1pPr>
          </a:lstStyle>
          <a:p>
            <a:pPr defTabSz="609585"/>
            <a:r>
              <a:rPr lang="en-GB" sz="4000" dirty="0"/>
              <a:t>Energy quay wall – field test</a:t>
            </a:r>
          </a:p>
        </p:txBody>
      </p:sp>
      <p:pic>
        <p:nvPicPr>
          <p:cNvPr id="2" name="Immagine 3" descr="Immagine che contiene testo, bicicletta&#10;&#10;Descrizione generata automaticamente">
            <a:extLst>
              <a:ext uri="{FF2B5EF4-FFF2-40B4-BE49-F238E27FC236}">
                <a16:creationId xmlns:a16="http://schemas.microsoft.com/office/drawing/2014/main" id="{6378CFD6-F3EF-BAEC-A345-56F983745D7E}"/>
              </a:ext>
            </a:extLst>
          </p:cNvPr>
          <p:cNvPicPr>
            <a:picLocks noChangeAspect="1"/>
          </p:cNvPicPr>
          <p:nvPr/>
        </p:nvPicPr>
        <p:blipFill>
          <a:blip r:embed="rId2"/>
          <a:stretch>
            <a:fillRect/>
          </a:stretch>
        </p:blipFill>
        <p:spPr>
          <a:xfrm>
            <a:off x="-7004" y="2093727"/>
            <a:ext cx="3359121" cy="3466490"/>
          </a:xfrm>
          <a:prstGeom prst="rect">
            <a:avLst/>
          </a:prstGeom>
        </p:spPr>
      </p:pic>
      <p:pic>
        <p:nvPicPr>
          <p:cNvPr id="7" name="image10.jpeg">
            <a:extLst>
              <a:ext uri="{FF2B5EF4-FFF2-40B4-BE49-F238E27FC236}">
                <a16:creationId xmlns:a16="http://schemas.microsoft.com/office/drawing/2014/main" id="{EE1E9A39-565F-7DD7-8E37-04FDB664C0DE}"/>
              </a:ext>
            </a:extLst>
          </p:cNvPr>
          <p:cNvPicPr>
            <a:picLocks noChangeAspect="1"/>
          </p:cNvPicPr>
          <p:nvPr/>
        </p:nvPicPr>
        <p:blipFill>
          <a:blip r:embed="rId3" cstate="print"/>
          <a:stretch>
            <a:fillRect/>
          </a:stretch>
        </p:blipFill>
        <p:spPr>
          <a:xfrm>
            <a:off x="3380110" y="2283325"/>
            <a:ext cx="5022153" cy="3087294"/>
          </a:xfrm>
          <a:prstGeom prst="rect">
            <a:avLst/>
          </a:prstGeom>
        </p:spPr>
      </p:pic>
      <p:pic>
        <p:nvPicPr>
          <p:cNvPr id="8" name="Immagine 5" descr="Immagine che contiene esterni&#10;&#10;Descrizione generata automaticamente">
            <a:extLst>
              <a:ext uri="{FF2B5EF4-FFF2-40B4-BE49-F238E27FC236}">
                <a16:creationId xmlns:a16="http://schemas.microsoft.com/office/drawing/2014/main" id="{606C2EF3-CF4B-097C-2ACB-5A547078E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0256" y="1886372"/>
            <a:ext cx="3673845" cy="3673845"/>
          </a:xfrm>
          <a:prstGeom prst="rect">
            <a:avLst/>
          </a:prstGeom>
        </p:spPr>
      </p:pic>
      <p:sp>
        <p:nvSpPr>
          <p:cNvPr id="9" name="Rettangolo 6">
            <a:extLst>
              <a:ext uri="{FF2B5EF4-FFF2-40B4-BE49-F238E27FC236}">
                <a16:creationId xmlns:a16="http://schemas.microsoft.com/office/drawing/2014/main" id="{8AA803DA-A2E9-28A4-D10C-04D08D8E918F}"/>
              </a:ext>
            </a:extLst>
          </p:cNvPr>
          <p:cNvSpPr/>
          <p:nvPr/>
        </p:nvSpPr>
        <p:spPr>
          <a:xfrm>
            <a:off x="2393950" y="1196752"/>
            <a:ext cx="8672485" cy="307777"/>
          </a:xfrm>
          <a:prstGeom prst="rect">
            <a:avLst/>
          </a:prstGeom>
        </p:spPr>
        <p:txBody>
          <a:bodyPr wrap="square">
            <a:spAutoFit/>
          </a:bodyPr>
          <a:lstStyle/>
          <a:p>
            <a:pPr marL="360363"/>
            <a:r>
              <a:rPr lang="it-IT" sz="1400" dirty="0">
                <a:latin typeface="+mn-lt"/>
                <a:cs typeface="Calibri" panose="020F0502020204030204" pitchFamily="34" charset="0"/>
              </a:rPr>
              <a:t>1. Deep loops		          2. </a:t>
            </a:r>
            <a:r>
              <a:rPr lang="it-IT" sz="1400" dirty="0" err="1">
                <a:latin typeface="+mn-lt"/>
                <a:cs typeface="Calibri" panose="020F0502020204030204" pitchFamily="34" charset="0"/>
              </a:rPr>
              <a:t>Shallow</a:t>
            </a:r>
            <a:r>
              <a:rPr lang="it-IT" sz="1400" dirty="0">
                <a:latin typeface="+mn-lt"/>
                <a:cs typeface="Calibri" panose="020F0502020204030204" pitchFamily="34" charset="0"/>
              </a:rPr>
              <a:t> loops		         3.Add-on panels</a:t>
            </a:r>
          </a:p>
        </p:txBody>
      </p:sp>
      <p:cxnSp>
        <p:nvCxnSpPr>
          <p:cNvPr id="10" name="Connettore 2 7">
            <a:extLst>
              <a:ext uri="{FF2B5EF4-FFF2-40B4-BE49-F238E27FC236}">
                <a16:creationId xmlns:a16="http://schemas.microsoft.com/office/drawing/2014/main" id="{CACD854D-C9E3-9472-DAE5-137E7F009881}"/>
              </a:ext>
            </a:extLst>
          </p:cNvPr>
          <p:cNvCxnSpPr>
            <a:cxnSpLocks/>
          </p:cNvCxnSpPr>
          <p:nvPr/>
        </p:nvCxnSpPr>
        <p:spPr>
          <a:xfrm>
            <a:off x="9048328" y="1628800"/>
            <a:ext cx="995830" cy="16404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8">
            <a:extLst>
              <a:ext uri="{FF2B5EF4-FFF2-40B4-BE49-F238E27FC236}">
                <a16:creationId xmlns:a16="http://schemas.microsoft.com/office/drawing/2014/main" id="{55B11996-724A-EE3F-179E-28AEC2377A23}"/>
              </a:ext>
            </a:extLst>
          </p:cNvPr>
          <p:cNvCxnSpPr>
            <a:cxnSpLocks/>
          </p:cNvCxnSpPr>
          <p:nvPr/>
        </p:nvCxnSpPr>
        <p:spPr>
          <a:xfrm>
            <a:off x="6253118" y="1656653"/>
            <a:ext cx="520906" cy="7923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9">
            <a:extLst>
              <a:ext uri="{FF2B5EF4-FFF2-40B4-BE49-F238E27FC236}">
                <a16:creationId xmlns:a16="http://schemas.microsoft.com/office/drawing/2014/main" id="{E9749BC6-BB76-DEE5-D5A7-026C5BB99261}"/>
              </a:ext>
            </a:extLst>
          </p:cNvPr>
          <p:cNvCxnSpPr>
            <a:cxnSpLocks/>
          </p:cNvCxnSpPr>
          <p:nvPr/>
        </p:nvCxnSpPr>
        <p:spPr>
          <a:xfrm>
            <a:off x="3826314" y="1628800"/>
            <a:ext cx="770572" cy="820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027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12696" y="307977"/>
            <a:ext cx="9475285" cy="1143000"/>
          </a:xfrm>
          <a:prstGeom prst="rect">
            <a:avLst/>
          </a:prstGeom>
        </p:spPr>
        <p:txBody>
          <a:bodyPr>
            <a:normAutofit/>
          </a:bodyPr>
          <a:lstStyle>
            <a:lvl1pPr algn="l" defTabSz="457200" rtl="0" eaLnBrk="1" latinLnBrk="0" hangingPunct="1">
              <a:spcBef>
                <a:spcPct val="0"/>
              </a:spcBef>
              <a:buNone/>
              <a:defRPr sz="3600" kern="1200">
                <a:solidFill>
                  <a:srgbClr val="00A6D6"/>
                </a:solidFill>
                <a:latin typeface="Arial"/>
                <a:ea typeface="+mj-ea"/>
                <a:cs typeface="Arial"/>
              </a:defRPr>
            </a:lvl1pPr>
          </a:lstStyle>
          <a:p>
            <a:pPr defTabSz="609585"/>
            <a:r>
              <a:rPr lang="en-GB" sz="4000" dirty="0"/>
              <a:t>Energy quay wall – field test</a:t>
            </a:r>
          </a:p>
        </p:txBody>
      </p:sp>
      <p:pic>
        <p:nvPicPr>
          <p:cNvPr id="4" name="Immagine 7">
            <a:extLst>
              <a:ext uri="{FF2B5EF4-FFF2-40B4-BE49-F238E27FC236}">
                <a16:creationId xmlns:a16="http://schemas.microsoft.com/office/drawing/2014/main" id="{3E6E249B-891D-B018-5C2C-2CA5652679D8}"/>
              </a:ext>
            </a:extLst>
          </p:cNvPr>
          <p:cNvPicPr>
            <a:picLocks noChangeAspect="1"/>
          </p:cNvPicPr>
          <p:nvPr/>
        </p:nvPicPr>
        <p:blipFill>
          <a:blip r:embed="rId2"/>
          <a:srcRect/>
          <a:stretch/>
        </p:blipFill>
        <p:spPr>
          <a:xfrm>
            <a:off x="606894" y="1202228"/>
            <a:ext cx="3394250" cy="2545688"/>
          </a:xfrm>
          <a:prstGeom prst="rect">
            <a:avLst/>
          </a:prstGeom>
        </p:spPr>
      </p:pic>
      <p:pic>
        <p:nvPicPr>
          <p:cNvPr id="6" name="Immagine 6">
            <a:extLst>
              <a:ext uri="{FF2B5EF4-FFF2-40B4-BE49-F238E27FC236}">
                <a16:creationId xmlns:a16="http://schemas.microsoft.com/office/drawing/2014/main" id="{10758146-BD49-04AF-3154-E0F326FCD1F2}"/>
              </a:ext>
            </a:extLst>
          </p:cNvPr>
          <p:cNvPicPr>
            <a:picLocks noChangeAspect="1"/>
          </p:cNvPicPr>
          <p:nvPr/>
        </p:nvPicPr>
        <p:blipFill>
          <a:blip r:embed="rId3"/>
          <a:srcRect/>
          <a:stretch/>
        </p:blipFill>
        <p:spPr>
          <a:xfrm>
            <a:off x="412696" y="3499167"/>
            <a:ext cx="3207138" cy="2405353"/>
          </a:xfrm>
          <a:prstGeom prst="rect">
            <a:avLst/>
          </a:prstGeom>
        </p:spPr>
      </p:pic>
      <p:sp>
        <p:nvSpPr>
          <p:cNvPr id="7" name="Rectangle 6">
            <a:extLst>
              <a:ext uri="{FF2B5EF4-FFF2-40B4-BE49-F238E27FC236}">
                <a16:creationId xmlns:a16="http://schemas.microsoft.com/office/drawing/2014/main" id="{8A580417-C42C-1124-5AD3-C6D0443C215A}"/>
              </a:ext>
            </a:extLst>
          </p:cNvPr>
          <p:cNvSpPr/>
          <p:nvPr/>
        </p:nvSpPr>
        <p:spPr>
          <a:xfrm>
            <a:off x="2051991" y="1617763"/>
            <a:ext cx="504056" cy="43204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ight Brace 8">
            <a:extLst>
              <a:ext uri="{FF2B5EF4-FFF2-40B4-BE49-F238E27FC236}">
                <a16:creationId xmlns:a16="http://schemas.microsoft.com/office/drawing/2014/main" id="{80501728-1892-DD1F-16E8-10670159407F}"/>
              </a:ext>
            </a:extLst>
          </p:cNvPr>
          <p:cNvSpPr/>
          <p:nvPr/>
        </p:nvSpPr>
        <p:spPr>
          <a:xfrm>
            <a:off x="3528645" y="1535702"/>
            <a:ext cx="278757" cy="428675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0" name="Immagine 4">
            <a:extLst>
              <a:ext uri="{FF2B5EF4-FFF2-40B4-BE49-F238E27FC236}">
                <a16:creationId xmlns:a16="http://schemas.microsoft.com/office/drawing/2014/main" id="{D0FE17D1-D1E3-89D3-BFEF-83783BCACCD1}"/>
              </a:ext>
            </a:extLst>
          </p:cNvPr>
          <p:cNvPicPr>
            <a:picLocks noChangeAspect="1"/>
          </p:cNvPicPr>
          <p:nvPr/>
        </p:nvPicPr>
        <p:blipFill>
          <a:blip r:embed="rId4"/>
          <a:srcRect/>
          <a:stretch/>
        </p:blipFill>
        <p:spPr>
          <a:xfrm>
            <a:off x="4001144" y="2475072"/>
            <a:ext cx="4118988" cy="2545688"/>
          </a:xfrm>
          <a:prstGeom prst="rect">
            <a:avLst/>
          </a:prstGeom>
        </p:spPr>
      </p:pic>
      <p:sp>
        <p:nvSpPr>
          <p:cNvPr id="12" name="Content Placeholder 2">
            <a:extLst>
              <a:ext uri="{FF2B5EF4-FFF2-40B4-BE49-F238E27FC236}">
                <a16:creationId xmlns:a16="http://schemas.microsoft.com/office/drawing/2014/main" id="{089D0DBC-CC70-BB6C-DB43-692083D4FA31}"/>
              </a:ext>
            </a:extLst>
          </p:cNvPr>
          <p:cNvSpPr>
            <a:spLocks noGrp="1"/>
          </p:cNvSpPr>
          <p:nvPr>
            <p:ph idx="1"/>
          </p:nvPr>
        </p:nvSpPr>
        <p:spPr>
          <a:xfrm>
            <a:off x="8190858" y="2475072"/>
            <a:ext cx="3635235" cy="3773291"/>
          </a:xfrm>
        </p:spPr>
        <p:txBody>
          <a:bodyPr>
            <a:normAutofit/>
          </a:bodyPr>
          <a:lstStyle/>
          <a:p>
            <a:r>
              <a:rPr lang="en-GB" sz="2000" dirty="0"/>
              <a:t>Model and field data agree. Field test has valuable data.</a:t>
            </a:r>
          </a:p>
          <a:p>
            <a:endParaRPr lang="en-GB" sz="2000" dirty="0"/>
          </a:p>
          <a:p>
            <a:r>
              <a:rPr lang="en-GB" sz="2000" dirty="0"/>
              <a:t>Thermo-mechanical changes very small – adding sand backfill more significant. </a:t>
            </a:r>
          </a:p>
        </p:txBody>
      </p:sp>
    </p:spTree>
    <p:extLst>
      <p:ext uri="{BB962C8B-B14F-4D97-AF65-F5344CB8AC3E}">
        <p14:creationId xmlns:p14="http://schemas.microsoft.com/office/powerpoint/2010/main" val="1944389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6">
            <a:extLst>
              <a:ext uri="{FF2B5EF4-FFF2-40B4-BE49-F238E27FC236}">
                <a16:creationId xmlns:a16="http://schemas.microsoft.com/office/drawing/2014/main" id="{10758146-BD49-04AF-3154-E0F326FCD1F2}"/>
              </a:ext>
            </a:extLst>
          </p:cNvPr>
          <p:cNvPicPr>
            <a:picLocks noChangeAspect="1"/>
          </p:cNvPicPr>
          <p:nvPr/>
        </p:nvPicPr>
        <p:blipFill>
          <a:blip r:embed="rId2"/>
          <a:srcRect/>
          <a:stretch/>
        </p:blipFill>
        <p:spPr>
          <a:xfrm>
            <a:off x="4480708" y="768966"/>
            <a:ext cx="3207138" cy="2405353"/>
          </a:xfrm>
          <a:prstGeom prst="rect">
            <a:avLst/>
          </a:prstGeom>
        </p:spPr>
      </p:pic>
      <p:sp>
        <p:nvSpPr>
          <p:cNvPr id="14" name="Title 1"/>
          <p:cNvSpPr txBox="1">
            <a:spLocks/>
          </p:cNvSpPr>
          <p:nvPr/>
        </p:nvSpPr>
        <p:spPr>
          <a:xfrm>
            <a:off x="412696" y="307977"/>
            <a:ext cx="9475285" cy="1143000"/>
          </a:xfrm>
          <a:prstGeom prst="rect">
            <a:avLst/>
          </a:prstGeom>
        </p:spPr>
        <p:txBody>
          <a:bodyPr>
            <a:normAutofit/>
          </a:bodyPr>
          <a:lstStyle>
            <a:lvl1pPr algn="l" defTabSz="457200" rtl="0" eaLnBrk="1" latinLnBrk="0" hangingPunct="1">
              <a:spcBef>
                <a:spcPct val="0"/>
              </a:spcBef>
              <a:buNone/>
              <a:defRPr sz="3600" kern="1200">
                <a:solidFill>
                  <a:srgbClr val="00A6D6"/>
                </a:solidFill>
                <a:latin typeface="Arial"/>
                <a:ea typeface="+mj-ea"/>
                <a:cs typeface="Arial"/>
              </a:defRPr>
            </a:lvl1pPr>
          </a:lstStyle>
          <a:p>
            <a:pPr defTabSz="609585"/>
            <a:r>
              <a:rPr lang="en-GB" sz="4000" dirty="0"/>
              <a:t>Energy quay wall – field test</a:t>
            </a:r>
          </a:p>
        </p:txBody>
      </p:sp>
      <p:sp>
        <p:nvSpPr>
          <p:cNvPr id="12" name="Content Placeholder 2">
            <a:extLst>
              <a:ext uri="{FF2B5EF4-FFF2-40B4-BE49-F238E27FC236}">
                <a16:creationId xmlns:a16="http://schemas.microsoft.com/office/drawing/2014/main" id="{089D0DBC-CC70-BB6C-DB43-692083D4FA31}"/>
              </a:ext>
            </a:extLst>
          </p:cNvPr>
          <p:cNvSpPr>
            <a:spLocks noGrp="1"/>
          </p:cNvSpPr>
          <p:nvPr>
            <p:ph idx="1"/>
          </p:nvPr>
        </p:nvSpPr>
        <p:spPr>
          <a:xfrm>
            <a:off x="7946184" y="744958"/>
            <a:ext cx="3809674" cy="2405353"/>
          </a:xfrm>
        </p:spPr>
        <p:txBody>
          <a:bodyPr>
            <a:normAutofit/>
          </a:bodyPr>
          <a:lstStyle/>
          <a:p>
            <a:r>
              <a:rPr lang="en-GB" sz="2000" dirty="0"/>
              <a:t>Water can provide most energy: unless for short period and cold</a:t>
            </a:r>
          </a:p>
          <a:p>
            <a:endParaRPr lang="en-GB" sz="2000" dirty="0"/>
          </a:p>
          <a:p>
            <a:r>
              <a:rPr lang="en-GB" sz="2000" dirty="0"/>
              <a:t>Air – water – soil react in this order </a:t>
            </a:r>
          </a:p>
        </p:txBody>
      </p:sp>
      <p:pic>
        <p:nvPicPr>
          <p:cNvPr id="2" name="Immagine 6">
            <a:extLst>
              <a:ext uri="{FF2B5EF4-FFF2-40B4-BE49-F238E27FC236}">
                <a16:creationId xmlns:a16="http://schemas.microsoft.com/office/drawing/2014/main" id="{068FFD17-B205-F0EA-2CF3-414630B9CCC8}"/>
              </a:ext>
            </a:extLst>
          </p:cNvPr>
          <p:cNvPicPr>
            <a:picLocks noChangeAspect="1"/>
          </p:cNvPicPr>
          <p:nvPr/>
        </p:nvPicPr>
        <p:blipFill>
          <a:blip r:embed="rId3"/>
          <a:srcRect/>
          <a:stretch/>
        </p:blipFill>
        <p:spPr>
          <a:xfrm>
            <a:off x="1116178" y="3550459"/>
            <a:ext cx="4862493" cy="2775326"/>
          </a:xfrm>
          <a:prstGeom prst="rect">
            <a:avLst/>
          </a:prstGeom>
        </p:spPr>
      </p:pic>
      <p:pic>
        <p:nvPicPr>
          <p:cNvPr id="3" name="Immagine 7">
            <a:extLst>
              <a:ext uri="{FF2B5EF4-FFF2-40B4-BE49-F238E27FC236}">
                <a16:creationId xmlns:a16="http://schemas.microsoft.com/office/drawing/2014/main" id="{79F0132D-6DD7-E9B9-FEC8-BF2942F79DE6}"/>
              </a:ext>
            </a:extLst>
          </p:cNvPr>
          <p:cNvPicPr>
            <a:picLocks noChangeAspect="1"/>
          </p:cNvPicPr>
          <p:nvPr/>
        </p:nvPicPr>
        <p:blipFill>
          <a:blip r:embed="rId4"/>
          <a:srcRect/>
          <a:stretch/>
        </p:blipFill>
        <p:spPr>
          <a:xfrm>
            <a:off x="6267237" y="3550459"/>
            <a:ext cx="4907299" cy="2817553"/>
          </a:xfrm>
          <a:prstGeom prst="rect">
            <a:avLst/>
          </a:prstGeom>
        </p:spPr>
      </p:pic>
      <p:cxnSp>
        <p:nvCxnSpPr>
          <p:cNvPr id="5" name="Connettore 2 9">
            <a:extLst>
              <a:ext uri="{FF2B5EF4-FFF2-40B4-BE49-F238E27FC236}">
                <a16:creationId xmlns:a16="http://schemas.microsoft.com/office/drawing/2014/main" id="{A903CBE8-C3B9-8F8F-5D50-E9802DD5F331}"/>
              </a:ext>
            </a:extLst>
          </p:cNvPr>
          <p:cNvCxnSpPr>
            <a:cxnSpLocks/>
          </p:cNvCxnSpPr>
          <p:nvPr/>
        </p:nvCxnSpPr>
        <p:spPr>
          <a:xfrm flipH="1">
            <a:off x="3906782" y="1617785"/>
            <a:ext cx="1978203" cy="15565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9">
            <a:extLst>
              <a:ext uri="{FF2B5EF4-FFF2-40B4-BE49-F238E27FC236}">
                <a16:creationId xmlns:a16="http://schemas.microsoft.com/office/drawing/2014/main" id="{7C238575-6C58-6123-071D-80DFCD3BD1E3}"/>
              </a:ext>
            </a:extLst>
          </p:cNvPr>
          <p:cNvCxnSpPr>
            <a:cxnSpLocks/>
          </p:cNvCxnSpPr>
          <p:nvPr/>
        </p:nvCxnSpPr>
        <p:spPr>
          <a:xfrm>
            <a:off x="6458911" y="2098431"/>
            <a:ext cx="2261975" cy="12091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50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2E4B-BBE3-252D-3136-9A5FDB5D71FF}"/>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886F9772-39F7-F867-DD45-5822971E01D4}"/>
              </a:ext>
            </a:extLst>
          </p:cNvPr>
          <p:cNvSpPr>
            <a:spLocks noGrp="1"/>
          </p:cNvSpPr>
          <p:nvPr>
            <p:ph idx="1"/>
          </p:nvPr>
        </p:nvSpPr>
        <p:spPr/>
        <p:txBody>
          <a:bodyPr>
            <a:normAutofit/>
          </a:bodyPr>
          <a:lstStyle/>
          <a:p>
            <a:r>
              <a:rPr lang="en-GB" sz="2800" dirty="0"/>
              <a:t>Useful energy is all around…we are in a position to make it useable (and cost-effective).</a:t>
            </a:r>
          </a:p>
          <a:p>
            <a:endParaRPr lang="en-GB" sz="2800" dirty="0"/>
          </a:p>
          <a:p>
            <a:r>
              <a:rPr lang="en-GB" sz="2800" dirty="0"/>
              <a:t>There are additional geotechnical loads, but in most reasonable cases do not change the structural design. </a:t>
            </a:r>
          </a:p>
        </p:txBody>
      </p:sp>
    </p:spTree>
    <p:extLst>
      <p:ext uri="{BB962C8B-B14F-4D97-AF65-F5344CB8AC3E}">
        <p14:creationId xmlns:p14="http://schemas.microsoft.com/office/powerpoint/2010/main" val="402335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Heat and the energy transition</a:t>
            </a:r>
          </a:p>
        </p:txBody>
      </p:sp>
      <p:sp>
        <p:nvSpPr>
          <p:cNvPr id="4" name="Content Placeholder 3">
            <a:extLst>
              <a:ext uri="{FF2B5EF4-FFF2-40B4-BE49-F238E27FC236}">
                <a16:creationId xmlns:a16="http://schemas.microsoft.com/office/drawing/2014/main" id="{DFDD83F2-9B77-DB14-F38B-B1DCE16181C0}"/>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C6E67CF2-BC78-96D5-AC43-3340677D0F0F}"/>
              </a:ext>
            </a:extLst>
          </p:cNvPr>
          <p:cNvPicPr>
            <a:picLocks noChangeAspect="1"/>
          </p:cNvPicPr>
          <p:nvPr/>
        </p:nvPicPr>
        <p:blipFill>
          <a:blip r:embed="rId2"/>
          <a:stretch>
            <a:fillRect/>
          </a:stretch>
        </p:blipFill>
        <p:spPr>
          <a:xfrm>
            <a:off x="2336294" y="602978"/>
            <a:ext cx="9486198" cy="5645385"/>
          </a:xfrm>
          <a:prstGeom prst="rect">
            <a:avLst/>
          </a:prstGeom>
        </p:spPr>
      </p:pic>
    </p:spTree>
    <p:extLst>
      <p:ext uri="{BB962C8B-B14F-4D97-AF65-F5344CB8AC3E}">
        <p14:creationId xmlns:p14="http://schemas.microsoft.com/office/powerpoint/2010/main" val="532976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bwMode="auto">
          <a:xfrm>
            <a:off x="103684" y="161787"/>
            <a:ext cx="11909018" cy="371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MS PGothic"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pitchFamily="18"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rgbClr val="00A6D6"/>
              </a:buClr>
              <a:buFont typeface="Times" pitchFamily="18"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ea typeface="MS PGothic"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a:lstStyle>
          <a:p>
            <a:pPr marL="0" indent="0" algn="r" defTabSz="967527">
              <a:lnSpc>
                <a:spcPts val="2116"/>
              </a:lnSpc>
              <a:buNone/>
              <a:defRPr/>
            </a:pPr>
            <a:r>
              <a:rPr lang="en-GB" sz="2116" b="1" kern="0" dirty="0">
                <a:solidFill>
                  <a:srgbClr val="000000"/>
                </a:solidFill>
                <a:latin typeface="Tahoma"/>
              </a:rPr>
              <a:t>Phil Vardon</a:t>
            </a:r>
          </a:p>
          <a:p>
            <a:pPr marL="0" indent="0" algn="r" defTabSz="967527">
              <a:lnSpc>
                <a:spcPts val="2116"/>
              </a:lnSpc>
              <a:buNone/>
              <a:defRPr/>
            </a:pPr>
            <a:endParaRPr lang="en-GB" sz="2116" kern="0" dirty="0">
              <a:solidFill>
                <a:srgbClr val="000000"/>
              </a:solidFill>
              <a:latin typeface="Tahoma"/>
            </a:endParaRPr>
          </a:p>
          <a:p>
            <a:pPr marL="0" indent="0" algn="r" defTabSz="967527">
              <a:lnSpc>
                <a:spcPts val="2116"/>
              </a:lnSpc>
              <a:buNone/>
              <a:defRPr/>
            </a:pPr>
            <a:r>
              <a:rPr lang="en-US" sz="1693" b="1" kern="0" dirty="0">
                <a:solidFill>
                  <a:srgbClr val="000000"/>
                </a:solidFill>
                <a:latin typeface="Tahoma"/>
              </a:rPr>
              <a:t>Professor</a:t>
            </a:r>
            <a:endParaRPr lang="nl-NL" sz="1693" kern="0" dirty="0">
              <a:solidFill>
                <a:srgbClr val="000000"/>
              </a:solidFill>
              <a:latin typeface="Tahoma"/>
            </a:endParaRPr>
          </a:p>
          <a:p>
            <a:pPr marL="0" indent="0" algn="r">
              <a:lnSpc>
                <a:spcPts val="2116"/>
              </a:lnSpc>
              <a:buNone/>
              <a:defRPr/>
            </a:pPr>
            <a:r>
              <a:rPr lang="en-US" sz="1693" b="1" kern="0" dirty="0">
                <a:solidFill>
                  <a:srgbClr val="000000"/>
                </a:solidFill>
                <a:latin typeface="Tahoma"/>
              </a:rPr>
              <a:t>Geo-Engineering Section T</a:t>
            </a:r>
            <a:r>
              <a:rPr lang="en-US" sz="1693" b="1" kern="0" dirty="0">
                <a:solidFill>
                  <a:srgbClr val="108BD9">
                    <a:lumMod val="60000"/>
                    <a:lumOff val="40000"/>
                  </a:srgbClr>
                </a:solidFill>
                <a:latin typeface="Tahoma"/>
              </a:rPr>
              <a:t>U</a:t>
            </a:r>
            <a:r>
              <a:rPr lang="en-US" sz="1693" b="1" kern="0" dirty="0">
                <a:solidFill>
                  <a:srgbClr val="000000"/>
                </a:solidFill>
                <a:latin typeface="Tahoma"/>
              </a:rPr>
              <a:t> Delft</a:t>
            </a:r>
            <a:endParaRPr lang="nl-NL" sz="1693" kern="0" dirty="0">
              <a:solidFill>
                <a:srgbClr val="000000"/>
              </a:solidFill>
              <a:latin typeface="Tahoma"/>
            </a:endParaRPr>
          </a:p>
          <a:p>
            <a:pPr marL="0" indent="0" algn="r" defTabSz="967527">
              <a:lnSpc>
                <a:spcPts val="2116"/>
              </a:lnSpc>
              <a:buNone/>
              <a:defRPr/>
            </a:pPr>
            <a:r>
              <a:rPr lang="de-DE" sz="1693" b="1" kern="0" dirty="0">
                <a:latin typeface="Tahoma"/>
              </a:rPr>
              <a:t>T</a:t>
            </a:r>
            <a:r>
              <a:rPr lang="de-DE" sz="1693" kern="0" dirty="0">
                <a:latin typeface="Tahoma"/>
              </a:rPr>
              <a:t> +31 (0)15 </a:t>
            </a:r>
            <a:r>
              <a:rPr lang="en-US" sz="1693" kern="0" dirty="0">
                <a:latin typeface="Tahoma"/>
              </a:rPr>
              <a:t>27 81456   |   </a:t>
            </a:r>
            <a:r>
              <a:rPr lang="de-DE" sz="1693" b="1" kern="0" dirty="0">
                <a:latin typeface="Tahoma"/>
              </a:rPr>
              <a:t>E</a:t>
            </a:r>
            <a:r>
              <a:rPr lang="de-DE" sz="1693" kern="0" dirty="0">
                <a:latin typeface="Tahoma"/>
              </a:rPr>
              <a:t> </a:t>
            </a:r>
            <a:r>
              <a:rPr lang="de-DE" sz="1693" u="sng" kern="0" dirty="0">
                <a:latin typeface="Tahoma"/>
              </a:rPr>
              <a:t>P.J.Vardon@tudelft.nl</a:t>
            </a:r>
            <a:r>
              <a:rPr lang="de-DE" sz="1693" kern="0" dirty="0">
                <a:latin typeface="Tahoma"/>
              </a:rPr>
              <a:t>  |   </a:t>
            </a:r>
            <a:r>
              <a:rPr lang="de-DE" sz="1693" b="1" kern="0" dirty="0">
                <a:latin typeface="Tahoma"/>
              </a:rPr>
              <a:t>W</a:t>
            </a:r>
            <a:r>
              <a:rPr lang="de-DE" sz="1693" kern="0" dirty="0">
                <a:latin typeface="Tahoma"/>
              </a:rPr>
              <a:t> </a:t>
            </a:r>
            <a:r>
              <a:rPr lang="en-GB" sz="1693" u="sng" kern="0" dirty="0">
                <a:latin typeface="Tahoma"/>
              </a:rPr>
              <a:t>http://www.citg.tudelft.nl/pj-vardon</a:t>
            </a:r>
            <a:r>
              <a:rPr lang="nl-NL" sz="1693" u="sng" kern="0" dirty="0">
                <a:latin typeface="Tahoma"/>
              </a:rPr>
              <a:t>/</a:t>
            </a:r>
            <a:endParaRPr lang="nl-NL" sz="1693" kern="0" dirty="0">
              <a:latin typeface="Tahoma"/>
            </a:endParaRPr>
          </a:p>
          <a:p>
            <a:pPr marL="206608" indent="-206608" algn="r" defTabSz="967527">
              <a:lnSpc>
                <a:spcPts val="2116"/>
              </a:lnSpc>
              <a:defRPr/>
            </a:pPr>
            <a:endParaRPr lang="nl-NL" sz="2116" kern="0" dirty="0">
              <a:solidFill>
                <a:srgbClr val="000000"/>
              </a:solidFill>
              <a:latin typeface="Tahoma"/>
            </a:endParaRPr>
          </a:p>
        </p:txBody>
      </p:sp>
      <p:pic>
        <p:nvPicPr>
          <p:cNvPr id="3" name="Picture 5" descr="D:\pvardon\geo-engineering-logo - no tex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4" y="161787"/>
            <a:ext cx="761559" cy="9863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U_P4~black.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684" y="6087529"/>
            <a:ext cx="1455362" cy="896503"/>
          </a:xfrm>
          <a:prstGeom prst="rect">
            <a:avLst/>
          </a:prstGeom>
        </p:spPr>
      </p:pic>
      <p:sp>
        <p:nvSpPr>
          <p:cNvPr id="5" name="Content Placeholder 2">
            <a:extLst>
              <a:ext uri="{FF2B5EF4-FFF2-40B4-BE49-F238E27FC236}">
                <a16:creationId xmlns:a16="http://schemas.microsoft.com/office/drawing/2014/main" id="{24E5577B-21E6-EDAA-2165-25414289FF35}"/>
              </a:ext>
            </a:extLst>
          </p:cNvPr>
          <p:cNvSpPr txBox="1">
            <a:spLocks/>
          </p:cNvSpPr>
          <p:nvPr/>
        </p:nvSpPr>
        <p:spPr>
          <a:xfrm>
            <a:off x="1320550" y="2793645"/>
            <a:ext cx="9475285" cy="2186354"/>
          </a:xfrm>
          <a:prstGeom prst="rect">
            <a:avLst/>
          </a:prstGeom>
          <a:solidFill>
            <a:schemeClr val="bg1">
              <a:alpha val="34000"/>
            </a:schemeClr>
          </a:solidFill>
        </p:spPr>
        <p:txBody>
          <a:bodyPr>
            <a:normAutofit lnSpcReduction="10000"/>
          </a:bodyPr>
          <a:lstStyle>
            <a:lvl1pPr marL="457189" indent="-457189" algn="l" defTabSz="609585" rtl="0" eaLnBrk="1" latinLnBrk="0" hangingPunct="1">
              <a:spcBef>
                <a:spcPct val="20000"/>
              </a:spcBef>
              <a:buClr>
                <a:srgbClr val="00A6D6"/>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00A6D6"/>
              </a:buClr>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2800" dirty="0"/>
              <a:t>Acknowledgements</a:t>
            </a:r>
          </a:p>
          <a:p>
            <a:r>
              <a:rPr lang="en-GB" sz="2800" dirty="0"/>
              <a:t>Colleagues: Ali Golchin, Yimu Gou, Ivo Pantev, Mouadh Rafai, Marco Gerola, Jacco Haasnoot, Vincent </a:t>
            </a:r>
            <a:r>
              <a:rPr lang="en-GB" sz="2800" dirty="0" err="1"/>
              <a:t>Leclerq</a:t>
            </a:r>
            <a:r>
              <a:rPr lang="en-GB" sz="2800" dirty="0"/>
              <a:t>, Jorrit de Vries, Francesco </a:t>
            </a:r>
            <a:r>
              <a:rPr lang="it-IT" altLang="it-IT" sz="2800" kern="0" dirty="0"/>
              <a:t>Cecinato</a:t>
            </a:r>
            <a:r>
              <a:rPr lang="en-GB" altLang="it-IT" sz="2800" kern="0" dirty="0"/>
              <a:t>, Ed Revoort</a:t>
            </a:r>
            <a:endParaRPr lang="en-GB" sz="2800" dirty="0"/>
          </a:p>
          <a:p>
            <a:r>
              <a:rPr lang="en-GB" sz="2800" dirty="0"/>
              <a:t>Funders: NWO, RVO</a:t>
            </a:r>
          </a:p>
        </p:txBody>
      </p:sp>
    </p:spTree>
    <p:extLst>
      <p:ext uri="{BB962C8B-B14F-4D97-AF65-F5344CB8AC3E}">
        <p14:creationId xmlns:p14="http://schemas.microsoft.com/office/powerpoint/2010/main" val="343000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Energy usage – typical NL</a:t>
            </a:r>
          </a:p>
        </p:txBody>
      </p:sp>
      <p:pic>
        <p:nvPicPr>
          <p:cNvPr id="15" name="Picture 14"/>
          <p:cNvPicPr>
            <a:picLocks noChangeAspect="1"/>
          </p:cNvPicPr>
          <p:nvPr/>
        </p:nvPicPr>
        <p:blipFill>
          <a:blip r:embed="rId3"/>
          <a:stretch>
            <a:fillRect/>
          </a:stretch>
        </p:blipFill>
        <p:spPr>
          <a:xfrm>
            <a:off x="7536109" y="4308802"/>
            <a:ext cx="3962743" cy="2377647"/>
          </a:xfrm>
          <a:prstGeom prst="rect">
            <a:avLst/>
          </a:prstGeom>
        </p:spPr>
      </p:pic>
      <p:pic>
        <p:nvPicPr>
          <p:cNvPr id="16" name="Picture 15"/>
          <p:cNvPicPr>
            <a:picLocks noChangeAspect="1"/>
          </p:cNvPicPr>
          <p:nvPr/>
        </p:nvPicPr>
        <p:blipFill>
          <a:blip r:embed="rId4"/>
          <a:stretch>
            <a:fillRect/>
          </a:stretch>
        </p:blipFill>
        <p:spPr>
          <a:xfrm>
            <a:off x="2738210" y="1439961"/>
            <a:ext cx="3962743" cy="2377647"/>
          </a:xfrm>
          <a:prstGeom prst="rect">
            <a:avLst/>
          </a:prstGeom>
        </p:spPr>
      </p:pic>
      <p:pic>
        <p:nvPicPr>
          <p:cNvPr id="17" name="Picture 16"/>
          <p:cNvPicPr>
            <a:picLocks noChangeAspect="1"/>
          </p:cNvPicPr>
          <p:nvPr/>
        </p:nvPicPr>
        <p:blipFill>
          <a:blip r:embed="rId5"/>
          <a:stretch>
            <a:fillRect/>
          </a:stretch>
        </p:blipFill>
        <p:spPr>
          <a:xfrm>
            <a:off x="7536109" y="1397918"/>
            <a:ext cx="3962743" cy="2377647"/>
          </a:xfrm>
          <a:prstGeom prst="rect">
            <a:avLst/>
          </a:prstGeom>
        </p:spPr>
      </p:pic>
      <p:pic>
        <p:nvPicPr>
          <p:cNvPr id="18" name="Picture 17"/>
          <p:cNvPicPr>
            <a:picLocks noChangeAspect="1"/>
          </p:cNvPicPr>
          <p:nvPr/>
        </p:nvPicPr>
        <p:blipFill>
          <a:blip r:embed="rId6"/>
          <a:stretch>
            <a:fillRect/>
          </a:stretch>
        </p:blipFill>
        <p:spPr>
          <a:xfrm>
            <a:off x="2738210" y="4308802"/>
            <a:ext cx="3962743" cy="2377647"/>
          </a:xfrm>
          <a:prstGeom prst="rect">
            <a:avLst/>
          </a:prstGeom>
        </p:spPr>
      </p:pic>
      <p:sp>
        <p:nvSpPr>
          <p:cNvPr id="19" name="Rectangle 18"/>
          <p:cNvSpPr/>
          <p:nvPr/>
        </p:nvSpPr>
        <p:spPr>
          <a:xfrm>
            <a:off x="3919812" y="1181719"/>
            <a:ext cx="1677062" cy="338554"/>
          </a:xfrm>
          <a:prstGeom prst="rect">
            <a:avLst/>
          </a:prstGeom>
        </p:spPr>
        <p:txBody>
          <a:bodyPr wrap="none">
            <a:spAutoFit/>
          </a:bodyPr>
          <a:lstStyle/>
          <a:p>
            <a:r>
              <a:rPr lang="en-GB" sz="1600" kern="0" dirty="0"/>
              <a:t>Electricity usage</a:t>
            </a:r>
            <a:endParaRPr lang="en-GB" sz="1600" dirty="0"/>
          </a:p>
        </p:txBody>
      </p:sp>
      <p:sp>
        <p:nvSpPr>
          <p:cNvPr id="20" name="Rectangle 19"/>
          <p:cNvSpPr/>
          <p:nvPr/>
        </p:nvSpPr>
        <p:spPr>
          <a:xfrm>
            <a:off x="9052370" y="1181718"/>
            <a:ext cx="1176925" cy="338554"/>
          </a:xfrm>
          <a:prstGeom prst="rect">
            <a:avLst/>
          </a:prstGeom>
        </p:spPr>
        <p:txBody>
          <a:bodyPr wrap="none">
            <a:spAutoFit/>
          </a:bodyPr>
          <a:lstStyle/>
          <a:p>
            <a:r>
              <a:rPr lang="en-GB" sz="1600" kern="0" dirty="0"/>
              <a:t>Gas usage</a:t>
            </a:r>
            <a:endParaRPr lang="en-GB" sz="1600" dirty="0"/>
          </a:p>
        </p:txBody>
      </p:sp>
      <p:sp>
        <p:nvSpPr>
          <p:cNvPr id="21" name="Rectangle 20"/>
          <p:cNvSpPr/>
          <p:nvPr/>
        </p:nvSpPr>
        <p:spPr>
          <a:xfrm>
            <a:off x="3681576" y="4043059"/>
            <a:ext cx="2464136" cy="338554"/>
          </a:xfrm>
          <a:prstGeom prst="rect">
            <a:avLst/>
          </a:prstGeom>
        </p:spPr>
        <p:txBody>
          <a:bodyPr wrap="none">
            <a:spAutoFit/>
          </a:bodyPr>
          <a:lstStyle/>
          <a:p>
            <a:r>
              <a:rPr lang="en-GB" sz="1600" kern="0" dirty="0"/>
              <a:t>Electricity and gas usage</a:t>
            </a:r>
            <a:endParaRPr lang="en-GB" sz="1600" dirty="0"/>
          </a:p>
        </p:txBody>
      </p:sp>
      <p:sp>
        <p:nvSpPr>
          <p:cNvPr id="22" name="Rectangle 21"/>
          <p:cNvSpPr/>
          <p:nvPr/>
        </p:nvSpPr>
        <p:spPr>
          <a:xfrm>
            <a:off x="7970857" y="4061592"/>
            <a:ext cx="3504486" cy="338554"/>
          </a:xfrm>
          <a:prstGeom prst="rect">
            <a:avLst/>
          </a:prstGeom>
        </p:spPr>
        <p:txBody>
          <a:bodyPr wrap="none">
            <a:spAutoFit/>
          </a:bodyPr>
          <a:lstStyle/>
          <a:p>
            <a:r>
              <a:rPr lang="en-GB" sz="1600" kern="0" dirty="0"/>
              <a:t>Electricity (incl. for </a:t>
            </a:r>
            <a:r>
              <a:rPr lang="en-GB" sz="1600" kern="0" dirty="0" err="1"/>
              <a:t>heatpump</a:t>
            </a:r>
            <a:r>
              <a:rPr lang="en-GB" sz="1600" kern="0" dirty="0"/>
              <a:t>) usage</a:t>
            </a:r>
            <a:endParaRPr lang="en-GB" sz="1600" dirty="0"/>
          </a:p>
        </p:txBody>
      </p:sp>
    </p:spTree>
    <p:extLst>
      <p:ext uri="{BB962C8B-B14F-4D97-AF65-F5344CB8AC3E}">
        <p14:creationId xmlns:p14="http://schemas.microsoft.com/office/powerpoint/2010/main" val="68664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197" y="859254"/>
            <a:ext cx="5874999" cy="1143000"/>
          </a:xfrm>
        </p:spPr>
        <p:txBody>
          <a:bodyPr>
            <a:normAutofit fontScale="90000"/>
          </a:bodyPr>
          <a:lstStyle/>
          <a:p>
            <a:r>
              <a:rPr lang="en-US" sz="3733" dirty="0"/>
              <a:t>There is no energy problem. </a:t>
            </a:r>
            <a:br>
              <a:rPr lang="en-US" sz="3733" dirty="0"/>
            </a:br>
            <a:br>
              <a:rPr lang="en-US" sz="3733" dirty="0"/>
            </a:br>
            <a:r>
              <a:rPr lang="en-US" sz="3733" dirty="0"/>
              <a:t>There is an exergy problem.</a:t>
            </a:r>
            <a:endParaRPr lang="nl-NL" sz="3733" dirty="0"/>
          </a:p>
        </p:txBody>
      </p:sp>
      <p:pic>
        <p:nvPicPr>
          <p:cNvPr id="4" name="Picture 3">
            <a:extLst>
              <a:ext uri="{FF2B5EF4-FFF2-40B4-BE49-F238E27FC236}">
                <a16:creationId xmlns:a16="http://schemas.microsoft.com/office/drawing/2014/main" id="{8D182665-6BCB-C318-0D53-BF1DB2F713A9}"/>
              </a:ext>
            </a:extLst>
          </p:cNvPr>
          <p:cNvPicPr>
            <a:picLocks noChangeAspect="1"/>
          </p:cNvPicPr>
          <p:nvPr/>
        </p:nvPicPr>
        <p:blipFill>
          <a:blip r:embed="rId3"/>
          <a:stretch>
            <a:fillRect/>
          </a:stretch>
        </p:blipFill>
        <p:spPr>
          <a:xfrm>
            <a:off x="3736879" y="2730643"/>
            <a:ext cx="6410317" cy="3696955"/>
          </a:xfrm>
          <a:prstGeom prst="rect">
            <a:avLst/>
          </a:prstGeom>
        </p:spPr>
      </p:pic>
    </p:spTree>
    <p:extLst>
      <p:ext uri="{BB962C8B-B14F-4D97-AF65-F5344CB8AC3E}">
        <p14:creationId xmlns:p14="http://schemas.microsoft.com/office/powerpoint/2010/main" val="144648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33" dirty="0"/>
              <a:t>Shallow geothermal – heat and/or cooling</a:t>
            </a:r>
            <a:endParaRPr lang="nl-NL" sz="3733" dirty="0"/>
          </a:p>
        </p:txBody>
      </p:sp>
      <p:pic>
        <p:nvPicPr>
          <p:cNvPr id="7" name="Picture 5" descr="O:\Work computers backup\Work Very PC 2011\Work - not PhD\Seren 2009\WP2\images\GSHP_BH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90845" y="1998897"/>
            <a:ext cx="5422271" cy="345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53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1"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74762" y="1534779"/>
            <a:ext cx="8239369" cy="36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hidden="1"/>
          <p:cNvGraphicFramePr>
            <a:graphicFrameLocks noChangeAspect="1"/>
          </p:cNvGraphicFramePr>
          <p:nvPr>
            <p:custDataLst>
              <p:tags r:id="rId2"/>
            </p:custDataLst>
          </p:nvPr>
        </p:nvGraphicFramePr>
        <p:xfrm>
          <a:off x="2123" y="1589"/>
          <a:ext cx="2116" cy="1587"/>
        </p:xfrm>
        <a:graphic>
          <a:graphicData uri="http://schemas.openxmlformats.org/presentationml/2006/ole">
            <mc:AlternateContent xmlns:mc="http://schemas.openxmlformats.org/markup-compatibility/2006">
              <mc:Choice xmlns:v="urn:schemas-microsoft-com:vml" Requires="v">
                <p:oleObj spid="_x0000_s5123"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2123" y="1589"/>
                        <a:ext cx="2116" cy="1587"/>
                      </a:xfrm>
                      <a:prstGeom prst="rect">
                        <a:avLst/>
                      </a:prstGeom>
                    </p:spPr>
                  </p:pic>
                </p:oleObj>
              </mc:Fallback>
            </mc:AlternateContent>
          </a:graphicData>
        </a:graphic>
      </p:graphicFrame>
      <p:sp>
        <p:nvSpPr>
          <p:cNvPr id="7" name="Content Placeholder 4"/>
          <p:cNvSpPr txBox="1">
            <a:spLocks/>
          </p:cNvSpPr>
          <p:nvPr/>
        </p:nvSpPr>
        <p:spPr bwMode="auto">
          <a:xfrm>
            <a:off x="2253111" y="5479827"/>
            <a:ext cx="9550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MS PGothic"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pitchFamily="18"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rgbClr val="00A6D6"/>
              </a:buClr>
              <a:buFont typeface="Times" pitchFamily="18"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ea typeface="MS PGothic"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a:lstStyle>
          <a:p>
            <a:pPr marL="195258" indent="-195258" defTabSz="609555"/>
            <a:r>
              <a:rPr lang="en-GB" kern="0" dirty="0">
                <a:solidFill>
                  <a:prstClr val="black"/>
                </a:solidFill>
                <a:latin typeface="Arial"/>
              </a:rPr>
              <a:t>COP = 3.5 (assumed, conservative for good system)</a:t>
            </a:r>
          </a:p>
          <a:p>
            <a:pPr marL="195258" indent="-195258" defTabSz="609555"/>
            <a:r>
              <a:rPr lang="en-GB" kern="0" dirty="0">
                <a:solidFill>
                  <a:prstClr val="black"/>
                </a:solidFill>
                <a:latin typeface="Arial"/>
              </a:rPr>
              <a:t>4% increase per year for electricity and gas (electricity ~ 2x gas price)</a:t>
            </a:r>
          </a:p>
        </p:txBody>
      </p:sp>
      <p:sp>
        <p:nvSpPr>
          <p:cNvPr id="6" name="Title 1"/>
          <p:cNvSpPr txBox="1">
            <a:spLocks/>
          </p:cNvSpPr>
          <p:nvPr/>
        </p:nvSpPr>
        <p:spPr>
          <a:xfrm>
            <a:off x="2350808" y="274639"/>
            <a:ext cx="9475285" cy="1143000"/>
          </a:xfrm>
          <a:prstGeom prst="rect">
            <a:avLst/>
          </a:prstGeom>
        </p:spPr>
        <p:txBody>
          <a:bodyPr vert="horz" lIns="121915" tIns="60957" rIns="121915" bIns="60957" rtlCol="0" anchor="ctr">
            <a:normAutofit lnSpcReduction="10000"/>
          </a:bodyPr>
          <a:lstStyle>
            <a:lvl1pPr algn="l" defTabSz="457200" rtl="0" eaLnBrk="1" latinLnBrk="0" hangingPunct="1">
              <a:spcBef>
                <a:spcPct val="0"/>
              </a:spcBef>
              <a:buNone/>
              <a:defRPr sz="3600" kern="1200">
                <a:solidFill>
                  <a:srgbClr val="00A6D6"/>
                </a:solidFill>
                <a:latin typeface="Arial"/>
                <a:ea typeface="+mj-ea"/>
                <a:cs typeface="Arial"/>
              </a:defRPr>
            </a:lvl1pPr>
          </a:lstStyle>
          <a:p>
            <a:pPr defTabSz="457189"/>
            <a:r>
              <a:rPr lang="en-US" sz="3700" dirty="0"/>
              <a:t>Why is shallow geothermal not already used everywhere?</a:t>
            </a:r>
            <a:endParaRPr lang="nl-NL" sz="3700" dirty="0"/>
          </a:p>
        </p:txBody>
      </p:sp>
    </p:spTree>
    <p:extLst>
      <p:ext uri="{BB962C8B-B14F-4D97-AF65-F5344CB8AC3E}">
        <p14:creationId xmlns:p14="http://schemas.microsoft.com/office/powerpoint/2010/main" val="45887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descr="Piling up the 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152" y="0"/>
            <a:ext cx="192928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0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847" y="4369992"/>
            <a:ext cx="3516923"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p:cNvSpPr/>
          <p:nvPr/>
        </p:nvSpPr>
        <p:spPr bwMode="auto">
          <a:xfrm>
            <a:off x="2282743" y="2687242"/>
            <a:ext cx="626533" cy="33655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03888" tIns="51944" rIns="103888" bIns="51944" numCol="1" rtlCol="0" anchor="t" anchorCtr="0" compatLnSpc="1">
            <a:prstTxWarp prst="textNoShape">
              <a:avLst/>
            </a:prstTxWarp>
          </a:bodyPr>
          <a:lstStyle/>
          <a:p>
            <a:pPr defTabSz="1038858" eaLnBrk="0" fontAlgn="base" hangingPunct="0">
              <a:spcBef>
                <a:spcPct val="0"/>
              </a:spcBef>
              <a:spcAft>
                <a:spcPct val="0"/>
              </a:spcAft>
              <a:defRPr/>
            </a:pPr>
            <a:endParaRPr lang="en-GB" sz="2667">
              <a:solidFill>
                <a:srgbClr val="000000"/>
              </a:solidFill>
              <a:latin typeface="Arial" charset="0"/>
              <a:ea typeface="ＭＳ Ｐゴシック" pitchFamily="1" charset="-128"/>
            </a:endParaRPr>
          </a:p>
        </p:txBody>
      </p:sp>
      <p:sp>
        <p:nvSpPr>
          <p:cNvPr id="50" name="Rectangle 49"/>
          <p:cNvSpPr/>
          <p:nvPr/>
        </p:nvSpPr>
        <p:spPr bwMode="auto">
          <a:xfrm>
            <a:off x="1973711" y="2617391"/>
            <a:ext cx="1278467" cy="4445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103888" tIns="51944" rIns="103888" bIns="51944" numCol="1" rtlCol="0" anchor="t" anchorCtr="0" compatLnSpc="1">
            <a:prstTxWarp prst="textNoShape">
              <a:avLst/>
            </a:prstTxWarp>
          </a:bodyPr>
          <a:lstStyle/>
          <a:p>
            <a:pPr defTabSz="1038858" eaLnBrk="0" fontAlgn="base" hangingPunct="0">
              <a:spcBef>
                <a:spcPct val="0"/>
              </a:spcBef>
              <a:spcAft>
                <a:spcPct val="0"/>
              </a:spcAft>
              <a:defRPr/>
            </a:pPr>
            <a:endParaRPr lang="en-GB" sz="2667">
              <a:solidFill>
                <a:srgbClr val="000000"/>
              </a:solidFill>
              <a:latin typeface="Arial" charset="0"/>
              <a:ea typeface="ＭＳ Ｐゴシック" pitchFamily="1" charset="-128"/>
            </a:endParaRPr>
          </a:p>
        </p:txBody>
      </p:sp>
      <p:cxnSp>
        <p:nvCxnSpPr>
          <p:cNvPr id="10" name="Straight Connector 9"/>
          <p:cNvCxnSpPr/>
          <p:nvPr/>
        </p:nvCxnSpPr>
        <p:spPr>
          <a:xfrm>
            <a:off x="2708681" y="2387600"/>
            <a:ext cx="0" cy="3530600"/>
          </a:xfrm>
          <a:prstGeom prst="line">
            <a:avLst/>
          </a:prstGeom>
          <a:ln w="50800">
            <a:gradFill>
              <a:gsLst>
                <a:gs pos="0">
                  <a:srgbClr val="FF0000"/>
                </a:gs>
                <a:gs pos="50000">
                  <a:schemeClr val="accent1">
                    <a:shade val="67500"/>
                    <a:satMod val="115000"/>
                  </a:schemeClr>
                </a:gs>
                <a:gs pos="100000">
                  <a:schemeClr val="accent1">
                    <a:shade val="100000"/>
                    <a:satMod val="115000"/>
                  </a:schemeClr>
                </a:gs>
              </a:gsLst>
              <a:lin ang="5400000" scaled="0"/>
            </a:gra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74220" y="2387600"/>
            <a:ext cx="0" cy="3530600"/>
          </a:xfrm>
          <a:prstGeom prst="line">
            <a:avLst/>
          </a:prstGeom>
          <a:ln w="50800">
            <a:gradFill>
              <a:gsLst>
                <a:gs pos="0">
                  <a:schemeClr val="bg2"/>
                </a:gs>
                <a:gs pos="50000">
                  <a:schemeClr val="accent1">
                    <a:shade val="67500"/>
                    <a:satMod val="115000"/>
                  </a:schemeClr>
                </a:gs>
                <a:gs pos="100000">
                  <a:schemeClr val="accent1">
                    <a:shade val="100000"/>
                    <a:satMod val="115000"/>
                  </a:schemeClr>
                </a:gs>
              </a:gsLst>
              <a:lin ang="5400000" scaled="0"/>
            </a:gra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474220" y="5905500"/>
            <a:ext cx="234461" cy="0"/>
          </a:xfrm>
          <a:prstGeom prst="line">
            <a:avLst/>
          </a:prstGeom>
          <a:ln w="5080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1049" y="1812530"/>
            <a:ext cx="2555631" cy="1749425"/>
          </a:xfrm>
          <a:prstGeom prst="rect">
            <a:avLst/>
          </a:prstGeom>
          <a:noFill/>
          <a:ln w="12700">
            <a:noFill/>
            <a:miter lim="800000"/>
            <a:headEnd/>
            <a:tailEnd/>
          </a:ln>
        </p:spPr>
      </p:pic>
      <p:sp>
        <p:nvSpPr>
          <p:cNvPr id="15" name="Title 3"/>
          <p:cNvSpPr txBox="1">
            <a:spLocks/>
          </p:cNvSpPr>
          <p:nvPr/>
        </p:nvSpPr>
        <p:spPr>
          <a:xfrm>
            <a:off x="1223434" y="457203"/>
            <a:ext cx="9546167" cy="627063"/>
          </a:xfrm>
          <a:prstGeom prst="rect">
            <a:avLst/>
          </a:prstGeom>
        </p:spPr>
        <p:txBody>
          <a:bodyPr vert="horz" lIns="121920" tIns="60960" rIns="121920" bIns="60960" rtlCol="0" anchor="ctr">
            <a:normAutofit fontScale="82500" lnSpcReduction="20000"/>
          </a:bodyPr>
          <a:lstStyle>
            <a:lvl1pPr algn="l" defTabSz="457200" rtl="0" eaLnBrk="1" latinLnBrk="0" hangingPunct="1">
              <a:spcBef>
                <a:spcPct val="0"/>
              </a:spcBef>
              <a:buNone/>
              <a:defRPr sz="3600" kern="1200">
                <a:solidFill>
                  <a:srgbClr val="00A6D6"/>
                </a:solidFill>
                <a:latin typeface="Arial"/>
                <a:ea typeface="+mj-ea"/>
                <a:cs typeface="Arial"/>
              </a:defRPr>
            </a:lvl1pPr>
          </a:lstStyle>
          <a:p>
            <a:pPr defTabSz="609585">
              <a:defRPr/>
            </a:pPr>
            <a:r>
              <a:rPr lang="en-GB" sz="4800" dirty="0"/>
              <a:t>Energy </a:t>
            </a:r>
            <a:r>
              <a:rPr lang="en-GB" sz="4800" dirty="0" err="1"/>
              <a:t>geostructure</a:t>
            </a:r>
            <a:r>
              <a:rPr lang="en-GB" sz="4800" dirty="0"/>
              <a:t> (pile)</a:t>
            </a:r>
          </a:p>
        </p:txBody>
      </p:sp>
    </p:spTree>
    <p:extLst>
      <p:ext uri="{BB962C8B-B14F-4D97-AF65-F5344CB8AC3E}">
        <p14:creationId xmlns:p14="http://schemas.microsoft.com/office/powerpoint/2010/main" val="17329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energy tunne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626" y="3782753"/>
            <a:ext cx="5692775" cy="223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84056" y="6017954"/>
            <a:ext cx="1962128" cy="412671"/>
          </a:xfrm>
          <a:prstGeom prst="rect">
            <a:avLst/>
          </a:prstGeom>
        </p:spPr>
        <p:txBody>
          <a:bodyPr wrap="none" lIns="103880" tIns="51940" rIns="103880" bIns="51940">
            <a:spAutoFit/>
          </a:bodyPr>
          <a:lstStyle/>
          <a:p>
            <a:pPr defTabSz="609585"/>
            <a:r>
              <a:rPr lang="en-GB" sz="2000" dirty="0" err="1">
                <a:solidFill>
                  <a:prstClr val="black"/>
                </a:solidFill>
                <a:latin typeface="Calibri"/>
              </a:rPr>
              <a:t>Barla</a:t>
            </a:r>
            <a:r>
              <a:rPr lang="en-GB" sz="2000" dirty="0">
                <a:solidFill>
                  <a:prstClr val="black"/>
                </a:solidFill>
                <a:latin typeface="Calibri"/>
              </a:rPr>
              <a:t> et al., 2016</a:t>
            </a:r>
          </a:p>
        </p:txBody>
      </p:sp>
      <p:sp>
        <p:nvSpPr>
          <p:cNvPr id="6" name="Rectangle 5"/>
          <p:cNvSpPr/>
          <p:nvPr/>
        </p:nvSpPr>
        <p:spPr>
          <a:xfrm>
            <a:off x="7719914" y="5865554"/>
            <a:ext cx="3512488" cy="412671"/>
          </a:xfrm>
          <a:prstGeom prst="rect">
            <a:avLst/>
          </a:prstGeom>
        </p:spPr>
        <p:txBody>
          <a:bodyPr wrap="none" lIns="103880" tIns="51940" rIns="103880" bIns="51940">
            <a:spAutoFit/>
          </a:bodyPr>
          <a:lstStyle/>
          <a:p>
            <a:pPr defTabSz="609585"/>
            <a:r>
              <a:rPr lang="en-GB" sz="2000" dirty="0">
                <a:solidFill>
                  <a:prstClr val="black"/>
                </a:solidFill>
                <a:latin typeface="Calibri"/>
              </a:rPr>
              <a:t>Geothermal International, 2011</a:t>
            </a: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722" t="28846" r="29166" b="18590"/>
          <a:stretch/>
        </p:blipFill>
        <p:spPr bwMode="auto">
          <a:xfrm>
            <a:off x="5969001" y="1430868"/>
            <a:ext cx="6039171" cy="418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nvSpPr>
        <p:spPr>
          <a:xfrm>
            <a:off x="458446" y="512343"/>
            <a:ext cx="9546167" cy="627063"/>
          </a:xfrm>
          <a:prstGeom prst="rect">
            <a:avLst/>
          </a:prstGeom>
        </p:spPr>
        <p:txBody>
          <a:bodyPr vert="horz" lIns="121920" tIns="60960" rIns="121920" bIns="60960" rtlCol="0" anchor="ctr">
            <a:normAutofit fontScale="82500" lnSpcReduction="20000"/>
          </a:bodyPr>
          <a:lstStyle>
            <a:lvl1pPr algn="l" defTabSz="457200" rtl="0" eaLnBrk="1" latinLnBrk="0" hangingPunct="1">
              <a:spcBef>
                <a:spcPct val="0"/>
              </a:spcBef>
              <a:buNone/>
              <a:defRPr sz="3600" kern="1200">
                <a:solidFill>
                  <a:srgbClr val="00A6D6"/>
                </a:solidFill>
                <a:latin typeface="Arial"/>
                <a:ea typeface="+mj-ea"/>
                <a:cs typeface="Arial"/>
              </a:defRPr>
            </a:lvl1pPr>
          </a:lstStyle>
          <a:p>
            <a:pPr defTabSz="609585">
              <a:defRPr/>
            </a:pPr>
            <a:r>
              <a:rPr lang="en-GB" sz="4800" dirty="0"/>
              <a:t>Energy geo-structures</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58387"/>
          <a:stretch/>
        </p:blipFill>
        <p:spPr>
          <a:xfrm>
            <a:off x="1085289" y="1310044"/>
            <a:ext cx="3454400" cy="1916633"/>
          </a:xfrm>
          <a:prstGeom prst="rect">
            <a:avLst/>
          </a:prstGeom>
        </p:spPr>
      </p:pic>
      <p:sp>
        <p:nvSpPr>
          <p:cNvPr id="8" name="Rectangle 7"/>
          <p:cNvSpPr/>
          <p:nvPr/>
        </p:nvSpPr>
        <p:spPr>
          <a:xfrm>
            <a:off x="1887256" y="3238983"/>
            <a:ext cx="1596194" cy="412671"/>
          </a:xfrm>
          <a:prstGeom prst="rect">
            <a:avLst/>
          </a:prstGeom>
        </p:spPr>
        <p:txBody>
          <a:bodyPr wrap="none" lIns="103880" tIns="51940" rIns="103880" bIns="51940">
            <a:spAutoFit/>
          </a:bodyPr>
          <a:lstStyle/>
          <a:p>
            <a:pPr defTabSz="609585"/>
            <a:r>
              <a:rPr lang="en-GB" sz="2000" dirty="0">
                <a:solidFill>
                  <a:prstClr val="black"/>
                </a:solidFill>
                <a:latin typeface="Calibri"/>
              </a:rPr>
              <a:t>Vardon, 2020</a:t>
            </a:r>
          </a:p>
        </p:txBody>
      </p:sp>
    </p:spTree>
    <p:extLst>
      <p:ext uri="{BB962C8B-B14F-4D97-AF65-F5344CB8AC3E}">
        <p14:creationId xmlns:p14="http://schemas.microsoft.com/office/powerpoint/2010/main" val="95710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AYihxDE5kuGURPGQNXaB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ftmelsgBUePgy_NUQgnr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heme/theme1.xml><?xml version="1.0" encoding="utf-8"?>
<a:theme xmlns:a="http://schemas.openxmlformats.org/drawingml/2006/main" name="1_Office Theme">
  <a:themeElements>
    <a:clrScheme name="TU Delft">
      <a:dk1>
        <a:sysClr val="windowText" lastClr="000000"/>
      </a:dk1>
      <a:lt1>
        <a:srgbClr val="FFFFFF"/>
      </a:lt1>
      <a:dk2>
        <a:srgbClr val="00A6D6"/>
      </a:dk2>
      <a:lt2>
        <a:srgbClr val="FFFFFF"/>
      </a:lt2>
      <a:accent1>
        <a:srgbClr val="A5CA1A"/>
      </a:accent1>
      <a:accent2>
        <a:srgbClr val="E21A1A"/>
      </a:accent2>
      <a:accent3>
        <a:srgbClr val="6D177F"/>
      </a:accent3>
      <a:accent4>
        <a:srgbClr val="E64616"/>
      </a:accent4>
      <a:accent5>
        <a:srgbClr val="008891"/>
      </a:accent5>
      <a:accent6>
        <a:srgbClr val="6B868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4_RB_PPT">
  <a:themeElements>
    <a:clrScheme name="RB_Blue">
      <a:dk1>
        <a:srgbClr val="000000"/>
      </a:dk1>
      <a:lt1>
        <a:srgbClr val="FFFFFF"/>
      </a:lt1>
      <a:dk2>
        <a:srgbClr val="8D9399"/>
      </a:dk2>
      <a:lt2>
        <a:srgbClr val="00AAC9"/>
      </a:lt2>
      <a:accent1>
        <a:srgbClr val="FFFFFF"/>
      </a:accent1>
      <a:accent2>
        <a:srgbClr val="DEE0E3"/>
      </a:accent2>
      <a:accent3>
        <a:srgbClr val="8D9399"/>
      </a:accent3>
      <a:accent4>
        <a:srgbClr val="85CEDF"/>
      </a:accent4>
      <a:accent5>
        <a:srgbClr val="96AECA"/>
      </a:accent5>
      <a:accent6>
        <a:srgbClr val="156C9C"/>
      </a:accent6>
      <a:hlink>
        <a:srgbClr val="8D9399"/>
      </a:hlink>
      <a:folHlink>
        <a:srgbClr val="96AECA"/>
      </a:folHlink>
    </a:clrScheme>
    <a:fontScheme name="RBfontArialNarrow">
      <a:maj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Narrow"/>
        <a:ea typeface=""/>
        <a:cs typeface=""/>
        <a:font script="Grek" typeface="Arial Narrow"/>
        <a:font script="Cyrl" typeface="Arial Narrow"/>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Narrow"/>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72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TU Delft">
      <a:dk1>
        <a:sysClr val="windowText" lastClr="000000"/>
      </a:dk1>
      <a:lt1>
        <a:srgbClr val="FFFFFF"/>
      </a:lt1>
      <a:dk2>
        <a:srgbClr val="00A6D6"/>
      </a:dk2>
      <a:lt2>
        <a:srgbClr val="FFFFFF"/>
      </a:lt2>
      <a:accent1>
        <a:srgbClr val="A5CA1A"/>
      </a:accent1>
      <a:accent2>
        <a:srgbClr val="E21A1A"/>
      </a:accent2>
      <a:accent3>
        <a:srgbClr val="6D177F"/>
      </a:accent3>
      <a:accent4>
        <a:srgbClr val="E64616"/>
      </a:accent4>
      <a:accent5>
        <a:srgbClr val="008891"/>
      </a:accent5>
      <a:accent6>
        <a:srgbClr val="6B868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8772</TotalTime>
  <Words>866</Words>
  <Application>Microsoft Office PowerPoint</Application>
  <PresentationFormat>Breedbeeld</PresentationFormat>
  <Paragraphs>151</Paragraphs>
  <Slides>30</Slides>
  <Notes>13</Notes>
  <HiddenSlides>0</HiddenSlides>
  <MMClips>0</MMClips>
  <ScaleCrop>false</ScaleCrop>
  <HeadingPairs>
    <vt:vector size="8" baseType="variant">
      <vt:variant>
        <vt:lpstr>Gebruikte lettertypen</vt:lpstr>
      </vt:variant>
      <vt:variant>
        <vt:i4>8</vt:i4>
      </vt:variant>
      <vt:variant>
        <vt:lpstr>Thema</vt:lpstr>
      </vt:variant>
      <vt:variant>
        <vt:i4>4</vt:i4>
      </vt:variant>
      <vt:variant>
        <vt:lpstr>Ingesloten OLE-bronprogramma's</vt:lpstr>
      </vt:variant>
      <vt:variant>
        <vt:i4>1</vt:i4>
      </vt:variant>
      <vt:variant>
        <vt:lpstr>Diatitels</vt:lpstr>
      </vt:variant>
      <vt:variant>
        <vt:i4>30</vt:i4>
      </vt:variant>
    </vt:vector>
  </HeadingPairs>
  <TitlesOfParts>
    <vt:vector size="43" baseType="lpstr">
      <vt:lpstr>MS PGothic</vt:lpstr>
      <vt:lpstr>MS PGothic</vt:lpstr>
      <vt:lpstr>Arial</vt:lpstr>
      <vt:lpstr>Arial Narrow</vt:lpstr>
      <vt:lpstr>Calibri</vt:lpstr>
      <vt:lpstr>Cambria Math</vt:lpstr>
      <vt:lpstr>Tahoma</vt:lpstr>
      <vt:lpstr>ヒラギノ角ゴ ProN W3</vt:lpstr>
      <vt:lpstr>1_Office Theme</vt:lpstr>
      <vt:lpstr>A4_RB_PPT</vt:lpstr>
      <vt:lpstr>Custom Design</vt:lpstr>
      <vt:lpstr>2_Office Theme</vt:lpstr>
      <vt:lpstr>think-cell Slide</vt:lpstr>
      <vt:lpstr>PowerPoint-presentatie</vt:lpstr>
      <vt:lpstr>Heat and the energy transition</vt:lpstr>
      <vt:lpstr>Heat and the energy transition</vt:lpstr>
      <vt:lpstr>Energy usage – typical NL</vt:lpstr>
      <vt:lpstr>There is no energy problem.   There is an exergy problem.</vt:lpstr>
      <vt:lpstr>Shallow geothermal – heat and/or cooling</vt:lpstr>
      <vt:lpstr>PowerPoint-presentatie</vt:lpstr>
      <vt:lpstr>PowerPoint-presentatie</vt:lpstr>
      <vt:lpstr>PowerPoint-presentatie</vt:lpstr>
      <vt:lpstr>PowerPoint-presentatie</vt:lpstr>
      <vt:lpstr>Design</vt:lpstr>
      <vt:lpstr>Thermal expansion and stress changes</vt:lpstr>
      <vt:lpstr>Thermal expansion and stress changes</vt:lpstr>
      <vt:lpstr>Thermal expansion - structure</vt:lpstr>
      <vt:lpstr>Thermal strength and stress changes</vt:lpstr>
      <vt:lpstr>Thermal creep</vt:lpstr>
      <vt:lpstr>Material thermo-mechanics</vt:lpstr>
      <vt:lpstr>Thermal pile test</vt:lpstr>
      <vt:lpstr>Pile head displacement – fixed loads</vt:lpstr>
      <vt:lpstr>Pile head displacement – fixed loads</vt:lpstr>
      <vt:lpstr>Pile head displacement – fixed loads</vt:lpstr>
      <vt:lpstr>Thermal pile test: thermal creep</vt:lpstr>
      <vt:lpstr>Implications for thermal pile design</vt:lpstr>
      <vt:lpstr>Energy quay wall</vt:lpstr>
      <vt:lpstr>Energy quay wall</vt:lpstr>
      <vt:lpstr>PowerPoint-presentatie</vt:lpstr>
      <vt:lpstr>PowerPoint-presentatie</vt:lpstr>
      <vt:lpstr>PowerPoint-presentatie</vt:lpstr>
      <vt:lpstr>Summary</vt:lpstr>
      <vt:lpstr>PowerPoint-presentatie</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Vardon</dc:creator>
  <cp:lastModifiedBy>Bert van de Ven</cp:lastModifiedBy>
  <cp:revision>15</cp:revision>
  <dcterms:created xsi:type="dcterms:W3CDTF">2023-11-07T11:54:19Z</dcterms:created>
  <dcterms:modified xsi:type="dcterms:W3CDTF">2023-11-13T14:11:05Z</dcterms:modified>
</cp:coreProperties>
</file>