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02" r:id="rId3"/>
    <p:sldId id="373" r:id="rId4"/>
    <p:sldId id="417" r:id="rId5"/>
    <p:sldId id="418" r:id="rId6"/>
    <p:sldId id="407" r:id="rId7"/>
    <p:sldId id="416" r:id="rId8"/>
    <p:sldId id="410" r:id="rId9"/>
    <p:sldId id="412" r:id="rId10"/>
    <p:sldId id="409" r:id="rId11"/>
    <p:sldId id="411" r:id="rId12"/>
    <p:sldId id="406" r:id="rId13"/>
    <p:sldId id="404" r:id="rId14"/>
    <p:sldId id="328" r:id="rId15"/>
    <p:sldId id="413" r:id="rId16"/>
    <p:sldId id="414" r:id="rId17"/>
    <p:sldId id="27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Sweijen" initials="TS" lastIdx="1" clrIdx="0">
    <p:extLst>
      <p:ext uri="{19B8F6BF-5375-455C-9EA6-DF929625EA0E}">
        <p15:presenceInfo xmlns:p15="http://schemas.microsoft.com/office/powerpoint/2012/main" userId="Thomas Sweij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709"/>
    <a:srgbClr val="002060"/>
    <a:srgbClr val="1C334E"/>
    <a:srgbClr val="FF7F0E"/>
    <a:srgbClr val="282A86"/>
    <a:srgbClr val="8DBFE3"/>
    <a:srgbClr val="C0504D"/>
    <a:srgbClr val="D9E2F3"/>
    <a:srgbClr val="BD0026"/>
    <a:srgbClr val="FE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3" autoAdjust="0"/>
    <p:restoredTop sz="88235" autoAdjust="0"/>
  </p:normalViewPr>
  <p:slideViewPr>
    <p:cSldViewPr snapToGrid="0">
      <p:cViewPr varScale="1">
        <p:scale>
          <a:sx n="87" d="100"/>
          <a:sy n="87" d="100"/>
        </p:scale>
        <p:origin x="102" y="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9E6D-EAC3-44B9-A27B-B7BB1EFDDDBE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6E497-056B-4A15-BB79-1C3D5D757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8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E497-056B-4A15-BB79-1C3D5D757E7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14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E497-056B-4A15-BB79-1C3D5D757E7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05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E497-056B-4A15-BB79-1C3D5D757E7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85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E497-056B-4A15-BB79-1C3D5D757E7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90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80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3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2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6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5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2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76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94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12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23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42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4694-FB8D-4F1E-9DFC-C4E6D50D491A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0A9F-8603-469C-A376-302AD4EDC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3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35" y="2327822"/>
            <a:ext cx="6826104" cy="21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694956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Bodeminjectie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725131" y="339733"/>
            <a:ext cx="252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99C45B3-B683-37BE-74D0-48E3E9472682}"/>
              </a:ext>
            </a:extLst>
          </p:cNvPr>
          <p:cNvSpPr/>
          <p:nvPr/>
        </p:nvSpPr>
        <p:spPr>
          <a:xfrm>
            <a:off x="8779131" y="1849423"/>
            <a:ext cx="2412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Bodeminjecties</a:t>
            </a:r>
          </a:p>
        </p:txBody>
      </p:sp>
      <p:pic>
        <p:nvPicPr>
          <p:cNvPr id="6" name="Afbeelding 5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4DFDE2D2-B482-7CD1-E5B3-AB4CC7703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71" y="2541119"/>
            <a:ext cx="5331148" cy="41390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 b="18401"/>
          <a:stretch/>
        </p:blipFill>
        <p:spPr>
          <a:xfrm>
            <a:off x="8725131" y="3373754"/>
            <a:ext cx="3083121" cy="33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694956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Trillingen tijdens werkzaamheden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725131" y="339733"/>
            <a:ext cx="252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240DA83-B815-5410-38A7-9FC4DE877D14}"/>
              </a:ext>
            </a:extLst>
          </p:cNvPr>
          <p:cNvSpPr/>
          <p:nvPr/>
        </p:nvSpPr>
        <p:spPr>
          <a:xfrm>
            <a:off x="9985131" y="1839858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 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0F798075-F6DF-B8D2-02D1-B93CD4FA1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BD0CF90-D4C1-7F33-10B3-0A72CA3EEE28}"/>
              </a:ext>
            </a:extLst>
          </p:cNvPr>
          <p:cNvSpPr/>
          <p:nvPr/>
        </p:nvSpPr>
        <p:spPr>
          <a:xfrm>
            <a:off x="7735131" y="1839858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Bouwkuip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090F76B-46C1-EECD-8BA9-73BACF799EB4}"/>
              </a:ext>
            </a:extLst>
          </p:cNvPr>
          <p:cNvSpPr txBox="1"/>
          <p:nvPr/>
        </p:nvSpPr>
        <p:spPr>
          <a:xfrm>
            <a:off x="279435" y="2911157"/>
            <a:ext cx="8064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Vanuit WKO-beheerders wordt vaak een minimale afstand van 10m á 15m genoemd (gevoelsmatig)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nl-NL" sz="2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Probleem is dat onduidelijk is hoe de </a:t>
            </a:r>
            <a:r>
              <a:rPr lang="nl-NL" sz="2400" spc="80" dirty="0" err="1">
                <a:latin typeface="Overpass" panose="00000500000000000000" pitchFamily="2" charset="0"/>
                <a:ea typeface="Overpass Regular"/>
                <a:cs typeface="Akkurat TT"/>
              </a:rPr>
              <a:t>casings</a:t>
            </a: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, </a:t>
            </a:r>
            <a:r>
              <a:rPr lang="nl-NL" sz="2400" spc="80" dirty="0" err="1">
                <a:latin typeface="Overpass" panose="00000500000000000000" pitchFamily="2" charset="0"/>
                <a:ea typeface="Overpass Regular"/>
                <a:cs typeface="Akkurat TT"/>
              </a:rPr>
              <a:t>omstorting</a:t>
            </a: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, bron en peilbuizen reageren op een verdichting.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nl-NL" sz="2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Optie: Gebruik SBR A richtlijn voor toetsing belendingen.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54" y="3674097"/>
            <a:ext cx="3806077" cy="22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5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65685" y="1722149"/>
            <a:ext cx="69495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800" b="1" spc="80" dirty="0" err="1">
                <a:latin typeface="Overpass" panose="00000500000000000000" pitchFamily="2" charset="0"/>
                <a:ea typeface="Overpass Regular"/>
                <a:cs typeface="Akkurat TT"/>
              </a:rPr>
              <a:t>Wonderwoods</a:t>
            </a: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 - Utrecht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2300" b="1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0F6F6C9-6EC6-7BCD-6B61-A4ED2588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84" y="685668"/>
            <a:ext cx="3911287" cy="41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79" y="2340909"/>
            <a:ext cx="6970933" cy="4517091"/>
          </a:xfrm>
          <a:prstGeom prst="rect">
            <a:avLst/>
          </a:prstGeom>
        </p:spPr>
      </p:pic>
      <p:sp>
        <p:nvSpPr>
          <p:cNvPr id="9" name="Vrije vorm 8"/>
          <p:cNvSpPr/>
          <p:nvPr/>
        </p:nvSpPr>
        <p:spPr>
          <a:xfrm>
            <a:off x="2882901" y="3924714"/>
            <a:ext cx="1460500" cy="1687368"/>
          </a:xfrm>
          <a:custGeom>
            <a:avLst/>
            <a:gdLst>
              <a:gd name="connsiteX0" fmla="*/ 518474 w 801279"/>
              <a:gd name="connsiteY0" fmla="*/ 0 h 867266"/>
              <a:gd name="connsiteX1" fmla="*/ 0 w 801279"/>
              <a:gd name="connsiteY1" fmla="*/ 641022 h 867266"/>
              <a:gd name="connsiteX2" fmla="*/ 301658 w 801279"/>
              <a:gd name="connsiteY2" fmla="*/ 867266 h 867266"/>
              <a:gd name="connsiteX3" fmla="*/ 556182 w 801279"/>
              <a:gd name="connsiteY3" fmla="*/ 527901 h 867266"/>
              <a:gd name="connsiteX4" fmla="*/ 801279 w 801279"/>
              <a:gd name="connsiteY4" fmla="*/ 414779 h 867266"/>
              <a:gd name="connsiteX5" fmla="*/ 518474 w 801279"/>
              <a:gd name="connsiteY5" fmla="*/ 0 h 8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79" h="867266">
                <a:moveTo>
                  <a:pt x="518474" y="0"/>
                </a:moveTo>
                <a:lnTo>
                  <a:pt x="0" y="641022"/>
                </a:lnTo>
                <a:lnTo>
                  <a:pt x="301658" y="867266"/>
                </a:lnTo>
                <a:lnTo>
                  <a:pt x="556182" y="527901"/>
                </a:lnTo>
                <a:lnTo>
                  <a:pt x="801279" y="414779"/>
                </a:lnTo>
                <a:lnTo>
                  <a:pt x="5184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14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65685" y="1722149"/>
            <a:ext cx="69495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800" b="1" spc="80" dirty="0" err="1">
                <a:latin typeface="Overpass" panose="00000500000000000000" pitchFamily="2" charset="0"/>
                <a:ea typeface="Overpass Regular"/>
                <a:cs typeface="Akkurat TT"/>
              </a:rPr>
              <a:t>Wonderwoods</a:t>
            </a: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 - Utrecht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2300" b="1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488106" y="2738832"/>
            <a:ext cx="7766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Bouwkuip uitgevoerd met CSM-wanden en een bodeminjectie</a:t>
            </a:r>
          </a:p>
          <a:p>
            <a:pPr>
              <a:defRPr/>
            </a:pPr>
            <a:endParaRPr lang="nl-NL" sz="2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Damwanden en spanningsbemaling waren niet mogelijk vanwege omgevingsbeïnvloeding (waaronder WKO)</a:t>
            </a:r>
          </a:p>
          <a:p>
            <a:pPr>
              <a:defRPr/>
            </a:pPr>
            <a:endParaRPr lang="nl-NL" sz="2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Afspraken met Gemeente en Jaarbeurs over monitoring en gebruik WKO systemen</a:t>
            </a:r>
          </a:p>
          <a:p>
            <a:pPr>
              <a:defRPr/>
            </a:pPr>
            <a:endParaRPr lang="nl-NL" sz="2400" spc="80" dirty="0"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pic>
        <p:nvPicPr>
          <p:cNvPr id="1026" name="Picture 2" descr="https://www.cruxbv.nl/i/w1110/uploads/projecten/69_5.65_cam-7.jpg?15629297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17" y="3600586"/>
            <a:ext cx="2465753" cy="30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cruxbv.nl/i/w1110/uploads/projecten/69_4.65_cam-3.jpg?15629305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17" y="393174"/>
            <a:ext cx="2465753" cy="30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0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65685" y="1722149"/>
            <a:ext cx="69495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800" b="1" spc="80" dirty="0" err="1">
                <a:latin typeface="Overpass" panose="00000500000000000000" pitchFamily="2" charset="0"/>
                <a:ea typeface="Overpass Regular"/>
                <a:cs typeface="Akkurat TT"/>
              </a:rPr>
              <a:t>Wonderwoods</a:t>
            </a: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 - Utrecht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2300" b="1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4936067" y="5186073"/>
            <a:ext cx="7126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Risico’s voor bestaande omliggende WKO-bronnen?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spc="80" dirty="0">
                <a:latin typeface="Overpass" panose="00000500000000000000" pitchFamily="2" charset="0"/>
                <a:ea typeface="Overpass Regular"/>
                <a:cs typeface="Akkurat TT"/>
              </a:rPr>
              <a:t>Spelregels &amp; monitoring t.a.v. nieuwbouwprojecten nabij WKO-bronnen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spc="80" dirty="0"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E949838B-4DCF-59FC-731B-009563A92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8" b="1194"/>
          <a:stretch/>
        </p:blipFill>
        <p:spPr>
          <a:xfrm>
            <a:off x="1091380" y="2601515"/>
            <a:ext cx="2930013" cy="4154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A386C1-16CF-B806-D7CC-BA36D4B32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626" y="463532"/>
            <a:ext cx="5580362" cy="40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0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>
            <a:extLst>
              <a:ext uri="{FF2B5EF4-FFF2-40B4-BE49-F238E27FC236}">
                <a16:creationId xmlns:a16="http://schemas.microsoft.com/office/drawing/2014/main" id="{5180EBD8-BA7F-2E36-20FE-AE48B10D2FE4}"/>
              </a:ext>
            </a:extLst>
          </p:cNvPr>
          <p:cNvSpPr/>
          <p:nvPr/>
        </p:nvSpPr>
        <p:spPr>
          <a:xfrm>
            <a:off x="521110" y="2625212"/>
            <a:ext cx="6512743" cy="4101353"/>
          </a:xfrm>
          <a:prstGeom prst="rect">
            <a:avLst/>
          </a:prstGeom>
          <a:solidFill>
            <a:srgbClr val="1C334E">
              <a:alpha val="21961"/>
            </a:srgbClr>
          </a:solidFill>
          <a:ln>
            <a:solidFill>
              <a:srgbClr val="1C334E">
                <a:alpha val="3098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3EE7FA97-365D-E0D2-8C03-B16649AEEDAC}"/>
              </a:ext>
            </a:extLst>
          </p:cNvPr>
          <p:cNvSpPr/>
          <p:nvPr/>
        </p:nvSpPr>
        <p:spPr>
          <a:xfrm>
            <a:off x="7044178" y="2621597"/>
            <a:ext cx="5124616" cy="4101354"/>
          </a:xfrm>
          <a:prstGeom prst="rect">
            <a:avLst/>
          </a:prstGeom>
          <a:solidFill>
            <a:srgbClr val="E04709">
              <a:alpha val="21961"/>
            </a:srgbClr>
          </a:solidFill>
          <a:ln>
            <a:solidFill>
              <a:srgbClr val="1C334E">
                <a:alpha val="3098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694956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Raakvlak: 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D580B709-326C-2AF6-CCD7-90B1ADEE8F44}"/>
              </a:ext>
            </a:extLst>
          </p:cNvPr>
          <p:cNvSpPr/>
          <p:nvPr/>
        </p:nvSpPr>
        <p:spPr>
          <a:xfrm>
            <a:off x="2172899" y="2807292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Bemaling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C6725B-8987-F8BF-F9D3-5D693DD7EE59}"/>
              </a:ext>
            </a:extLst>
          </p:cNvPr>
          <p:cNvSpPr/>
          <p:nvPr/>
        </p:nvSpPr>
        <p:spPr>
          <a:xfrm>
            <a:off x="695324" y="4109176"/>
            <a:ext cx="252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Retourbemaling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D550135-E209-DF78-E590-F93352B546D1}"/>
              </a:ext>
            </a:extLst>
          </p:cNvPr>
          <p:cNvSpPr/>
          <p:nvPr/>
        </p:nvSpPr>
        <p:spPr>
          <a:xfrm>
            <a:off x="4339139" y="3119423"/>
            <a:ext cx="2412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Bodeminjecties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126224" y="3119423"/>
            <a:ext cx="252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CA8CC6E-E506-C37F-0971-676FEC367336}"/>
              </a:ext>
            </a:extLst>
          </p:cNvPr>
          <p:cNvSpPr/>
          <p:nvPr/>
        </p:nvSpPr>
        <p:spPr>
          <a:xfrm>
            <a:off x="8585676" y="4331464"/>
            <a:ext cx="324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Gesloten systemen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072862-DB86-74FD-7044-96576D09DB7A}"/>
              </a:ext>
            </a:extLst>
          </p:cNvPr>
          <p:cNvSpPr/>
          <p:nvPr/>
        </p:nvSpPr>
        <p:spPr>
          <a:xfrm>
            <a:off x="9672879" y="5642951"/>
            <a:ext cx="198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1ED31CF-9805-E2ED-73A2-54A9A32296F3}"/>
              </a:ext>
            </a:extLst>
          </p:cNvPr>
          <p:cNvSpPr/>
          <p:nvPr/>
        </p:nvSpPr>
        <p:spPr>
          <a:xfrm>
            <a:off x="814641" y="5430763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Bouwkuip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F07437B-7A60-7AD7-FACD-FCECFAA2BD38}"/>
              </a:ext>
            </a:extLst>
          </p:cNvPr>
          <p:cNvSpPr/>
          <p:nvPr/>
        </p:nvSpPr>
        <p:spPr>
          <a:xfrm>
            <a:off x="3215324" y="5430763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 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C8D10EED-A435-3595-55B0-3D3D7EF5928A}"/>
              </a:ext>
            </a:extLst>
          </p:cNvPr>
          <p:cNvSpPr txBox="1"/>
          <p:nvPr/>
        </p:nvSpPr>
        <p:spPr>
          <a:xfrm>
            <a:off x="510785" y="2630835"/>
            <a:ext cx="144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Tijdelijk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7D08F8-9BC8-27BB-7588-114E33161358}"/>
              </a:ext>
            </a:extLst>
          </p:cNvPr>
          <p:cNvSpPr txBox="1"/>
          <p:nvPr/>
        </p:nvSpPr>
        <p:spPr>
          <a:xfrm>
            <a:off x="7029790" y="2630835"/>
            <a:ext cx="219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Permanent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D38E0672-6110-A8C5-333C-AAC86FC59024}"/>
              </a:ext>
            </a:extLst>
          </p:cNvPr>
          <p:cNvSpPr/>
          <p:nvPr/>
        </p:nvSpPr>
        <p:spPr>
          <a:xfrm>
            <a:off x="5334448" y="5543505"/>
            <a:ext cx="3390683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Gebiedsontwikkeling</a:t>
            </a:r>
          </a:p>
        </p:txBody>
      </p:sp>
    </p:spTree>
    <p:extLst>
      <p:ext uri="{BB962C8B-B14F-4D97-AF65-F5344CB8AC3E}">
        <p14:creationId xmlns:p14="http://schemas.microsoft.com/office/powerpoint/2010/main" val="371875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>
            <a:extLst>
              <a:ext uri="{FF2B5EF4-FFF2-40B4-BE49-F238E27FC236}">
                <a16:creationId xmlns:a16="http://schemas.microsoft.com/office/drawing/2014/main" id="{5180EBD8-BA7F-2E36-20FE-AE48B10D2FE4}"/>
              </a:ext>
            </a:extLst>
          </p:cNvPr>
          <p:cNvSpPr/>
          <p:nvPr/>
        </p:nvSpPr>
        <p:spPr>
          <a:xfrm>
            <a:off x="521110" y="2625212"/>
            <a:ext cx="6512743" cy="4101353"/>
          </a:xfrm>
          <a:prstGeom prst="rect">
            <a:avLst/>
          </a:prstGeom>
          <a:solidFill>
            <a:srgbClr val="1C334E">
              <a:alpha val="21961"/>
            </a:srgbClr>
          </a:solidFill>
          <a:ln>
            <a:solidFill>
              <a:srgbClr val="1C334E">
                <a:alpha val="3098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3EE7FA97-365D-E0D2-8C03-B16649AEEDAC}"/>
              </a:ext>
            </a:extLst>
          </p:cNvPr>
          <p:cNvSpPr/>
          <p:nvPr/>
        </p:nvSpPr>
        <p:spPr>
          <a:xfrm>
            <a:off x="7044178" y="2621597"/>
            <a:ext cx="5124616" cy="4101354"/>
          </a:xfrm>
          <a:prstGeom prst="rect">
            <a:avLst/>
          </a:prstGeom>
          <a:solidFill>
            <a:srgbClr val="E04709">
              <a:alpha val="21961"/>
            </a:srgbClr>
          </a:solidFill>
          <a:ln>
            <a:solidFill>
              <a:srgbClr val="1C334E">
                <a:alpha val="3098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694956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Raakvlak: 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D580B709-326C-2AF6-CCD7-90B1ADEE8F44}"/>
              </a:ext>
            </a:extLst>
          </p:cNvPr>
          <p:cNvSpPr/>
          <p:nvPr/>
        </p:nvSpPr>
        <p:spPr>
          <a:xfrm>
            <a:off x="2172899" y="2807292"/>
            <a:ext cx="1980000" cy="1080000"/>
          </a:xfrm>
          <a:prstGeom prst="rect">
            <a:avLst/>
          </a:prstGeom>
          <a:solidFill>
            <a:srgbClr val="00206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Bemaling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C6725B-8987-F8BF-F9D3-5D693DD7EE59}"/>
              </a:ext>
            </a:extLst>
          </p:cNvPr>
          <p:cNvSpPr/>
          <p:nvPr/>
        </p:nvSpPr>
        <p:spPr>
          <a:xfrm>
            <a:off x="695324" y="4109176"/>
            <a:ext cx="2520000" cy="1080000"/>
          </a:xfrm>
          <a:prstGeom prst="rect">
            <a:avLst/>
          </a:prstGeom>
          <a:solidFill>
            <a:srgbClr val="00206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Retourbemaling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D550135-E209-DF78-E590-F93352B546D1}"/>
              </a:ext>
            </a:extLst>
          </p:cNvPr>
          <p:cNvSpPr/>
          <p:nvPr/>
        </p:nvSpPr>
        <p:spPr>
          <a:xfrm>
            <a:off x="4339139" y="3119423"/>
            <a:ext cx="2412000" cy="1080000"/>
          </a:xfrm>
          <a:prstGeom prst="rect">
            <a:avLst/>
          </a:prstGeom>
          <a:solidFill>
            <a:srgbClr val="00206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Bodeminjecties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126224" y="3119423"/>
            <a:ext cx="2520000" cy="1080000"/>
          </a:xfrm>
          <a:prstGeom prst="rect">
            <a:avLst/>
          </a:prstGeom>
          <a:solidFill>
            <a:srgbClr val="E04709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CA8CC6E-E506-C37F-0971-676FEC367336}"/>
              </a:ext>
            </a:extLst>
          </p:cNvPr>
          <p:cNvSpPr/>
          <p:nvPr/>
        </p:nvSpPr>
        <p:spPr>
          <a:xfrm>
            <a:off x="8585676" y="4331464"/>
            <a:ext cx="3240000" cy="1080000"/>
          </a:xfrm>
          <a:prstGeom prst="rect">
            <a:avLst/>
          </a:prstGeom>
          <a:solidFill>
            <a:srgbClr val="E04709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Gesloten systemen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072862-DB86-74FD-7044-96576D09DB7A}"/>
              </a:ext>
            </a:extLst>
          </p:cNvPr>
          <p:cNvSpPr/>
          <p:nvPr/>
        </p:nvSpPr>
        <p:spPr>
          <a:xfrm>
            <a:off x="9672879" y="5642951"/>
            <a:ext cx="1980000" cy="1080000"/>
          </a:xfrm>
          <a:prstGeom prst="rect">
            <a:avLst/>
          </a:prstGeom>
          <a:solidFill>
            <a:srgbClr val="E04709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1ED31CF-9805-E2ED-73A2-54A9A32296F3}"/>
              </a:ext>
            </a:extLst>
          </p:cNvPr>
          <p:cNvSpPr/>
          <p:nvPr/>
        </p:nvSpPr>
        <p:spPr>
          <a:xfrm>
            <a:off x="814641" y="5430763"/>
            <a:ext cx="1980000" cy="1080000"/>
          </a:xfrm>
          <a:prstGeom prst="rect">
            <a:avLst/>
          </a:prstGeom>
          <a:solidFill>
            <a:srgbClr val="00206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Bouwkuip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F07437B-7A60-7AD7-FACD-FCECFAA2BD38}"/>
              </a:ext>
            </a:extLst>
          </p:cNvPr>
          <p:cNvSpPr/>
          <p:nvPr/>
        </p:nvSpPr>
        <p:spPr>
          <a:xfrm>
            <a:off x="3215324" y="5430763"/>
            <a:ext cx="1980000" cy="1080000"/>
          </a:xfrm>
          <a:prstGeom prst="rect">
            <a:avLst/>
          </a:prstGeom>
          <a:solidFill>
            <a:srgbClr val="00206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 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C8D10EED-A435-3595-55B0-3D3D7EF5928A}"/>
              </a:ext>
            </a:extLst>
          </p:cNvPr>
          <p:cNvSpPr txBox="1"/>
          <p:nvPr/>
        </p:nvSpPr>
        <p:spPr>
          <a:xfrm>
            <a:off x="510785" y="2630835"/>
            <a:ext cx="144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Tijdelijk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7D08F8-9BC8-27BB-7588-114E33161358}"/>
              </a:ext>
            </a:extLst>
          </p:cNvPr>
          <p:cNvSpPr txBox="1"/>
          <p:nvPr/>
        </p:nvSpPr>
        <p:spPr>
          <a:xfrm>
            <a:off x="7029790" y="2630835"/>
            <a:ext cx="219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Permanent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D38E0672-6110-A8C5-333C-AAC86FC59024}"/>
              </a:ext>
            </a:extLst>
          </p:cNvPr>
          <p:cNvSpPr/>
          <p:nvPr/>
        </p:nvSpPr>
        <p:spPr>
          <a:xfrm>
            <a:off x="3347749" y="3458115"/>
            <a:ext cx="5379186" cy="2543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Gebiedsgerichte aanpak</a:t>
            </a:r>
          </a:p>
        </p:txBody>
      </p:sp>
    </p:spTree>
    <p:extLst>
      <p:ext uri="{BB962C8B-B14F-4D97-AF65-F5344CB8AC3E}">
        <p14:creationId xmlns:p14="http://schemas.microsoft.com/office/powerpoint/2010/main" val="278936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8"/>
          <p:cNvSpPr txBox="1">
            <a:spLocks/>
          </p:cNvSpPr>
          <p:nvPr/>
        </p:nvSpPr>
        <p:spPr>
          <a:xfrm>
            <a:off x="4961854" y="1826653"/>
            <a:ext cx="2358282" cy="810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700"/>
              </a:lnSpc>
              <a:defRPr/>
            </a:pPr>
            <a:endParaRPr lang="nl-NL" sz="2300" b="1" spc="80" dirty="0">
              <a:solidFill>
                <a:prstClr val="white"/>
              </a:solidFill>
              <a:latin typeface="Overpass"/>
              <a:ea typeface="Overpass Regular"/>
              <a:cs typeface="Akkurat TT"/>
            </a:endParaRPr>
          </a:p>
        </p:txBody>
      </p:sp>
      <p:pic>
        <p:nvPicPr>
          <p:cNvPr id="9" name="Graphic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875" y="2168861"/>
            <a:ext cx="43994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826168" y="1564229"/>
            <a:ext cx="3193380" cy="3464972"/>
          </a:xfrm>
          <a:prstGeom prst="rect">
            <a:avLst/>
          </a:prstGeom>
          <a:solidFill>
            <a:srgbClr val="282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4404990" y="1696582"/>
            <a:ext cx="79062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b="1" spc="80" dirty="0">
                <a:latin typeface="Overpass"/>
                <a:ea typeface="Overpass Regular"/>
                <a:cs typeface="Akkurat TT"/>
              </a:rPr>
              <a:t>Integraal ontwerp van bodemenergie en geotechniek </a:t>
            </a:r>
          </a:p>
          <a:p>
            <a:pPr lvl="0">
              <a:defRPr/>
            </a:pPr>
            <a:r>
              <a:rPr lang="nl-NL" sz="1600" spc="80" dirty="0">
                <a:latin typeface="Overpass"/>
                <a:ea typeface="Overpass Regular"/>
                <a:cs typeface="Akkurat TT"/>
              </a:rPr>
              <a:t>Utiliteitsbouw en gebiedsontwikkelingen</a:t>
            </a:r>
          </a:p>
          <a:p>
            <a:pPr lvl="0">
              <a:defRPr/>
            </a:pPr>
            <a:r>
              <a:rPr lang="nl-NL" sz="2400" b="1" spc="80" dirty="0">
                <a:latin typeface="Overpass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200" spc="80" dirty="0">
              <a:latin typeface="Overpass"/>
              <a:ea typeface="Overpass Regular"/>
              <a:cs typeface="Akkurat TT"/>
            </a:endParaRPr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4509765" y="1563040"/>
            <a:ext cx="57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1004566" y="1684718"/>
            <a:ext cx="324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b="1" spc="80" dirty="0">
                <a:solidFill>
                  <a:schemeClr val="bg1"/>
                </a:solidFill>
                <a:latin typeface="Overpass"/>
                <a:ea typeface="Overpass Regular"/>
                <a:cs typeface="Akkurat TT"/>
              </a:rPr>
              <a:t>dr. Thomas Sweijen</a:t>
            </a:r>
          </a:p>
          <a:p>
            <a:pPr lvl="0">
              <a:defRPr/>
            </a:pPr>
            <a:endParaRPr lang="nl-NL" sz="2400" b="1" spc="80" dirty="0">
              <a:solidFill>
                <a:schemeClr val="bg1"/>
              </a:solidFill>
              <a:latin typeface="Overpass"/>
              <a:ea typeface="Overpass Regular"/>
              <a:cs typeface="Akkurat TT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71548" y="445075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nl-NL" sz="1200" spc="80" dirty="0">
                <a:solidFill>
                  <a:schemeClr val="accent6">
                    <a:lumMod val="75000"/>
                  </a:schemeClr>
                </a:solidFill>
                <a:latin typeface="Overpass"/>
                <a:ea typeface="Overpass Regular"/>
                <a:cs typeface="Akkurat TT"/>
              </a:rPr>
              <a:t>Specialist </a:t>
            </a:r>
            <a:r>
              <a:rPr lang="nl-NL" sz="1200" spc="80" dirty="0" err="1">
                <a:solidFill>
                  <a:schemeClr val="accent6">
                    <a:lumMod val="75000"/>
                  </a:schemeClr>
                </a:solidFill>
                <a:latin typeface="Overpass"/>
                <a:ea typeface="Overpass Regular"/>
                <a:cs typeface="Akkurat TT"/>
              </a:rPr>
              <a:t>geohydrologie</a:t>
            </a:r>
            <a:endParaRPr lang="nl-NL" sz="1200" spc="80" dirty="0">
              <a:solidFill>
                <a:schemeClr val="accent6">
                  <a:lumMod val="75000"/>
                </a:schemeClr>
              </a:solidFill>
              <a:latin typeface="Overpass"/>
              <a:ea typeface="Overpass Regular"/>
              <a:cs typeface="Akkurat TT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27598EA-4257-D4A2-3EF5-70C03ED1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65" y="3461339"/>
            <a:ext cx="6332140" cy="30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65685" y="1722149"/>
            <a:ext cx="69495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Motivatie – toename bodemenergie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1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1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A8CE9D1-B0C8-C43D-248B-F778CAA3982E}"/>
              </a:ext>
            </a:extLst>
          </p:cNvPr>
          <p:cNvSpPr txBox="1"/>
          <p:nvPr/>
        </p:nvSpPr>
        <p:spPr>
          <a:xfrm>
            <a:off x="7107810" y="6550223"/>
            <a:ext cx="5775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Ref: CBS - Hernieuwbare energie in Nederland 2021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2598346"/>
            <a:ext cx="5252172" cy="395187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824" y="2690607"/>
            <a:ext cx="6644176" cy="35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65685" y="1722149"/>
            <a:ext cx="69495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Motivatie – Beurskwartier Utrecht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1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1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A8CE9D1-B0C8-C43D-248B-F778CAA3982E}"/>
              </a:ext>
            </a:extLst>
          </p:cNvPr>
          <p:cNvSpPr txBox="1"/>
          <p:nvPr/>
        </p:nvSpPr>
        <p:spPr>
          <a:xfrm>
            <a:off x="10774836" y="6550223"/>
            <a:ext cx="210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Ref: WKOTool.nl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68C935-6BDA-5837-9A0F-4EDE888D5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6637" r="-177"/>
          <a:stretch/>
        </p:blipFill>
        <p:spPr>
          <a:xfrm>
            <a:off x="1099961" y="2279632"/>
            <a:ext cx="9232375" cy="45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1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65685" y="1722149"/>
            <a:ext cx="69495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Motivatie – Beurskwartier Utrecht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1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1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A8CE9D1-B0C8-C43D-248B-F778CAA3982E}"/>
              </a:ext>
            </a:extLst>
          </p:cNvPr>
          <p:cNvSpPr txBox="1"/>
          <p:nvPr/>
        </p:nvSpPr>
        <p:spPr>
          <a:xfrm>
            <a:off x="10774836" y="6550223"/>
            <a:ext cx="210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Ref: WKOTool.nl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68C935-6BDA-5837-9A0F-4EDE888D5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6637" r="-177"/>
          <a:stretch/>
        </p:blipFill>
        <p:spPr>
          <a:xfrm>
            <a:off x="1099961" y="2279632"/>
            <a:ext cx="9232375" cy="4578368"/>
          </a:xfrm>
          <a:prstGeom prst="rect">
            <a:avLst/>
          </a:prstGeom>
        </p:spPr>
      </p:pic>
      <p:sp>
        <p:nvSpPr>
          <p:cNvPr id="2" name="Vrije vorm 1"/>
          <p:cNvSpPr/>
          <p:nvPr/>
        </p:nvSpPr>
        <p:spPr>
          <a:xfrm>
            <a:off x="3487918" y="3808429"/>
            <a:ext cx="527901" cy="490194"/>
          </a:xfrm>
          <a:custGeom>
            <a:avLst/>
            <a:gdLst>
              <a:gd name="connsiteX0" fmla="*/ 405352 w 527901"/>
              <a:gd name="connsiteY0" fmla="*/ 0 h 490194"/>
              <a:gd name="connsiteX1" fmla="*/ 0 w 527901"/>
              <a:gd name="connsiteY1" fmla="*/ 141402 h 490194"/>
              <a:gd name="connsiteX2" fmla="*/ 56560 w 527901"/>
              <a:gd name="connsiteY2" fmla="*/ 245097 h 490194"/>
              <a:gd name="connsiteX3" fmla="*/ 367645 w 527901"/>
              <a:gd name="connsiteY3" fmla="*/ 490194 h 490194"/>
              <a:gd name="connsiteX4" fmla="*/ 527901 w 527901"/>
              <a:gd name="connsiteY4" fmla="*/ 282804 h 490194"/>
              <a:gd name="connsiteX5" fmla="*/ 405352 w 527901"/>
              <a:gd name="connsiteY5" fmla="*/ 0 h 49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901" h="490194">
                <a:moveTo>
                  <a:pt x="405352" y="0"/>
                </a:moveTo>
                <a:lnTo>
                  <a:pt x="0" y="141402"/>
                </a:lnTo>
                <a:lnTo>
                  <a:pt x="56560" y="245097"/>
                </a:lnTo>
                <a:lnTo>
                  <a:pt x="367645" y="490194"/>
                </a:lnTo>
                <a:lnTo>
                  <a:pt x="527901" y="282804"/>
                </a:lnTo>
                <a:lnTo>
                  <a:pt x="40535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rije vorm 3"/>
          <p:cNvSpPr/>
          <p:nvPr/>
        </p:nvSpPr>
        <p:spPr>
          <a:xfrm>
            <a:off x="3695307" y="4100660"/>
            <a:ext cx="801279" cy="867266"/>
          </a:xfrm>
          <a:custGeom>
            <a:avLst/>
            <a:gdLst>
              <a:gd name="connsiteX0" fmla="*/ 518474 w 801279"/>
              <a:gd name="connsiteY0" fmla="*/ 0 h 867266"/>
              <a:gd name="connsiteX1" fmla="*/ 0 w 801279"/>
              <a:gd name="connsiteY1" fmla="*/ 641022 h 867266"/>
              <a:gd name="connsiteX2" fmla="*/ 301658 w 801279"/>
              <a:gd name="connsiteY2" fmla="*/ 867266 h 867266"/>
              <a:gd name="connsiteX3" fmla="*/ 556182 w 801279"/>
              <a:gd name="connsiteY3" fmla="*/ 527901 h 867266"/>
              <a:gd name="connsiteX4" fmla="*/ 801279 w 801279"/>
              <a:gd name="connsiteY4" fmla="*/ 414779 h 867266"/>
              <a:gd name="connsiteX5" fmla="*/ 518474 w 801279"/>
              <a:gd name="connsiteY5" fmla="*/ 0 h 8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79" h="867266">
                <a:moveTo>
                  <a:pt x="518474" y="0"/>
                </a:moveTo>
                <a:lnTo>
                  <a:pt x="0" y="641022"/>
                </a:lnTo>
                <a:lnTo>
                  <a:pt x="301658" y="867266"/>
                </a:lnTo>
                <a:lnTo>
                  <a:pt x="556182" y="527901"/>
                </a:lnTo>
                <a:lnTo>
                  <a:pt x="801279" y="414779"/>
                </a:lnTo>
                <a:lnTo>
                  <a:pt x="5184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/>
          <p:cNvSpPr/>
          <p:nvPr/>
        </p:nvSpPr>
        <p:spPr>
          <a:xfrm>
            <a:off x="4911365" y="2441542"/>
            <a:ext cx="405353" cy="405353"/>
          </a:xfrm>
          <a:custGeom>
            <a:avLst/>
            <a:gdLst>
              <a:gd name="connsiteX0" fmla="*/ 245097 w 405353"/>
              <a:gd name="connsiteY0" fmla="*/ 0 h 405353"/>
              <a:gd name="connsiteX1" fmla="*/ 0 w 405353"/>
              <a:gd name="connsiteY1" fmla="*/ 122549 h 405353"/>
              <a:gd name="connsiteX2" fmla="*/ 160256 w 405353"/>
              <a:gd name="connsiteY2" fmla="*/ 405353 h 405353"/>
              <a:gd name="connsiteX3" fmla="*/ 405353 w 405353"/>
              <a:gd name="connsiteY3" fmla="*/ 245097 h 405353"/>
              <a:gd name="connsiteX4" fmla="*/ 245097 w 405353"/>
              <a:gd name="connsiteY4" fmla="*/ 0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53" h="405353">
                <a:moveTo>
                  <a:pt x="245097" y="0"/>
                </a:moveTo>
                <a:lnTo>
                  <a:pt x="0" y="122549"/>
                </a:lnTo>
                <a:lnTo>
                  <a:pt x="160256" y="405353"/>
                </a:lnTo>
                <a:lnTo>
                  <a:pt x="405353" y="245097"/>
                </a:lnTo>
                <a:lnTo>
                  <a:pt x="24509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>
            <a:off x="4534293" y="2526384"/>
            <a:ext cx="377072" cy="395925"/>
          </a:xfrm>
          <a:custGeom>
            <a:avLst/>
            <a:gdLst>
              <a:gd name="connsiteX0" fmla="*/ 188536 w 377072"/>
              <a:gd name="connsiteY0" fmla="*/ 0 h 395925"/>
              <a:gd name="connsiteX1" fmla="*/ 377072 w 377072"/>
              <a:gd name="connsiteY1" fmla="*/ 339364 h 395925"/>
              <a:gd name="connsiteX2" fmla="*/ 273377 w 377072"/>
              <a:gd name="connsiteY2" fmla="*/ 395925 h 395925"/>
              <a:gd name="connsiteX3" fmla="*/ 113121 w 377072"/>
              <a:gd name="connsiteY3" fmla="*/ 263950 h 395925"/>
              <a:gd name="connsiteX4" fmla="*/ 0 w 377072"/>
              <a:gd name="connsiteY4" fmla="*/ 75414 h 395925"/>
              <a:gd name="connsiteX5" fmla="*/ 188536 w 377072"/>
              <a:gd name="connsiteY5" fmla="*/ 0 h 3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072" h="395925">
                <a:moveTo>
                  <a:pt x="188536" y="0"/>
                </a:moveTo>
                <a:lnTo>
                  <a:pt x="377072" y="339364"/>
                </a:lnTo>
                <a:lnTo>
                  <a:pt x="273377" y="395925"/>
                </a:lnTo>
                <a:lnTo>
                  <a:pt x="113121" y="263950"/>
                </a:lnTo>
                <a:lnTo>
                  <a:pt x="0" y="75414"/>
                </a:lnTo>
                <a:lnTo>
                  <a:pt x="18853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5175315" y="4694548"/>
            <a:ext cx="707011" cy="1036949"/>
          </a:xfrm>
          <a:custGeom>
            <a:avLst/>
            <a:gdLst>
              <a:gd name="connsiteX0" fmla="*/ 0 w 707011"/>
              <a:gd name="connsiteY0" fmla="*/ 226244 h 1036949"/>
              <a:gd name="connsiteX1" fmla="*/ 443060 w 707011"/>
              <a:gd name="connsiteY1" fmla="*/ 1036949 h 1036949"/>
              <a:gd name="connsiteX2" fmla="*/ 669304 w 707011"/>
              <a:gd name="connsiteY2" fmla="*/ 904974 h 1036949"/>
              <a:gd name="connsiteX3" fmla="*/ 527901 w 707011"/>
              <a:gd name="connsiteY3" fmla="*/ 688157 h 1036949"/>
              <a:gd name="connsiteX4" fmla="*/ 707011 w 707011"/>
              <a:gd name="connsiteY4" fmla="*/ 593889 h 1036949"/>
              <a:gd name="connsiteX5" fmla="*/ 377073 w 707011"/>
              <a:gd name="connsiteY5" fmla="*/ 84842 h 1036949"/>
              <a:gd name="connsiteX6" fmla="*/ 292231 w 707011"/>
              <a:gd name="connsiteY6" fmla="*/ 150829 h 1036949"/>
              <a:gd name="connsiteX7" fmla="*/ 226244 w 707011"/>
              <a:gd name="connsiteY7" fmla="*/ 0 h 1036949"/>
              <a:gd name="connsiteX8" fmla="*/ 18854 w 707011"/>
              <a:gd name="connsiteY8" fmla="*/ 103695 h 1036949"/>
              <a:gd name="connsiteX9" fmla="*/ 103695 w 707011"/>
              <a:gd name="connsiteY9" fmla="*/ 188537 h 1036949"/>
              <a:gd name="connsiteX10" fmla="*/ 0 w 707011"/>
              <a:gd name="connsiteY10" fmla="*/ 226244 h 103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011" h="1036949">
                <a:moveTo>
                  <a:pt x="0" y="226244"/>
                </a:moveTo>
                <a:lnTo>
                  <a:pt x="443060" y="1036949"/>
                </a:lnTo>
                <a:lnTo>
                  <a:pt x="669304" y="904974"/>
                </a:lnTo>
                <a:lnTo>
                  <a:pt x="527901" y="688157"/>
                </a:lnTo>
                <a:lnTo>
                  <a:pt x="707011" y="593889"/>
                </a:lnTo>
                <a:lnTo>
                  <a:pt x="377073" y="84842"/>
                </a:lnTo>
                <a:lnTo>
                  <a:pt x="292231" y="150829"/>
                </a:lnTo>
                <a:lnTo>
                  <a:pt x="226244" y="0"/>
                </a:lnTo>
                <a:lnTo>
                  <a:pt x="18854" y="103695"/>
                </a:lnTo>
                <a:lnTo>
                  <a:pt x="103695" y="188537"/>
                </a:lnTo>
                <a:lnTo>
                  <a:pt x="0" y="2262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/>
          <p:cNvSpPr/>
          <p:nvPr/>
        </p:nvSpPr>
        <p:spPr>
          <a:xfrm>
            <a:off x="8693223" y="4326920"/>
            <a:ext cx="565608" cy="490194"/>
          </a:xfrm>
          <a:custGeom>
            <a:avLst/>
            <a:gdLst>
              <a:gd name="connsiteX0" fmla="*/ 254523 w 565608"/>
              <a:gd name="connsiteY0" fmla="*/ 0 h 490194"/>
              <a:gd name="connsiteX1" fmla="*/ 0 w 565608"/>
              <a:gd name="connsiteY1" fmla="*/ 188536 h 490194"/>
              <a:gd name="connsiteX2" fmla="*/ 197962 w 565608"/>
              <a:gd name="connsiteY2" fmla="*/ 490194 h 490194"/>
              <a:gd name="connsiteX3" fmla="*/ 565608 w 565608"/>
              <a:gd name="connsiteY3" fmla="*/ 424207 h 490194"/>
              <a:gd name="connsiteX4" fmla="*/ 254523 w 565608"/>
              <a:gd name="connsiteY4" fmla="*/ 0 h 49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608" h="490194">
                <a:moveTo>
                  <a:pt x="254523" y="0"/>
                </a:moveTo>
                <a:lnTo>
                  <a:pt x="0" y="188536"/>
                </a:lnTo>
                <a:lnTo>
                  <a:pt x="197962" y="490194"/>
                </a:lnTo>
                <a:lnTo>
                  <a:pt x="565608" y="424207"/>
                </a:lnTo>
                <a:lnTo>
                  <a:pt x="25452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9236626" y="4419518"/>
            <a:ext cx="307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Recente Nieuwbouw (+ kelder)</a:t>
            </a:r>
          </a:p>
        </p:txBody>
      </p:sp>
      <p:sp>
        <p:nvSpPr>
          <p:cNvPr id="16" name="Vrije vorm 15"/>
          <p:cNvSpPr/>
          <p:nvPr/>
        </p:nvSpPr>
        <p:spPr>
          <a:xfrm>
            <a:off x="3695307" y="4572000"/>
            <a:ext cx="1611984" cy="1923068"/>
          </a:xfrm>
          <a:custGeom>
            <a:avLst/>
            <a:gdLst>
              <a:gd name="connsiteX0" fmla="*/ 801279 w 1611984"/>
              <a:gd name="connsiteY0" fmla="*/ 0 h 1923068"/>
              <a:gd name="connsiteX1" fmla="*/ 1611984 w 1611984"/>
              <a:gd name="connsiteY1" fmla="*/ 1319753 h 1923068"/>
              <a:gd name="connsiteX2" fmla="*/ 1253765 w 1611984"/>
              <a:gd name="connsiteY2" fmla="*/ 1923068 h 1923068"/>
              <a:gd name="connsiteX3" fmla="*/ 0 w 1611984"/>
              <a:gd name="connsiteY3" fmla="*/ 895546 h 1923068"/>
              <a:gd name="connsiteX4" fmla="*/ 584462 w 1611984"/>
              <a:gd name="connsiteY4" fmla="*/ 131975 h 1923068"/>
              <a:gd name="connsiteX5" fmla="*/ 848413 w 1611984"/>
              <a:gd name="connsiteY5" fmla="*/ 18854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1984" h="1923068">
                <a:moveTo>
                  <a:pt x="801279" y="0"/>
                </a:moveTo>
                <a:lnTo>
                  <a:pt x="1611984" y="1319753"/>
                </a:lnTo>
                <a:lnTo>
                  <a:pt x="1253765" y="1923068"/>
                </a:lnTo>
                <a:lnTo>
                  <a:pt x="0" y="895546"/>
                </a:lnTo>
                <a:lnTo>
                  <a:pt x="584462" y="131975"/>
                </a:lnTo>
                <a:lnTo>
                  <a:pt x="848413" y="18854"/>
                </a:lnTo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 16"/>
          <p:cNvSpPr/>
          <p:nvPr/>
        </p:nvSpPr>
        <p:spPr>
          <a:xfrm>
            <a:off x="2281287" y="3525625"/>
            <a:ext cx="1508288" cy="1574276"/>
          </a:xfrm>
          <a:custGeom>
            <a:avLst/>
            <a:gdLst>
              <a:gd name="connsiteX0" fmla="*/ 848412 w 1508288"/>
              <a:gd name="connsiteY0" fmla="*/ 1574276 h 1574276"/>
              <a:gd name="connsiteX1" fmla="*/ 0 w 1508288"/>
              <a:gd name="connsiteY1" fmla="*/ 763571 h 1574276"/>
              <a:gd name="connsiteX2" fmla="*/ 669303 w 1508288"/>
              <a:gd name="connsiteY2" fmla="*/ 75414 h 1574276"/>
              <a:gd name="connsiteX3" fmla="*/ 829558 w 1508288"/>
              <a:gd name="connsiteY3" fmla="*/ 0 h 1574276"/>
              <a:gd name="connsiteX4" fmla="*/ 1018094 w 1508288"/>
              <a:gd name="connsiteY4" fmla="*/ 499620 h 1574276"/>
              <a:gd name="connsiteX5" fmla="*/ 1508288 w 1508288"/>
              <a:gd name="connsiteY5" fmla="*/ 810705 h 1574276"/>
              <a:gd name="connsiteX6" fmla="*/ 848412 w 1508288"/>
              <a:gd name="connsiteY6" fmla="*/ 1574276 h 15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288" h="1574276">
                <a:moveTo>
                  <a:pt x="848412" y="1574276"/>
                </a:moveTo>
                <a:lnTo>
                  <a:pt x="0" y="763571"/>
                </a:lnTo>
                <a:lnTo>
                  <a:pt x="669303" y="75414"/>
                </a:lnTo>
                <a:lnTo>
                  <a:pt x="829558" y="0"/>
                </a:lnTo>
                <a:lnTo>
                  <a:pt x="1018094" y="499620"/>
                </a:lnTo>
                <a:lnTo>
                  <a:pt x="1508288" y="810705"/>
                </a:lnTo>
                <a:lnTo>
                  <a:pt x="848412" y="1574276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>
            <a:off x="8693223" y="4967926"/>
            <a:ext cx="611731" cy="648895"/>
          </a:xfrm>
          <a:custGeom>
            <a:avLst/>
            <a:gdLst>
              <a:gd name="connsiteX0" fmla="*/ 848412 w 1508288"/>
              <a:gd name="connsiteY0" fmla="*/ 1574276 h 1574276"/>
              <a:gd name="connsiteX1" fmla="*/ 0 w 1508288"/>
              <a:gd name="connsiteY1" fmla="*/ 763571 h 1574276"/>
              <a:gd name="connsiteX2" fmla="*/ 669303 w 1508288"/>
              <a:gd name="connsiteY2" fmla="*/ 75414 h 1574276"/>
              <a:gd name="connsiteX3" fmla="*/ 829558 w 1508288"/>
              <a:gd name="connsiteY3" fmla="*/ 0 h 1574276"/>
              <a:gd name="connsiteX4" fmla="*/ 1018094 w 1508288"/>
              <a:gd name="connsiteY4" fmla="*/ 499620 h 1574276"/>
              <a:gd name="connsiteX5" fmla="*/ 1508288 w 1508288"/>
              <a:gd name="connsiteY5" fmla="*/ 810705 h 1574276"/>
              <a:gd name="connsiteX6" fmla="*/ 848412 w 1508288"/>
              <a:gd name="connsiteY6" fmla="*/ 1574276 h 15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288" h="1574276">
                <a:moveTo>
                  <a:pt x="848412" y="1574276"/>
                </a:moveTo>
                <a:lnTo>
                  <a:pt x="0" y="763571"/>
                </a:lnTo>
                <a:lnTo>
                  <a:pt x="669303" y="75414"/>
                </a:lnTo>
                <a:lnTo>
                  <a:pt x="829558" y="0"/>
                </a:lnTo>
                <a:lnTo>
                  <a:pt x="1018094" y="499620"/>
                </a:lnTo>
                <a:lnTo>
                  <a:pt x="1508288" y="810705"/>
                </a:lnTo>
                <a:lnTo>
                  <a:pt x="848412" y="1574276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9304954" y="511553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Nieuwbouw plannen</a:t>
            </a:r>
          </a:p>
        </p:txBody>
      </p:sp>
    </p:spTree>
    <p:extLst>
      <p:ext uri="{BB962C8B-B14F-4D97-AF65-F5344CB8AC3E}">
        <p14:creationId xmlns:p14="http://schemas.microsoft.com/office/powerpoint/2010/main" val="231482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>
            <a:extLst>
              <a:ext uri="{FF2B5EF4-FFF2-40B4-BE49-F238E27FC236}">
                <a16:creationId xmlns:a16="http://schemas.microsoft.com/office/drawing/2014/main" id="{5180EBD8-BA7F-2E36-20FE-AE48B10D2FE4}"/>
              </a:ext>
            </a:extLst>
          </p:cNvPr>
          <p:cNvSpPr/>
          <p:nvPr/>
        </p:nvSpPr>
        <p:spPr>
          <a:xfrm>
            <a:off x="521110" y="2625212"/>
            <a:ext cx="6512743" cy="4101353"/>
          </a:xfrm>
          <a:prstGeom prst="rect">
            <a:avLst/>
          </a:prstGeom>
          <a:solidFill>
            <a:srgbClr val="1C334E">
              <a:alpha val="21961"/>
            </a:srgbClr>
          </a:solidFill>
          <a:ln>
            <a:solidFill>
              <a:srgbClr val="1C334E">
                <a:alpha val="3098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3EE7FA97-365D-E0D2-8C03-B16649AEEDAC}"/>
              </a:ext>
            </a:extLst>
          </p:cNvPr>
          <p:cNvSpPr/>
          <p:nvPr/>
        </p:nvSpPr>
        <p:spPr>
          <a:xfrm>
            <a:off x="7044178" y="2621597"/>
            <a:ext cx="5124616" cy="4101354"/>
          </a:xfrm>
          <a:prstGeom prst="rect">
            <a:avLst/>
          </a:prstGeom>
          <a:solidFill>
            <a:srgbClr val="E04709">
              <a:alpha val="21961"/>
            </a:srgbClr>
          </a:solidFill>
          <a:ln>
            <a:solidFill>
              <a:srgbClr val="1C334E">
                <a:alpha val="3098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888230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Raakvlak Geotechniek en Bodemenergie: 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D580B709-326C-2AF6-CCD7-90B1ADEE8F44}"/>
              </a:ext>
            </a:extLst>
          </p:cNvPr>
          <p:cNvSpPr/>
          <p:nvPr/>
        </p:nvSpPr>
        <p:spPr>
          <a:xfrm>
            <a:off x="2172899" y="2807292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Bemaling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C6725B-8987-F8BF-F9D3-5D693DD7EE59}"/>
              </a:ext>
            </a:extLst>
          </p:cNvPr>
          <p:cNvSpPr/>
          <p:nvPr/>
        </p:nvSpPr>
        <p:spPr>
          <a:xfrm>
            <a:off x="695324" y="4109176"/>
            <a:ext cx="252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Retourbemaling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D550135-E209-DF78-E590-F93352B546D1}"/>
              </a:ext>
            </a:extLst>
          </p:cNvPr>
          <p:cNvSpPr/>
          <p:nvPr/>
        </p:nvSpPr>
        <p:spPr>
          <a:xfrm>
            <a:off x="4339139" y="3119423"/>
            <a:ext cx="2412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Bodeminjecties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126224" y="3119423"/>
            <a:ext cx="252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CA8CC6E-E506-C37F-0971-676FEC367336}"/>
              </a:ext>
            </a:extLst>
          </p:cNvPr>
          <p:cNvSpPr/>
          <p:nvPr/>
        </p:nvSpPr>
        <p:spPr>
          <a:xfrm>
            <a:off x="8585676" y="4331464"/>
            <a:ext cx="324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Gesloten systemen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072862-DB86-74FD-7044-96576D09DB7A}"/>
              </a:ext>
            </a:extLst>
          </p:cNvPr>
          <p:cNvSpPr/>
          <p:nvPr/>
        </p:nvSpPr>
        <p:spPr>
          <a:xfrm>
            <a:off x="9672879" y="5642951"/>
            <a:ext cx="198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1ED31CF-9805-E2ED-73A2-54A9A32296F3}"/>
              </a:ext>
            </a:extLst>
          </p:cNvPr>
          <p:cNvSpPr/>
          <p:nvPr/>
        </p:nvSpPr>
        <p:spPr>
          <a:xfrm>
            <a:off x="814641" y="5430763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Bouwkuip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F07437B-7A60-7AD7-FACD-FCECFAA2BD38}"/>
              </a:ext>
            </a:extLst>
          </p:cNvPr>
          <p:cNvSpPr/>
          <p:nvPr/>
        </p:nvSpPr>
        <p:spPr>
          <a:xfrm>
            <a:off x="3215324" y="5430763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 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C8D10EED-A435-3595-55B0-3D3D7EF5928A}"/>
              </a:ext>
            </a:extLst>
          </p:cNvPr>
          <p:cNvSpPr txBox="1"/>
          <p:nvPr/>
        </p:nvSpPr>
        <p:spPr>
          <a:xfrm>
            <a:off x="510785" y="2630835"/>
            <a:ext cx="144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Tijdelijk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7D08F8-9BC8-27BB-7588-114E33161358}"/>
              </a:ext>
            </a:extLst>
          </p:cNvPr>
          <p:cNvSpPr txBox="1"/>
          <p:nvPr/>
        </p:nvSpPr>
        <p:spPr>
          <a:xfrm>
            <a:off x="7029790" y="2630835"/>
            <a:ext cx="219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Permanent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D38E0672-6110-A8C5-333C-AAC86FC59024}"/>
              </a:ext>
            </a:extLst>
          </p:cNvPr>
          <p:cNvSpPr/>
          <p:nvPr/>
        </p:nvSpPr>
        <p:spPr>
          <a:xfrm>
            <a:off x="5334448" y="5543505"/>
            <a:ext cx="3390683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Gebiedsontwikkeling</a:t>
            </a:r>
          </a:p>
        </p:txBody>
      </p:sp>
    </p:spTree>
    <p:extLst>
      <p:ext uri="{BB962C8B-B14F-4D97-AF65-F5344CB8AC3E}">
        <p14:creationId xmlns:p14="http://schemas.microsoft.com/office/powerpoint/2010/main" val="70705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694956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WKO vs. bemaling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D580B709-326C-2AF6-CCD7-90B1ADEE8F44}"/>
              </a:ext>
            </a:extLst>
          </p:cNvPr>
          <p:cNvSpPr/>
          <p:nvPr/>
        </p:nvSpPr>
        <p:spPr>
          <a:xfrm>
            <a:off x="7466560" y="1771647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Bemaling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C6725B-8987-F8BF-F9D3-5D693DD7EE59}"/>
              </a:ext>
            </a:extLst>
          </p:cNvPr>
          <p:cNvSpPr/>
          <p:nvPr/>
        </p:nvSpPr>
        <p:spPr>
          <a:xfrm>
            <a:off x="9672000" y="1796167"/>
            <a:ext cx="252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Retourbemaling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725131" y="339733"/>
            <a:ext cx="252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97888A7-5EBE-CA52-1A27-2B5AAA396F27}"/>
              </a:ext>
            </a:extLst>
          </p:cNvPr>
          <p:cNvSpPr txBox="1"/>
          <p:nvPr/>
        </p:nvSpPr>
        <p:spPr>
          <a:xfrm>
            <a:off x="6331974" y="3573439"/>
            <a:ext cx="5860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Effecten: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Verplaatsing warmte/koude (Watervergunning)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Hogere stijghoogte in de bouwfase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Mengen grondwater van verschillende samenstelling</a:t>
            </a:r>
          </a:p>
        </p:txBody>
      </p:sp>
      <p:pic>
        <p:nvPicPr>
          <p:cNvPr id="2" name="Afbeelding 1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0ED94C01-175D-E843-326E-734D8162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2510485"/>
            <a:ext cx="5523212" cy="43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694956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Stijghoogte verandering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725131" y="339733"/>
            <a:ext cx="252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240DA83-B815-5410-38A7-9FC4DE877D14}"/>
              </a:ext>
            </a:extLst>
          </p:cNvPr>
          <p:cNvSpPr/>
          <p:nvPr/>
        </p:nvSpPr>
        <p:spPr>
          <a:xfrm>
            <a:off x="9985131" y="1839858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Fundatie </a:t>
            </a:r>
          </a:p>
        </p:txBody>
      </p:sp>
      <p:pic>
        <p:nvPicPr>
          <p:cNvPr id="9" name="Afbeelding 8" descr="Afbeelding met tekst, schermopname, Perceel, Lettertype&#10;&#10;Automatisch gegenereerde beschrijving">
            <a:extLst>
              <a:ext uri="{FF2B5EF4-FFF2-40B4-BE49-F238E27FC236}">
                <a16:creationId xmlns:a16="http://schemas.microsoft.com/office/drawing/2014/main" id="{4867F44C-D352-FE17-FC0B-7F58FC7D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29" y="2851582"/>
            <a:ext cx="8105918" cy="377535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BD0CF90-D4C1-7F33-10B3-0A72CA3EEE28}"/>
              </a:ext>
            </a:extLst>
          </p:cNvPr>
          <p:cNvSpPr/>
          <p:nvPr/>
        </p:nvSpPr>
        <p:spPr>
          <a:xfrm>
            <a:off x="7735131" y="1839858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Bouwkuip </a:t>
            </a:r>
          </a:p>
        </p:txBody>
      </p:sp>
      <p:pic>
        <p:nvPicPr>
          <p:cNvPr id="10" name="Afbeelding 9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E17EBC68-DA0F-F8E6-0438-A54FAAB7D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510" y="3339983"/>
            <a:ext cx="3658461" cy="28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0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tekst, diagram, schermopname, lijn&#10;&#10;Automatisch gegenereerde beschrijving">
            <a:extLst>
              <a:ext uri="{FF2B5EF4-FFF2-40B4-BE49-F238E27FC236}">
                <a16:creationId xmlns:a16="http://schemas.microsoft.com/office/drawing/2014/main" id="{A9668737-B51B-D19C-D7F4-582DDBAA7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"/>
          <a:stretch/>
        </p:blipFill>
        <p:spPr bwMode="auto">
          <a:xfrm>
            <a:off x="225680" y="2613313"/>
            <a:ext cx="8092409" cy="3902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7" b="82653"/>
          <a:stretch/>
        </p:blipFill>
        <p:spPr bwMode="auto">
          <a:xfrm>
            <a:off x="695324" y="161925"/>
            <a:ext cx="3457575" cy="11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95324" y="1705180"/>
            <a:ext cx="694956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spc="80" dirty="0">
                <a:latin typeface="Overpass" panose="00000500000000000000" pitchFamily="2" charset="0"/>
                <a:ea typeface="Overpass Regular"/>
                <a:cs typeface="Akkurat TT"/>
              </a:rPr>
              <a:t>Mengen grondwater</a:t>
            </a:r>
          </a:p>
          <a:p>
            <a:pPr lvl="0">
              <a:defRPr/>
            </a:pPr>
            <a:r>
              <a:rPr lang="nl-NL" sz="2300" b="1" spc="80" dirty="0">
                <a:latin typeface="Overpass" panose="00000500000000000000" pitchFamily="2" charset="0"/>
                <a:ea typeface="Overpass Regular"/>
                <a:cs typeface="Akkurat TT"/>
              </a:rPr>
              <a:t>_</a:t>
            </a: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endParaRPr lang="nl-NL" sz="1400" spc="80" dirty="0">
              <a:latin typeface="Overpass" panose="00000500000000000000" pitchFamily="2" charset="0"/>
              <a:ea typeface="Overpass Regular"/>
              <a:cs typeface="Akkurat TT"/>
            </a:endParaRPr>
          </a:p>
          <a:p>
            <a:pPr lvl="0">
              <a:defRPr/>
            </a:pPr>
            <a:br>
              <a:rPr lang="nl-NL" dirty="0">
                <a:latin typeface="Overpass" panose="00000500000000000000" pitchFamily="2" charset="0"/>
              </a:rPr>
            </a:br>
            <a:endParaRPr lang="nl-NL" b="1" spc="80" dirty="0">
              <a:solidFill>
                <a:srgbClr val="282A86"/>
              </a:solidFill>
              <a:latin typeface="Overpass" panose="00000500000000000000" pitchFamily="2" charset="0"/>
              <a:ea typeface="Overpass Regular"/>
              <a:cs typeface="Akkurat TT"/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14641" y="1574481"/>
            <a:ext cx="6824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D580B709-326C-2AF6-CCD7-90B1ADEE8F44}"/>
              </a:ext>
            </a:extLst>
          </p:cNvPr>
          <p:cNvSpPr/>
          <p:nvPr/>
        </p:nvSpPr>
        <p:spPr>
          <a:xfrm>
            <a:off x="7466560" y="1771647"/>
            <a:ext cx="198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Bemaling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C6725B-8987-F8BF-F9D3-5D693DD7EE59}"/>
              </a:ext>
            </a:extLst>
          </p:cNvPr>
          <p:cNvSpPr/>
          <p:nvPr/>
        </p:nvSpPr>
        <p:spPr>
          <a:xfrm>
            <a:off x="9672000" y="1796167"/>
            <a:ext cx="252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Retourbemaling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20B730-403E-410B-5CCA-5A6B61F0BAA2}"/>
              </a:ext>
            </a:extLst>
          </p:cNvPr>
          <p:cNvSpPr/>
          <p:nvPr/>
        </p:nvSpPr>
        <p:spPr>
          <a:xfrm>
            <a:off x="8725131" y="339733"/>
            <a:ext cx="2520000" cy="1080000"/>
          </a:xfrm>
          <a:prstGeom prst="rect">
            <a:avLst/>
          </a:prstGeom>
          <a:solidFill>
            <a:srgbClr val="E047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WKO-systemen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71865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278</Words>
  <Application>Microsoft Office PowerPoint</Application>
  <PresentationFormat>Breedbeeld</PresentationFormat>
  <Paragraphs>197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Akkurat TT</vt:lpstr>
      <vt:lpstr>Arial</vt:lpstr>
      <vt:lpstr>Calibri</vt:lpstr>
      <vt:lpstr>Overpass</vt:lpstr>
      <vt:lpstr>Overpass Regular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Anita Mulder</dc:creator>
  <cp:lastModifiedBy>Bert van de Ven</cp:lastModifiedBy>
  <cp:revision>223</cp:revision>
  <dcterms:created xsi:type="dcterms:W3CDTF">2018-11-08T15:41:00Z</dcterms:created>
  <dcterms:modified xsi:type="dcterms:W3CDTF">2023-11-06T13:40:25Z</dcterms:modified>
</cp:coreProperties>
</file>