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90" r:id="rId3"/>
    <p:sldId id="391" r:id="rId4"/>
    <p:sldId id="392" r:id="rId5"/>
    <p:sldId id="396" r:id="rId6"/>
    <p:sldId id="397" r:id="rId7"/>
    <p:sldId id="404" r:id="rId8"/>
    <p:sldId id="398" r:id="rId9"/>
    <p:sldId id="394" r:id="rId10"/>
    <p:sldId id="399" r:id="rId11"/>
    <p:sldId id="400" r:id="rId12"/>
    <p:sldId id="405" r:id="rId13"/>
    <p:sldId id="401" r:id="rId14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22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327AE4-36F9-4C72-B3D2-E03DEE4831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09100DF-C952-4D0D-BE2A-54647F2121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5C2E448-BE6A-4F87-89F3-D142A020E6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B0D422-486B-4DB6-826F-BCA9B46CD859}" type="datetimeFigureOut">
              <a:rPr lang="nl-NL" smtClean="0"/>
              <a:t>7-11-2023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E9AA927-DB71-43F4-B9A3-C17AA7127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4689114-838A-48C6-9453-F71FF04E2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6F2447-5E90-425E-98D8-662F1457167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8144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FC048A0-D29D-12C5-A46A-5E5D9A5FF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6BC89C-867E-4C61-88C6-F01C707A08F3}" type="datetimeFigureOut">
              <a:rPr lang="nl-NL"/>
              <a:pPr>
                <a:defRPr/>
              </a:pPr>
              <a:t>7-11-2023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DBF1043-A107-0E24-E900-2404B97D6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E9043E6-942D-9FEB-9475-CCEA3F8BF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3F7409-05C9-4CF5-8CB2-AF2A1DEC2E1D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714512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EF4717F3-D180-4092-BB5B-FDF548DA4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BB24765-A65D-47BF-A070-CA4627A27A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02E9F74-72D4-4ADD-9238-4DA22D0608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NL" dirty="0"/>
              <a:t>Geotechniekdag 2023</a:t>
            </a:r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8850D159-FAE0-45EF-921E-C922233F8D8D}"/>
              </a:ext>
            </a:extLst>
          </p:cNvPr>
          <p:cNvSpPr/>
          <p:nvPr userDrawn="1"/>
        </p:nvSpPr>
        <p:spPr>
          <a:xfrm>
            <a:off x="10007600" y="508000"/>
            <a:ext cx="1346200" cy="1317625"/>
          </a:xfrm>
          <a:prstGeom prst="ellipse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13435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7.gif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5E6C7022-DB8F-5BC7-EB00-B367791AEB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5" t="37949" r="29706" b="37427"/>
          <a:stretch>
            <a:fillRect/>
          </a:stretch>
        </p:blipFill>
        <p:spPr bwMode="auto">
          <a:xfrm>
            <a:off x="873431" y="511801"/>
            <a:ext cx="3597275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BodemBouw B.V.">
            <a:extLst>
              <a:ext uri="{FF2B5EF4-FFF2-40B4-BE49-F238E27FC236}">
                <a16:creationId xmlns:a16="http://schemas.microsoft.com/office/drawing/2014/main" id="{277F62D9-48DF-975E-E140-9D28BC059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96" b="21938"/>
          <a:stretch>
            <a:fillRect/>
          </a:stretch>
        </p:blipFill>
        <p:spPr bwMode="auto">
          <a:xfrm>
            <a:off x="4671122" y="367605"/>
            <a:ext cx="2365375" cy="146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3" descr="Università degli Studi di Milano - Wikipedia">
            <a:extLst>
              <a:ext uri="{FF2B5EF4-FFF2-40B4-BE49-F238E27FC236}">
                <a16:creationId xmlns:a16="http://schemas.microsoft.com/office/drawing/2014/main" id="{0DC006AB-935F-61BE-E4A1-E502153A2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3116" y="472282"/>
            <a:ext cx="1355822" cy="1355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ndertitel 2">
            <a:extLst>
              <a:ext uri="{FF2B5EF4-FFF2-40B4-BE49-F238E27FC236}">
                <a16:creationId xmlns:a16="http://schemas.microsoft.com/office/drawing/2014/main" id="{1F72A08D-81CF-A3E3-3687-CA67FAFA5D03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584200" y="2016125"/>
            <a:ext cx="106029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altLang="nl-NL" sz="24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Cutter Soil Mix-</a:t>
            </a:r>
            <a:r>
              <a:rPr lang="en-US" altLang="nl-NL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Energiewand</a:t>
            </a:r>
            <a:r>
              <a:rPr lang="en-US" altLang="nl-NL" sz="24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nl-NL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testopstelling</a:t>
            </a:r>
            <a:r>
              <a:rPr lang="en-US" altLang="nl-NL" sz="24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nl-NL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presentatie</a:t>
            </a:r>
            <a:endParaRPr lang="nl-NL" altLang="nl-NL" sz="2400" b="1" dirty="0">
              <a:solidFill>
                <a:srgbClr val="000000"/>
              </a:solidFill>
              <a:latin typeface="Palatino Linotype" panose="0204050205050503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Ondertitel 2">
            <a:extLst>
              <a:ext uri="{FF2B5EF4-FFF2-40B4-BE49-F238E27FC236}">
                <a16:creationId xmlns:a16="http://schemas.microsoft.com/office/drawing/2014/main" id="{D87D78CB-8C8A-37DD-A0EB-5A6D315EB737}"/>
              </a:ext>
            </a:extLst>
          </p:cNvPr>
          <p:cNvSpPr txBox="1">
            <a:spLocks/>
          </p:cNvSpPr>
          <p:nvPr/>
        </p:nvSpPr>
        <p:spPr>
          <a:xfrm>
            <a:off x="333375" y="4956175"/>
            <a:ext cx="2682875" cy="1163638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nl-NL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Spreker</a:t>
            </a:r>
          </a:p>
          <a:p>
            <a:pPr>
              <a:defRPr/>
            </a:pPr>
            <a:endParaRPr lang="nl-NL" sz="16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nl-N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V.J.F. Leclercq</a:t>
            </a:r>
          </a:p>
          <a:p>
            <a:pPr>
              <a:defRPr/>
            </a:pPr>
            <a:r>
              <a:rPr lang="nl-N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CRUX Engineering B.V.</a:t>
            </a:r>
          </a:p>
        </p:txBody>
      </p:sp>
      <p:sp>
        <p:nvSpPr>
          <p:cNvPr id="9" name="Ondertitel 2">
            <a:extLst>
              <a:ext uri="{FF2B5EF4-FFF2-40B4-BE49-F238E27FC236}">
                <a16:creationId xmlns:a16="http://schemas.microsoft.com/office/drawing/2014/main" id="{DDA78EB3-ECDB-45F0-7E29-EA1EB0E56B5E}"/>
              </a:ext>
            </a:extLst>
          </p:cNvPr>
          <p:cNvSpPr txBox="1">
            <a:spLocks/>
          </p:cNvSpPr>
          <p:nvPr/>
        </p:nvSpPr>
        <p:spPr>
          <a:xfrm>
            <a:off x="2711450" y="4956175"/>
            <a:ext cx="2097088" cy="1243013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nl-NL" sz="17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Co-autheurs</a:t>
            </a:r>
            <a:endParaRPr lang="nl-NL" sz="17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nl-NL" u="sng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nl-NL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M. </a:t>
            </a:r>
            <a:r>
              <a:rPr lang="nl-NL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Gerola</a:t>
            </a:r>
            <a:endParaRPr lang="nl-NL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it-IT" sz="1700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Università degli studi di Milano</a:t>
            </a:r>
            <a:endParaRPr lang="nl-NL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ndertitel 2">
            <a:extLst>
              <a:ext uri="{FF2B5EF4-FFF2-40B4-BE49-F238E27FC236}">
                <a16:creationId xmlns:a16="http://schemas.microsoft.com/office/drawing/2014/main" id="{75A07ECE-0124-9044-F213-E1E2FCDC2D82}"/>
              </a:ext>
            </a:extLst>
          </p:cNvPr>
          <p:cNvSpPr txBox="1">
            <a:spLocks/>
          </p:cNvSpPr>
          <p:nvPr/>
        </p:nvSpPr>
        <p:spPr>
          <a:xfrm>
            <a:off x="4989513" y="5092700"/>
            <a:ext cx="2212975" cy="1163638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nl-N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F.K. de Jong</a:t>
            </a:r>
          </a:p>
          <a:p>
            <a:pPr>
              <a:defRPr/>
            </a:pPr>
            <a:r>
              <a:rPr lang="nl-N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CRUX Engineering B.V.</a:t>
            </a:r>
          </a:p>
        </p:txBody>
      </p:sp>
      <p:sp>
        <p:nvSpPr>
          <p:cNvPr id="11" name="Ondertitel 2">
            <a:extLst>
              <a:ext uri="{FF2B5EF4-FFF2-40B4-BE49-F238E27FC236}">
                <a16:creationId xmlns:a16="http://schemas.microsoft.com/office/drawing/2014/main" id="{A9F34AF9-2A50-A1BC-B881-EB00B9D3B087}"/>
              </a:ext>
            </a:extLst>
          </p:cNvPr>
          <p:cNvSpPr txBox="1">
            <a:spLocks/>
          </p:cNvSpPr>
          <p:nvPr/>
        </p:nvSpPr>
        <p:spPr>
          <a:xfrm>
            <a:off x="9617075" y="5092700"/>
            <a:ext cx="1879600" cy="1163638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nl-NL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nl-N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O.H.J. De Kok</a:t>
            </a:r>
          </a:p>
          <a:p>
            <a:pPr>
              <a:defRPr/>
            </a:pPr>
            <a:r>
              <a:rPr lang="nl-N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Bodembouw B.V.</a:t>
            </a:r>
          </a:p>
        </p:txBody>
      </p:sp>
      <p:sp>
        <p:nvSpPr>
          <p:cNvPr id="12" name="Ondertitel 2">
            <a:extLst>
              <a:ext uri="{FF2B5EF4-FFF2-40B4-BE49-F238E27FC236}">
                <a16:creationId xmlns:a16="http://schemas.microsoft.com/office/drawing/2014/main" id="{9CA260D6-0665-7217-D66C-4FFE29EE560A}"/>
              </a:ext>
            </a:extLst>
          </p:cNvPr>
          <p:cNvSpPr txBox="1">
            <a:spLocks/>
          </p:cNvSpPr>
          <p:nvPr/>
        </p:nvSpPr>
        <p:spPr>
          <a:xfrm>
            <a:off x="7562850" y="5092700"/>
            <a:ext cx="1878013" cy="1163638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nl-NL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nl-N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F. Cecinato</a:t>
            </a:r>
          </a:p>
          <a:p>
            <a:pPr>
              <a:defRPr/>
            </a:pPr>
            <a:r>
              <a:rPr lang="it-IT" sz="1600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Università degli studi di Milano</a:t>
            </a:r>
            <a:endParaRPr lang="nl-NL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Afbeelding 8">
            <a:extLst>
              <a:ext uri="{FF2B5EF4-FFF2-40B4-BE49-F238E27FC236}">
                <a16:creationId xmlns:a16="http://schemas.microsoft.com/office/drawing/2014/main" id="{220A551B-5873-24DA-B81C-09E11421C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6" t="22501" r="3125" b="4552"/>
          <a:stretch>
            <a:fillRect/>
          </a:stretch>
        </p:blipFill>
        <p:spPr bwMode="auto">
          <a:xfrm>
            <a:off x="4260850" y="2546350"/>
            <a:ext cx="3514725" cy="219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16166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Afbeelding 3">
            <a:extLst>
              <a:ext uri="{FF2B5EF4-FFF2-40B4-BE49-F238E27FC236}">
                <a16:creationId xmlns:a16="http://schemas.microsoft.com/office/drawing/2014/main" id="{4AC4B0D3-4098-EC08-1886-A5B9C1CF7F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5" t="37949" r="29706" b="37427"/>
          <a:stretch>
            <a:fillRect/>
          </a:stretch>
        </p:blipFill>
        <p:spPr bwMode="auto">
          <a:xfrm>
            <a:off x="209550" y="184150"/>
            <a:ext cx="260985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4" descr="BodemBouw B.V.">
            <a:extLst>
              <a:ext uri="{FF2B5EF4-FFF2-40B4-BE49-F238E27FC236}">
                <a16:creationId xmlns:a16="http://schemas.microsoft.com/office/drawing/2014/main" id="{67008A32-5A3D-7186-F244-CB736A92A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96" b="21938"/>
          <a:stretch>
            <a:fillRect/>
          </a:stretch>
        </p:blipFill>
        <p:spPr bwMode="auto">
          <a:xfrm>
            <a:off x="2819400" y="0"/>
            <a:ext cx="1865313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ndertitel 2">
            <a:extLst>
              <a:ext uri="{FF2B5EF4-FFF2-40B4-BE49-F238E27FC236}">
                <a16:creationId xmlns:a16="http://schemas.microsoft.com/office/drawing/2014/main" id="{C70D699D-7D6F-F4AD-B107-885D434CF14E}"/>
              </a:ext>
            </a:extLst>
          </p:cNvPr>
          <p:cNvSpPr>
            <a:spLocks noGrp="1"/>
          </p:cNvSpPr>
          <p:nvPr/>
        </p:nvSpPr>
        <p:spPr>
          <a:xfrm>
            <a:off x="593725" y="2094614"/>
            <a:ext cx="6096638" cy="434871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Numeriek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 model in COMSOL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Multifysics</a:t>
            </a:r>
            <a:endParaRPr lang="en-US" sz="2000" b="1" dirty="0">
              <a:solidFill>
                <a:srgbClr val="000000"/>
              </a:solidFill>
              <a:latin typeface="Times New Roman" panose="02020603050405020304" pitchFamily="18" charset="0"/>
              <a:ea typeface="DengXian" panose="020B0503020204020204" pitchFamily="2" charset="-122"/>
              <a:cs typeface="Times New Roman" panose="02020603050405020304" pitchFamily="18" charset="0"/>
            </a:endParaRPr>
          </a:p>
          <a:p>
            <a:pPr marL="342900" indent="-342900" algn="l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Grondparameters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gebaseerd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 op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Energiedamwand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proef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 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bij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 De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Zweth</a:t>
            </a:r>
            <a:endParaRPr lang="en-US" sz="2000" b="1" dirty="0">
              <a:solidFill>
                <a:srgbClr val="000000"/>
              </a:solidFill>
              <a:latin typeface="Times New Roman" panose="02020603050405020304" pitchFamily="18" charset="0"/>
              <a:ea typeface="DengXian" panose="020B0503020204020204" pitchFamily="2" charset="-122"/>
              <a:cs typeface="Times New Roman" panose="02020603050405020304" pitchFamily="18" charset="0"/>
            </a:endParaRPr>
          </a:p>
          <a:p>
            <a:pPr marL="342900" indent="-342900" algn="l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Numerieke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 parameters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na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 de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proef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gekalibreed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aan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 de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meetdata</a:t>
            </a:r>
            <a:endParaRPr lang="en-US" sz="2000" b="1" dirty="0">
              <a:solidFill>
                <a:srgbClr val="000000"/>
              </a:solidFill>
              <a:latin typeface="Times New Roman" panose="02020603050405020304" pitchFamily="18" charset="0"/>
              <a:ea typeface="DengXian" panose="020B0503020204020204" pitchFamily="2" charset="-122"/>
              <a:cs typeface="Times New Roman" panose="02020603050405020304" pitchFamily="18" charset="0"/>
            </a:endParaRPr>
          </a:p>
          <a:p>
            <a:pPr marL="342900" indent="-342900" algn="l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Model 1 –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Thermische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potentie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:</a:t>
            </a:r>
          </a:p>
          <a:p>
            <a:pPr marL="800100" lvl="1" indent="-342900" algn="l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Variant 1: </a:t>
            </a:r>
            <a:r>
              <a:rPr lang="nl-NL" sz="20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152 dagen warmte-onttrekking in de winter, 93 dagen koude-extractie in de zomer</a:t>
            </a:r>
          </a:p>
          <a:p>
            <a:pPr marL="800100" lvl="1" indent="-342900" algn="l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Variant 2: </a:t>
            </a:r>
            <a:r>
              <a:rPr lang="nl-NL" sz="20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152 dagen warmte-onttrekking in de winter, geen </a:t>
            </a:r>
            <a:r>
              <a:rPr lang="nl-NL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koudeonttrekking</a:t>
            </a:r>
            <a:endParaRPr lang="nl-NL" sz="2000" b="1" dirty="0">
              <a:solidFill>
                <a:srgbClr val="000000"/>
              </a:solidFill>
              <a:latin typeface="Times New Roman" panose="02020603050405020304" pitchFamily="18" charset="0"/>
              <a:ea typeface="DengXian" panose="020B0503020204020204" pitchFamily="2" charset="-122"/>
              <a:cs typeface="Times New Roman" panose="02020603050405020304" pitchFamily="18" charset="0"/>
            </a:endParaRPr>
          </a:p>
          <a:p>
            <a:pPr marL="342900" indent="-342900" algn="l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nl-NL" sz="20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Model 2 – Proef validatie</a:t>
            </a:r>
          </a:p>
          <a:p>
            <a:pPr marL="800100" lvl="1" indent="-342900" algn="l">
              <a:spcAft>
                <a:spcPts val="1200"/>
              </a:spcAft>
              <a:buFont typeface="Arial" pitchFamily="34" charset="0"/>
              <a:buChar char="•"/>
              <a:defRPr/>
            </a:pPr>
            <a:endParaRPr lang="en-US" sz="2000" b="1" dirty="0">
              <a:solidFill>
                <a:srgbClr val="000000"/>
              </a:solidFill>
              <a:latin typeface="Times New Roman" panose="02020603050405020304" pitchFamily="18" charset="0"/>
              <a:ea typeface="DengXian" panose="020B0503020204020204" pitchFamily="2" charset="-122"/>
              <a:cs typeface="Times New Roman" panose="02020603050405020304" pitchFamily="18" charset="0"/>
            </a:endParaRPr>
          </a:p>
          <a:p>
            <a:pPr marL="342900" indent="-342900" algn="l">
              <a:spcAft>
                <a:spcPts val="1200"/>
              </a:spcAft>
              <a:buFont typeface="Arial" pitchFamily="34" charset="0"/>
              <a:buChar char="•"/>
              <a:defRPr/>
            </a:pPr>
            <a:endParaRPr lang="nl-NL" sz="2000" b="1" dirty="0">
              <a:solidFill>
                <a:srgbClr val="000000"/>
              </a:solidFill>
              <a:latin typeface="Palatino Linotype" panose="0204050205050503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70" name="Afbeelding 14" descr="Afbeelding met diagram, Rechthoek, schets, schermopname&#10;&#10;Automatisch gegenereerde beschrijving">
            <a:extLst>
              <a:ext uri="{FF2B5EF4-FFF2-40B4-BE49-F238E27FC236}">
                <a16:creationId xmlns:a16="http://schemas.microsoft.com/office/drawing/2014/main" id="{B731F30D-9687-CC48-57A3-B0238BB20D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68" t="9783" b="22270"/>
          <a:stretch/>
        </p:blipFill>
        <p:spPr bwMode="auto">
          <a:xfrm>
            <a:off x="7999413" y="4136069"/>
            <a:ext cx="3976687" cy="253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271" name="Groep 15">
            <a:extLst>
              <a:ext uri="{FF2B5EF4-FFF2-40B4-BE49-F238E27FC236}">
                <a16:creationId xmlns:a16="http://schemas.microsoft.com/office/drawing/2014/main" id="{767E0896-5718-2D92-CF47-64DEB7056C29}"/>
              </a:ext>
            </a:extLst>
          </p:cNvPr>
          <p:cNvGrpSpPr>
            <a:grpSpLocks/>
          </p:cNvGrpSpPr>
          <p:nvPr/>
        </p:nvGrpSpPr>
        <p:grpSpPr bwMode="auto">
          <a:xfrm>
            <a:off x="6922016" y="1722712"/>
            <a:ext cx="3691840" cy="2413357"/>
            <a:chOff x="6248396" y="2022677"/>
            <a:chExt cx="3691896" cy="2413357"/>
          </a:xfrm>
        </p:grpSpPr>
        <p:pic>
          <p:nvPicPr>
            <p:cNvPr id="11273" name="Afbeelding 1" descr="Afbeelding met diagram, Rechthoek, schets, schermopname&#10;&#10;Automatisch gegenereerde beschrijving">
              <a:extLst>
                <a:ext uri="{FF2B5EF4-FFF2-40B4-BE49-F238E27FC236}">
                  <a16:creationId xmlns:a16="http://schemas.microsoft.com/office/drawing/2014/main" id="{512D2DE1-4D21-0993-C048-0A891FEB97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834"/>
            <a:stretch>
              <a:fillRect/>
            </a:stretch>
          </p:blipFill>
          <p:spPr bwMode="auto">
            <a:xfrm>
              <a:off x="6248396" y="2140525"/>
              <a:ext cx="3293163" cy="22955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4" name="Tekstvak 2">
              <a:extLst>
                <a:ext uri="{FF2B5EF4-FFF2-40B4-BE49-F238E27FC236}">
                  <a16:creationId xmlns:a16="http://schemas.microsoft.com/office/drawing/2014/main" id="{E2C0C620-AC4A-C8BA-9FF7-51D6B74F08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25809" y="2056025"/>
              <a:ext cx="1162516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nl-NL" altLang="nl-NL" sz="16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T_in</a:t>
              </a:r>
              <a:r>
                <a:rPr lang="nl-NL" altLang="nl-NL" sz="1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= 0 °C</a:t>
              </a:r>
            </a:p>
          </p:txBody>
        </p:sp>
        <p:sp>
          <p:nvSpPr>
            <p:cNvPr id="11275" name="Tekstvak 5">
              <a:extLst>
                <a:ext uri="{FF2B5EF4-FFF2-40B4-BE49-F238E27FC236}">
                  <a16:creationId xmlns:a16="http://schemas.microsoft.com/office/drawing/2014/main" id="{3E3AAE00-BCD5-9E6B-7665-E1F7145E79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75183" y="2022677"/>
              <a:ext cx="1265109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nl-NL" altLang="nl-NL" sz="16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T_in</a:t>
              </a:r>
              <a:r>
                <a:rPr lang="nl-NL" altLang="nl-NL" sz="1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= 20 °C</a:t>
              </a:r>
            </a:p>
          </p:txBody>
        </p:sp>
        <p:cxnSp>
          <p:nvCxnSpPr>
            <p:cNvPr id="9" name="Rechte verbindingslijn met pijl 8">
              <a:extLst>
                <a:ext uri="{FF2B5EF4-FFF2-40B4-BE49-F238E27FC236}">
                  <a16:creationId xmlns:a16="http://schemas.microsoft.com/office/drawing/2014/main" id="{E185A91F-C586-4B55-EE74-B939628226EE}"/>
                </a:ext>
              </a:extLst>
            </p:cNvPr>
            <p:cNvCxnSpPr>
              <a:cxnSpLocks/>
            </p:cNvCxnSpPr>
            <p:nvPr/>
          </p:nvCxnSpPr>
          <p:spPr>
            <a:xfrm>
              <a:off x="6556376" y="2411972"/>
              <a:ext cx="393706" cy="0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Rechte verbindingslijn met pijl 9">
              <a:extLst>
                <a:ext uri="{FF2B5EF4-FFF2-40B4-BE49-F238E27FC236}">
                  <a16:creationId xmlns:a16="http://schemas.microsoft.com/office/drawing/2014/main" id="{193EB272-8F65-E594-F977-49B69C1F6B47}"/>
                </a:ext>
              </a:extLst>
            </p:cNvPr>
            <p:cNvCxnSpPr>
              <a:cxnSpLocks/>
            </p:cNvCxnSpPr>
            <p:nvPr/>
          </p:nvCxnSpPr>
          <p:spPr>
            <a:xfrm>
              <a:off x="7396179" y="2411972"/>
              <a:ext cx="993790" cy="0"/>
            </a:xfrm>
            <a:prstGeom prst="straightConnector1">
              <a:avLst/>
            </a:prstGeom>
            <a:ln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Rechte verbindingslijn met pijl 12">
              <a:extLst>
                <a:ext uri="{FF2B5EF4-FFF2-40B4-BE49-F238E27FC236}">
                  <a16:creationId xmlns:a16="http://schemas.microsoft.com/office/drawing/2014/main" id="{4D8B144F-3B30-8254-FB9E-2CE5E936FC46}"/>
                </a:ext>
              </a:extLst>
            </p:cNvPr>
            <p:cNvCxnSpPr>
              <a:cxnSpLocks/>
            </p:cNvCxnSpPr>
            <p:nvPr/>
          </p:nvCxnSpPr>
          <p:spPr>
            <a:xfrm>
              <a:off x="8799553" y="2411322"/>
              <a:ext cx="392118" cy="0"/>
            </a:xfrm>
            <a:prstGeom prst="straightConnector1">
              <a:avLst/>
            </a:prstGeom>
            <a:ln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272" name="Picture 13" descr="Università degli Studi di Milano - Wikipedia">
            <a:extLst>
              <a:ext uri="{FF2B5EF4-FFF2-40B4-BE49-F238E27FC236}">
                <a16:creationId xmlns:a16="http://schemas.microsoft.com/office/drawing/2014/main" id="{2289CBAF-9757-472D-25DE-FB8F56901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638" y="74613"/>
            <a:ext cx="1077912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ndertitel 2">
            <a:extLst>
              <a:ext uri="{FF2B5EF4-FFF2-40B4-BE49-F238E27FC236}">
                <a16:creationId xmlns:a16="http://schemas.microsoft.com/office/drawing/2014/main" id="{9B7C4E45-4AED-C365-9177-A0E128C5399B}"/>
              </a:ext>
            </a:extLst>
          </p:cNvPr>
          <p:cNvSpPr>
            <a:spLocks noGrp="1"/>
          </p:cNvSpPr>
          <p:nvPr/>
        </p:nvSpPr>
        <p:spPr>
          <a:xfrm>
            <a:off x="593725" y="1568450"/>
            <a:ext cx="6936041" cy="4318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Aft>
                <a:spcPts val="1200"/>
              </a:spcAft>
              <a:defRPr/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Cutter Soil Mix-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Energiewand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 –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Numeriek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 model</a:t>
            </a:r>
          </a:p>
          <a:p>
            <a:pPr marL="342900" indent="-342900" algn="l">
              <a:spcAft>
                <a:spcPts val="1200"/>
              </a:spcAft>
              <a:buFont typeface="Arial" pitchFamily="34" charset="0"/>
              <a:buChar char="•"/>
              <a:defRPr/>
            </a:pP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DengXian" panose="020B0503020204020204" pitchFamily="2" charset="-122"/>
              <a:cs typeface="Times New Roman" panose="02020603050405020304" pitchFamily="18" charset="0"/>
            </a:endParaRPr>
          </a:p>
          <a:p>
            <a:pPr marL="342900" indent="-342900" algn="l">
              <a:spcAft>
                <a:spcPts val="1200"/>
              </a:spcAft>
              <a:buFont typeface="Arial" pitchFamily="34" charset="0"/>
              <a:buChar char="•"/>
              <a:defRPr/>
            </a:pP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DengXian" panose="020B0503020204020204" pitchFamily="2" charset="-122"/>
              <a:cs typeface="Times New Roman" panose="02020603050405020304" pitchFamily="18" charset="0"/>
            </a:endParaRPr>
          </a:p>
          <a:p>
            <a:pPr marL="342900" indent="-342900" algn="l">
              <a:spcAft>
                <a:spcPts val="1200"/>
              </a:spcAft>
              <a:buFont typeface="Arial" pitchFamily="34" charset="0"/>
              <a:buChar char="•"/>
              <a:defRPr/>
            </a:pPr>
            <a:endParaRPr lang="nl-NL" sz="2400" b="1" dirty="0">
              <a:solidFill>
                <a:srgbClr val="000000"/>
              </a:solidFill>
              <a:latin typeface="Palatino Linotype" panose="0204050205050503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Afbeelding 3">
            <a:extLst>
              <a:ext uri="{FF2B5EF4-FFF2-40B4-BE49-F238E27FC236}">
                <a16:creationId xmlns:a16="http://schemas.microsoft.com/office/drawing/2014/main" id="{AD85591D-FE4B-0552-3F6B-B53BEFE9A1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5" t="37949" r="29706" b="37427"/>
          <a:stretch>
            <a:fillRect/>
          </a:stretch>
        </p:blipFill>
        <p:spPr bwMode="auto">
          <a:xfrm>
            <a:off x="209550" y="184150"/>
            <a:ext cx="260985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4" descr="BodemBouw B.V.">
            <a:extLst>
              <a:ext uri="{FF2B5EF4-FFF2-40B4-BE49-F238E27FC236}">
                <a16:creationId xmlns:a16="http://schemas.microsoft.com/office/drawing/2014/main" id="{193B6B75-96C8-BF13-E2F3-6305E844A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96" b="21938"/>
          <a:stretch>
            <a:fillRect/>
          </a:stretch>
        </p:blipFill>
        <p:spPr bwMode="auto">
          <a:xfrm>
            <a:off x="2819400" y="0"/>
            <a:ext cx="1865313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Afbeelding 3" descr="Afbeelding met schermopname, Kleurrijkheid, lijn, Rechthoek&#10;&#10;Automatisch gegenereerde beschrijving">
            <a:extLst>
              <a:ext uri="{FF2B5EF4-FFF2-40B4-BE49-F238E27FC236}">
                <a16:creationId xmlns:a16="http://schemas.microsoft.com/office/drawing/2014/main" id="{6BDB0162-4755-7A18-84D4-6D5EA1112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013" y="2125774"/>
            <a:ext cx="6494462" cy="416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647909540" descr="Afbeelding met tekst, schermopname, lijn, Perceel&#10;&#10;Automatisch gegenereerde beschrijving">
            <a:extLst>
              <a:ext uri="{FF2B5EF4-FFF2-40B4-BE49-F238E27FC236}">
                <a16:creationId xmlns:a16="http://schemas.microsoft.com/office/drawing/2014/main" id="{A5C409D2-5D4B-6E0A-94B3-DBE099912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25" y="2967038"/>
            <a:ext cx="4137025" cy="243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6" name="Tekstvak 6">
            <a:extLst>
              <a:ext uri="{FF2B5EF4-FFF2-40B4-BE49-F238E27FC236}">
                <a16:creationId xmlns:a16="http://schemas.microsoft.com/office/drawing/2014/main" id="{31000922-FA68-5048-287B-AFAFF344F0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125" y="5451475"/>
            <a:ext cx="594925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nl-NL" altLang="nl-N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Gemiddeld vermogen in “steady state”: 10,5 W/m^2 </a:t>
            </a:r>
          </a:p>
        </p:txBody>
      </p:sp>
      <p:sp>
        <p:nvSpPr>
          <p:cNvPr id="12297" name="Tekstvak 6">
            <a:extLst>
              <a:ext uri="{FF2B5EF4-FFF2-40B4-BE49-F238E27FC236}">
                <a16:creationId xmlns:a16="http://schemas.microsoft.com/office/drawing/2014/main" id="{0D54C595-240D-D3D6-071E-9A241DABE4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1138" y="2947988"/>
            <a:ext cx="2433871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nl-NL" altLang="nl-N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Start activatie jaar 1</a:t>
            </a:r>
          </a:p>
        </p:txBody>
      </p:sp>
      <p:sp>
        <p:nvSpPr>
          <p:cNvPr id="12298" name="Tekstvak 6">
            <a:extLst>
              <a:ext uri="{FF2B5EF4-FFF2-40B4-BE49-F238E27FC236}">
                <a16:creationId xmlns:a16="http://schemas.microsoft.com/office/drawing/2014/main" id="{BB5EAA72-14CB-0BF0-37A1-7CBEB9784B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70950" y="1903524"/>
            <a:ext cx="2562112" cy="70788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nl-NL" altLang="nl-N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Start activatie jaar 10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nl-NL" altLang="nl-N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Variant 1</a:t>
            </a:r>
          </a:p>
        </p:txBody>
      </p:sp>
      <p:sp>
        <p:nvSpPr>
          <p:cNvPr id="12299" name="Tekstvak 6">
            <a:extLst>
              <a:ext uri="{FF2B5EF4-FFF2-40B4-BE49-F238E27FC236}">
                <a16:creationId xmlns:a16="http://schemas.microsoft.com/office/drawing/2014/main" id="{1328A76F-71F7-436F-A5BD-D406E3F728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70950" y="4035537"/>
            <a:ext cx="2562112" cy="70788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nl-NL" altLang="nl-N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Start activatie jaar 10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nl-NL" altLang="nl-N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Variant 2</a:t>
            </a:r>
          </a:p>
        </p:txBody>
      </p:sp>
      <p:pic>
        <p:nvPicPr>
          <p:cNvPr id="12300" name="Picture 13" descr="Università degli Studi di Milano - Wikipedia">
            <a:extLst>
              <a:ext uri="{FF2B5EF4-FFF2-40B4-BE49-F238E27FC236}">
                <a16:creationId xmlns:a16="http://schemas.microsoft.com/office/drawing/2014/main" id="{CB7EFB5B-2125-68C7-F174-248BB1513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638" y="74613"/>
            <a:ext cx="1077912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ndertitel 2">
            <a:extLst>
              <a:ext uri="{FF2B5EF4-FFF2-40B4-BE49-F238E27FC236}">
                <a16:creationId xmlns:a16="http://schemas.microsoft.com/office/drawing/2014/main" id="{09E0B63C-4D77-7F9B-C9A6-44B899640ABB}"/>
              </a:ext>
            </a:extLst>
          </p:cNvPr>
          <p:cNvSpPr>
            <a:spLocks noGrp="1"/>
          </p:cNvSpPr>
          <p:nvPr/>
        </p:nvSpPr>
        <p:spPr>
          <a:xfrm>
            <a:off x="593725" y="1568450"/>
            <a:ext cx="5654675" cy="4318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Aft>
                <a:spcPts val="1200"/>
              </a:spcAft>
              <a:defRPr/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Cutter Soil Mix-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Energiewand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 – 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Numeriek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 model: Model 1 –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Thermische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potentie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DengXian" panose="020B0503020204020204" pitchFamily="2" charset="-122"/>
              <a:cs typeface="Times New Roman" panose="02020603050405020304" pitchFamily="18" charset="0"/>
            </a:endParaRPr>
          </a:p>
          <a:p>
            <a:pPr marL="342900" indent="-342900" algn="l">
              <a:spcAft>
                <a:spcPts val="1200"/>
              </a:spcAft>
              <a:buFont typeface="Arial" pitchFamily="34" charset="0"/>
              <a:buChar char="•"/>
              <a:defRPr/>
            </a:pP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DengXian" panose="020B0503020204020204" pitchFamily="2" charset="-122"/>
              <a:cs typeface="Times New Roman" panose="02020603050405020304" pitchFamily="18" charset="0"/>
            </a:endParaRPr>
          </a:p>
          <a:p>
            <a:pPr marL="342900" indent="-342900" algn="l">
              <a:spcAft>
                <a:spcPts val="1200"/>
              </a:spcAft>
              <a:buFont typeface="Arial" pitchFamily="34" charset="0"/>
              <a:buChar char="•"/>
              <a:defRPr/>
            </a:pPr>
            <a:endParaRPr lang="nl-NL" sz="2400" b="1" dirty="0">
              <a:solidFill>
                <a:srgbClr val="000000"/>
              </a:solidFill>
              <a:latin typeface="Palatino Linotype" panose="0204050205050503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Afbeelding 3">
            <a:extLst>
              <a:ext uri="{FF2B5EF4-FFF2-40B4-BE49-F238E27FC236}">
                <a16:creationId xmlns:a16="http://schemas.microsoft.com/office/drawing/2014/main" id="{AD85591D-FE4B-0552-3F6B-B53BEFE9A1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5" t="37949" r="29706" b="37427"/>
          <a:stretch>
            <a:fillRect/>
          </a:stretch>
        </p:blipFill>
        <p:spPr bwMode="auto">
          <a:xfrm>
            <a:off x="209550" y="184150"/>
            <a:ext cx="260985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4" descr="BodemBouw B.V.">
            <a:extLst>
              <a:ext uri="{FF2B5EF4-FFF2-40B4-BE49-F238E27FC236}">
                <a16:creationId xmlns:a16="http://schemas.microsoft.com/office/drawing/2014/main" id="{193B6B75-96C8-BF13-E2F3-6305E844A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96" b="21938"/>
          <a:stretch>
            <a:fillRect/>
          </a:stretch>
        </p:blipFill>
        <p:spPr bwMode="auto">
          <a:xfrm>
            <a:off x="2819400" y="0"/>
            <a:ext cx="1865313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0" name="Picture 13" descr="Università degli Studi di Milano - Wikipedia">
            <a:extLst>
              <a:ext uri="{FF2B5EF4-FFF2-40B4-BE49-F238E27FC236}">
                <a16:creationId xmlns:a16="http://schemas.microsoft.com/office/drawing/2014/main" id="{CB7EFB5B-2125-68C7-F174-248BB1513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638" y="74613"/>
            <a:ext cx="1077912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ndertitel 2">
            <a:extLst>
              <a:ext uri="{FF2B5EF4-FFF2-40B4-BE49-F238E27FC236}">
                <a16:creationId xmlns:a16="http://schemas.microsoft.com/office/drawing/2014/main" id="{09E0B63C-4D77-7F9B-C9A6-44B899640ABB}"/>
              </a:ext>
            </a:extLst>
          </p:cNvPr>
          <p:cNvSpPr>
            <a:spLocks noGrp="1"/>
          </p:cNvSpPr>
          <p:nvPr/>
        </p:nvSpPr>
        <p:spPr>
          <a:xfrm>
            <a:off x="593725" y="1568450"/>
            <a:ext cx="5654675" cy="4318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Aft>
                <a:spcPts val="1200"/>
              </a:spcAft>
              <a:defRPr/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Cutter Soil Mix-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Energiewand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 – 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Numeriek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 model: Model 2 –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Proef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validatie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DengXian" panose="020B0503020204020204" pitchFamily="2" charset="-122"/>
              <a:cs typeface="Times New Roman" panose="02020603050405020304" pitchFamily="18" charset="0"/>
            </a:endParaRPr>
          </a:p>
          <a:p>
            <a:pPr marL="342900" indent="-342900" algn="l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Model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aangepast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naar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daadwerkelijke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lusconfiguratie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 (3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groepen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aan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ipv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 5)</a:t>
            </a:r>
          </a:p>
          <a:p>
            <a:pPr marL="342900" indent="-342900" algn="l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Uitgangtemperatuur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een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debiet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obv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proefmetingen</a:t>
            </a:r>
            <a:endParaRPr lang="en-US" sz="2000" b="1" dirty="0">
              <a:solidFill>
                <a:srgbClr val="000000"/>
              </a:solidFill>
              <a:latin typeface="Times New Roman" panose="02020603050405020304" pitchFamily="18" charset="0"/>
              <a:ea typeface="DengXian" panose="020B0503020204020204" pitchFamily="2" charset="-122"/>
              <a:cs typeface="Times New Roman" panose="02020603050405020304" pitchFamily="18" charset="0"/>
            </a:endParaRPr>
          </a:p>
          <a:p>
            <a:pPr marL="342900" indent="-342900" algn="l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Model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randvoorwaarden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versimpeld</a:t>
            </a:r>
            <a:endParaRPr lang="en-US" sz="2000" b="1" dirty="0">
              <a:solidFill>
                <a:srgbClr val="000000"/>
              </a:solidFill>
              <a:latin typeface="Times New Roman" panose="02020603050405020304" pitchFamily="18" charset="0"/>
              <a:ea typeface="DengXian" panose="020B0503020204020204" pitchFamily="2" charset="-122"/>
              <a:cs typeface="Times New Roman" panose="02020603050405020304" pitchFamily="18" charset="0"/>
            </a:endParaRPr>
          </a:p>
          <a:p>
            <a:pPr marL="342900" indent="-342900" algn="l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Eerste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resultaten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komen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overeen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 met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metingen</a:t>
            </a:r>
            <a:endParaRPr lang="en-US" sz="2000" b="1" dirty="0">
              <a:solidFill>
                <a:srgbClr val="000000"/>
              </a:solidFill>
              <a:latin typeface="Times New Roman" panose="02020603050405020304" pitchFamily="18" charset="0"/>
              <a:ea typeface="DengXian" panose="020B0503020204020204" pitchFamily="2" charset="-122"/>
              <a:cs typeface="Times New Roman" panose="02020603050405020304" pitchFamily="18" charset="0"/>
            </a:endParaRPr>
          </a:p>
          <a:p>
            <a:pPr marL="342900" indent="-342900" algn="l">
              <a:spcAft>
                <a:spcPts val="1200"/>
              </a:spcAft>
              <a:buFont typeface="Arial" pitchFamily="34" charset="0"/>
              <a:buChar char="•"/>
              <a:defRPr/>
            </a:pP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DengXian" panose="020B0503020204020204" pitchFamily="2" charset="-122"/>
              <a:cs typeface="Times New Roman" panose="02020603050405020304" pitchFamily="18" charset="0"/>
            </a:endParaRPr>
          </a:p>
          <a:p>
            <a:pPr marL="342900" indent="-342900" algn="l">
              <a:spcAft>
                <a:spcPts val="1200"/>
              </a:spcAft>
              <a:buFont typeface="Arial" pitchFamily="34" charset="0"/>
              <a:buChar char="•"/>
              <a:defRPr/>
            </a:pP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DengXian" panose="020B0503020204020204" pitchFamily="2" charset="-122"/>
              <a:cs typeface="Times New Roman" panose="02020603050405020304" pitchFamily="18" charset="0"/>
            </a:endParaRPr>
          </a:p>
          <a:p>
            <a:pPr marL="342900" indent="-342900" algn="l">
              <a:spcAft>
                <a:spcPts val="1200"/>
              </a:spcAft>
              <a:buFont typeface="Arial" pitchFamily="34" charset="0"/>
              <a:buChar char="•"/>
              <a:defRPr/>
            </a:pPr>
            <a:endParaRPr lang="nl-NL" sz="2400" b="1" dirty="0">
              <a:solidFill>
                <a:srgbClr val="000000"/>
              </a:solidFill>
              <a:latin typeface="Palatino Linotype" panose="0204050205050503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82BEC1A9-9166-5C86-13EB-09E6ACCF3A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8400" y="4306299"/>
            <a:ext cx="4204175" cy="2551701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8E1B2877-D508-1A39-ABCE-F60E1BEFCA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8559" y="1877920"/>
            <a:ext cx="4204175" cy="257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9380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Afbeelding 3">
            <a:extLst>
              <a:ext uri="{FF2B5EF4-FFF2-40B4-BE49-F238E27FC236}">
                <a16:creationId xmlns:a16="http://schemas.microsoft.com/office/drawing/2014/main" id="{022C180B-3768-9D0F-6711-2C9ECC9BA0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5" t="37949" r="29706" b="37427"/>
          <a:stretch>
            <a:fillRect/>
          </a:stretch>
        </p:blipFill>
        <p:spPr bwMode="auto">
          <a:xfrm>
            <a:off x="209550" y="184150"/>
            <a:ext cx="260985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4" descr="BodemBouw B.V.">
            <a:extLst>
              <a:ext uri="{FF2B5EF4-FFF2-40B4-BE49-F238E27FC236}">
                <a16:creationId xmlns:a16="http://schemas.microsoft.com/office/drawing/2014/main" id="{AE35872A-52B5-75B0-6AF2-21781EE74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96" b="21938"/>
          <a:stretch>
            <a:fillRect/>
          </a:stretch>
        </p:blipFill>
        <p:spPr bwMode="auto">
          <a:xfrm>
            <a:off x="2819400" y="0"/>
            <a:ext cx="1865313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ndertitel 2">
            <a:extLst>
              <a:ext uri="{FF2B5EF4-FFF2-40B4-BE49-F238E27FC236}">
                <a16:creationId xmlns:a16="http://schemas.microsoft.com/office/drawing/2014/main" id="{4B767313-51D2-672B-26FD-87B5951F7E39}"/>
              </a:ext>
            </a:extLst>
          </p:cNvPr>
          <p:cNvSpPr>
            <a:spLocks noGrp="1"/>
          </p:cNvSpPr>
          <p:nvPr/>
        </p:nvSpPr>
        <p:spPr>
          <a:xfrm>
            <a:off x="593725" y="1568450"/>
            <a:ext cx="5654675" cy="4318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Aft>
                <a:spcPts val="1200"/>
              </a:spcAft>
              <a:defRPr/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Cutter Soil Mix-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Energiewand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 – 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Vervolgstappen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DengXian" panose="020B0503020204020204" pitchFamily="2" charset="-122"/>
              <a:cs typeface="Times New Roman" panose="02020603050405020304" pitchFamily="18" charset="0"/>
            </a:endParaRPr>
          </a:p>
          <a:p>
            <a:pPr marL="342900" indent="-342900" algn="l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Meetgegevens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uit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 Amstelveen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verzamelen</a:t>
            </a:r>
            <a:endParaRPr lang="en-US" sz="2000" b="1" dirty="0">
              <a:solidFill>
                <a:srgbClr val="000000"/>
              </a:solidFill>
              <a:latin typeface="Times New Roman" panose="02020603050405020304" pitchFamily="18" charset="0"/>
              <a:ea typeface="DengXian" panose="020B0503020204020204" pitchFamily="2" charset="-122"/>
              <a:cs typeface="Times New Roman" panose="02020603050405020304" pitchFamily="18" charset="0"/>
            </a:endParaRPr>
          </a:p>
          <a:p>
            <a:pPr marL="342900" indent="-342900" algn="l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Validatie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 van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numeriek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 model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aan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 de hand van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meetgegevens</a:t>
            </a:r>
            <a:endParaRPr lang="en-US" sz="2000" b="1" dirty="0">
              <a:solidFill>
                <a:srgbClr val="000000"/>
              </a:solidFill>
              <a:latin typeface="Times New Roman" panose="02020603050405020304" pitchFamily="18" charset="0"/>
              <a:ea typeface="DengXian" panose="020B0503020204020204" pitchFamily="2" charset="-122"/>
              <a:cs typeface="Times New Roman" panose="02020603050405020304" pitchFamily="18" charset="0"/>
            </a:endParaRPr>
          </a:p>
          <a:p>
            <a:pPr marL="342900" indent="-342900" algn="l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Systeem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optimalisaties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bepalen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 met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behulp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 van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gevalideerd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numeriek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 model</a:t>
            </a:r>
          </a:p>
          <a:p>
            <a:pPr marL="342900" indent="-342900" algn="l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Eventuele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optimalisaties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beproeven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 op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een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nieuwe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proeflocatie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: Van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Eeghenstraat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 - Amsterdam</a:t>
            </a:r>
          </a:p>
          <a:p>
            <a:pPr marL="342900" indent="-342900" algn="l">
              <a:spcAft>
                <a:spcPts val="1200"/>
              </a:spcAft>
              <a:buFont typeface="Arial" pitchFamily="34" charset="0"/>
              <a:buChar char="•"/>
              <a:defRPr/>
            </a:pP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DengXian" panose="020B0503020204020204" pitchFamily="2" charset="-122"/>
              <a:cs typeface="Times New Roman" panose="02020603050405020304" pitchFamily="18" charset="0"/>
            </a:endParaRPr>
          </a:p>
          <a:p>
            <a:pPr marL="342900" indent="-342900" algn="l">
              <a:spcAft>
                <a:spcPts val="1200"/>
              </a:spcAft>
              <a:buFont typeface="Arial" pitchFamily="34" charset="0"/>
              <a:buChar char="•"/>
              <a:defRPr/>
            </a:pPr>
            <a:endParaRPr lang="nl-NL" sz="2400" b="1" dirty="0">
              <a:solidFill>
                <a:srgbClr val="000000"/>
              </a:solidFill>
              <a:latin typeface="Palatino Linotype" panose="0204050205050503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8" name="Afbeelding 2">
            <a:extLst>
              <a:ext uri="{FF2B5EF4-FFF2-40B4-BE49-F238E27FC236}">
                <a16:creationId xmlns:a16="http://schemas.microsoft.com/office/drawing/2014/main" id="{619717EA-409E-17AC-4D2C-2081DFD72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01" y="1920240"/>
            <a:ext cx="3423524" cy="4564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13" descr="Università degli Studi di Milano - Wikipedia">
            <a:extLst>
              <a:ext uri="{FF2B5EF4-FFF2-40B4-BE49-F238E27FC236}">
                <a16:creationId xmlns:a16="http://schemas.microsoft.com/office/drawing/2014/main" id="{4C859373-E956-0662-4381-B223D9C64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638" y="74613"/>
            <a:ext cx="1077912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Afbeelding 12">
            <a:extLst>
              <a:ext uri="{FF2B5EF4-FFF2-40B4-BE49-F238E27FC236}">
                <a16:creationId xmlns:a16="http://schemas.microsoft.com/office/drawing/2014/main" id="{F4BF95C6-4973-63F3-FFA5-1CDBBE06C6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4"/>
          <a:stretch/>
        </p:blipFill>
        <p:spPr bwMode="auto">
          <a:xfrm>
            <a:off x="5748763" y="1417516"/>
            <a:ext cx="4287137" cy="35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Afbeelding 3">
            <a:extLst>
              <a:ext uri="{FF2B5EF4-FFF2-40B4-BE49-F238E27FC236}">
                <a16:creationId xmlns:a16="http://schemas.microsoft.com/office/drawing/2014/main" id="{C0EB8F02-355B-59AB-5E9F-775A66FF11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5" t="37949" r="29706" b="37427"/>
          <a:stretch>
            <a:fillRect/>
          </a:stretch>
        </p:blipFill>
        <p:spPr bwMode="auto">
          <a:xfrm>
            <a:off x="209550" y="184150"/>
            <a:ext cx="260985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BodemBouw B.V.">
            <a:extLst>
              <a:ext uri="{FF2B5EF4-FFF2-40B4-BE49-F238E27FC236}">
                <a16:creationId xmlns:a16="http://schemas.microsoft.com/office/drawing/2014/main" id="{7219CEED-16A3-8728-BE1D-DAA84FBB9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96" b="21938"/>
          <a:stretch>
            <a:fillRect/>
          </a:stretch>
        </p:blipFill>
        <p:spPr bwMode="auto">
          <a:xfrm>
            <a:off x="2819400" y="0"/>
            <a:ext cx="1865313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ndertitel 2">
            <a:extLst>
              <a:ext uri="{FF2B5EF4-FFF2-40B4-BE49-F238E27FC236}">
                <a16:creationId xmlns:a16="http://schemas.microsoft.com/office/drawing/2014/main" id="{F743E2ED-56D6-8528-DFEC-91834C5CBCEA}"/>
              </a:ext>
            </a:extLst>
          </p:cNvPr>
          <p:cNvSpPr>
            <a:spLocks noGrp="1"/>
          </p:cNvSpPr>
          <p:nvPr/>
        </p:nvSpPr>
        <p:spPr>
          <a:xfrm>
            <a:off x="593725" y="1568450"/>
            <a:ext cx="8245475" cy="431800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Aft>
                <a:spcPts val="1200"/>
              </a:spcAft>
              <a:defRPr/>
            </a:pP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Cutter Soil Mix-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Energiewand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 –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Systeem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beschrijving</a:t>
            </a:r>
            <a:endParaRPr lang="en-US" sz="2600" b="1" dirty="0">
              <a:solidFill>
                <a:srgbClr val="000000"/>
              </a:solidFill>
              <a:latin typeface="Times New Roman" panose="02020603050405020304" pitchFamily="18" charset="0"/>
              <a:ea typeface="DengXian" panose="020B0503020204020204" pitchFamily="2" charset="-122"/>
              <a:cs typeface="Times New Roman" panose="02020603050405020304" pitchFamily="18" charset="0"/>
            </a:endParaRPr>
          </a:p>
          <a:p>
            <a:pPr marL="342900" indent="-342900" algn="l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CSM – wand</a:t>
            </a:r>
          </a:p>
          <a:p>
            <a:pPr marL="800100" lvl="1" indent="-342900" algn="l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In de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grond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gevormde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grond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- en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waterkering</a:t>
            </a:r>
            <a:endParaRPr lang="en-US" sz="2200" b="1" dirty="0">
              <a:solidFill>
                <a:srgbClr val="000000"/>
              </a:solidFill>
              <a:latin typeface="Times New Roman" panose="02020603050405020304" pitchFamily="18" charset="0"/>
              <a:ea typeface="DengXian" panose="020B0503020204020204" pitchFamily="2" charset="-122"/>
              <a:cs typeface="Times New Roman" panose="02020603050405020304" pitchFamily="18" charset="0"/>
            </a:endParaRPr>
          </a:p>
          <a:p>
            <a:pPr marL="800100" lvl="1" indent="-342900" algn="l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Stalen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wapeningsbalken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 (type IPE)</a:t>
            </a:r>
          </a:p>
          <a:p>
            <a:pPr marL="800100" lvl="1" indent="-342900" algn="l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Te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gebruiken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als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fundering</a:t>
            </a:r>
            <a:endParaRPr lang="en-US" sz="2200" b="1" dirty="0">
              <a:solidFill>
                <a:srgbClr val="000000"/>
              </a:solidFill>
              <a:latin typeface="Times New Roman" panose="02020603050405020304" pitchFamily="18" charset="0"/>
              <a:ea typeface="DengXian" panose="020B0503020204020204" pitchFamily="2" charset="-122"/>
              <a:cs typeface="Times New Roman" panose="02020603050405020304" pitchFamily="18" charset="0"/>
            </a:endParaRPr>
          </a:p>
          <a:p>
            <a:pPr marL="800100" lvl="1" indent="-342900" algn="l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Weinig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invloed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 op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belendingen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 </a:t>
            </a:r>
          </a:p>
          <a:p>
            <a:pPr lvl="1" algn="l">
              <a:spcAft>
                <a:spcPts val="1200"/>
              </a:spcAft>
              <a:defRPr/>
            </a:pP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	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tijdens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inbrengen</a:t>
            </a:r>
            <a:endParaRPr lang="en-US" sz="2200" b="1" dirty="0">
              <a:solidFill>
                <a:srgbClr val="000000"/>
              </a:solidFill>
              <a:latin typeface="Times New Roman" panose="02020603050405020304" pitchFamily="18" charset="0"/>
              <a:ea typeface="DengXian" panose="020B0503020204020204" pitchFamily="2" charset="-122"/>
              <a:cs typeface="Times New Roman" panose="02020603050405020304" pitchFamily="18" charset="0"/>
            </a:endParaRPr>
          </a:p>
          <a:p>
            <a:pPr marL="800100" lvl="1" indent="-342900" algn="l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Installeerbaar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 in alle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Nederlandse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gondslagen</a:t>
            </a:r>
            <a:endParaRPr lang="en-US" sz="2200" b="1" dirty="0">
              <a:solidFill>
                <a:srgbClr val="000000"/>
              </a:solidFill>
              <a:latin typeface="Times New Roman" panose="02020603050405020304" pitchFamily="18" charset="0"/>
              <a:ea typeface="DengXian" panose="020B0503020204020204" pitchFamily="2" charset="-122"/>
              <a:cs typeface="Times New Roman" panose="02020603050405020304" pitchFamily="18" charset="0"/>
            </a:endParaRPr>
          </a:p>
          <a:p>
            <a:pPr marL="800100" lvl="1" indent="-342900" algn="l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Geen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problemen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 met obstacles in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ondergrond</a:t>
            </a:r>
            <a:endParaRPr lang="en-US" sz="2200" b="1" dirty="0">
              <a:solidFill>
                <a:srgbClr val="000000"/>
              </a:solidFill>
              <a:latin typeface="Times New Roman" panose="02020603050405020304" pitchFamily="18" charset="0"/>
              <a:ea typeface="DengXian" panose="020B0503020204020204" pitchFamily="2" charset="-122"/>
              <a:cs typeface="Times New Roman" panose="02020603050405020304" pitchFamily="18" charset="0"/>
            </a:endParaRPr>
          </a:p>
          <a:p>
            <a:pPr marL="342900" indent="-342900" algn="l">
              <a:spcAft>
                <a:spcPts val="1200"/>
              </a:spcAft>
              <a:buFont typeface="Arial" pitchFamily="34" charset="0"/>
              <a:buChar char="•"/>
              <a:defRPr/>
            </a:pP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DengXian" panose="020B0503020204020204" pitchFamily="2" charset="-122"/>
              <a:cs typeface="Times New Roman" panose="02020603050405020304" pitchFamily="18" charset="0"/>
            </a:endParaRPr>
          </a:p>
          <a:p>
            <a:pPr marL="342900" indent="-342900" algn="l">
              <a:spcAft>
                <a:spcPts val="1200"/>
              </a:spcAft>
              <a:buFont typeface="Arial" pitchFamily="34" charset="0"/>
              <a:buChar char="•"/>
              <a:defRPr/>
            </a:pPr>
            <a:endParaRPr lang="nl-NL" sz="2400" b="1" dirty="0">
              <a:solidFill>
                <a:srgbClr val="000000"/>
              </a:solidFill>
              <a:latin typeface="Palatino Linotype" panose="0204050205050503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3" name="Afbeelding 2" descr="Afbeelding met buitenshuis, grond, boom, hemel&#10;&#10;Automatisch gegenereerde beschrijving">
            <a:extLst>
              <a:ext uri="{FF2B5EF4-FFF2-40B4-BE49-F238E27FC236}">
                <a16:creationId xmlns:a16="http://schemas.microsoft.com/office/drawing/2014/main" id="{D1B5021F-3734-7FA5-7D76-F31D7EBAE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8075" y="4229100"/>
            <a:ext cx="2978150" cy="248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3" descr="Università degli Studi di Milano - Wikipedia">
            <a:extLst>
              <a:ext uri="{FF2B5EF4-FFF2-40B4-BE49-F238E27FC236}">
                <a16:creationId xmlns:a16="http://schemas.microsoft.com/office/drawing/2014/main" id="{2D185546-0010-B4BF-D48B-540ECEF62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638" y="74613"/>
            <a:ext cx="1077912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Afbeelding 3">
            <a:extLst>
              <a:ext uri="{FF2B5EF4-FFF2-40B4-BE49-F238E27FC236}">
                <a16:creationId xmlns:a16="http://schemas.microsoft.com/office/drawing/2014/main" id="{D4B1A42E-2C9E-7BF1-848F-792138F470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5" t="37949" r="29706" b="37427"/>
          <a:stretch>
            <a:fillRect/>
          </a:stretch>
        </p:blipFill>
        <p:spPr bwMode="auto">
          <a:xfrm>
            <a:off x="209550" y="184150"/>
            <a:ext cx="260985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4" descr="BodemBouw B.V.">
            <a:extLst>
              <a:ext uri="{FF2B5EF4-FFF2-40B4-BE49-F238E27FC236}">
                <a16:creationId xmlns:a16="http://schemas.microsoft.com/office/drawing/2014/main" id="{8D46936E-E2CA-8160-3341-EBE60B527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96" b="21938"/>
          <a:stretch>
            <a:fillRect/>
          </a:stretch>
        </p:blipFill>
        <p:spPr bwMode="auto">
          <a:xfrm>
            <a:off x="2819400" y="0"/>
            <a:ext cx="1865313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ndertitel 2">
            <a:extLst>
              <a:ext uri="{FF2B5EF4-FFF2-40B4-BE49-F238E27FC236}">
                <a16:creationId xmlns:a16="http://schemas.microsoft.com/office/drawing/2014/main" id="{BAE7B29C-E74C-BBF4-F113-677438689254}"/>
              </a:ext>
            </a:extLst>
          </p:cNvPr>
          <p:cNvSpPr>
            <a:spLocks noGrp="1"/>
          </p:cNvSpPr>
          <p:nvPr/>
        </p:nvSpPr>
        <p:spPr>
          <a:xfrm>
            <a:off x="593725" y="1568450"/>
            <a:ext cx="7321551" cy="494665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Aft>
                <a:spcPts val="1200"/>
              </a:spcAft>
              <a:defRPr/>
            </a:pP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Cutter Soil Mix-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Energiewand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 –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Systeem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beschrijving</a:t>
            </a:r>
            <a:endParaRPr lang="en-US" sz="2600" b="1" dirty="0">
              <a:solidFill>
                <a:srgbClr val="000000"/>
              </a:solidFill>
              <a:latin typeface="Times New Roman" panose="02020603050405020304" pitchFamily="18" charset="0"/>
              <a:ea typeface="DengXian" panose="020B0503020204020204" pitchFamily="2" charset="-122"/>
              <a:cs typeface="Times New Roman" panose="02020603050405020304" pitchFamily="18" charset="0"/>
            </a:endParaRPr>
          </a:p>
          <a:p>
            <a:pPr marL="342900" indent="-342900" algn="l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CSM –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Energiewand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DengXian" panose="020B0503020204020204" pitchFamily="2" charset="-122"/>
              <a:cs typeface="Times New Roman" panose="02020603050405020304" pitchFamily="18" charset="0"/>
            </a:endParaRPr>
          </a:p>
          <a:p>
            <a:pPr marL="800100" lvl="1" indent="-342900" algn="l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Leidingen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worden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geïnstalleerd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 op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wapeningsbalken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 en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onderling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 in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groepen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verbonden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 Wand is nu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thermisch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geactiveerd</a:t>
            </a:r>
            <a:endParaRPr lang="en-US" sz="2200" b="1" dirty="0">
              <a:solidFill>
                <a:srgbClr val="000000"/>
              </a:solidFill>
              <a:latin typeface="Times New Roman" panose="02020603050405020304" pitchFamily="18" charset="0"/>
              <a:ea typeface="DengXian" panose="020B0503020204020204" pitchFamily="2" charset="-122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800100" lvl="1" indent="-342900" algn="l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nl-NL" sz="2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Lusbescherming</a:t>
            </a:r>
            <a:r>
              <a:rPr lang="nl-NL" sz="22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 geïnstalleerd aan de onderkant</a:t>
            </a:r>
          </a:p>
          <a:p>
            <a:pPr marL="800100" lvl="1" indent="-342900" algn="l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EPS </a:t>
            </a:r>
            <a:r>
              <a:rPr lang="nl-NL" sz="22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geïnstalleerd rondom lussen aan de bovenkant</a:t>
            </a:r>
          </a:p>
          <a:p>
            <a:pPr marL="800100" lvl="1" indent="-342900" algn="l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Lussen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worden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aangesloten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 op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warmtepomp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:</a:t>
            </a:r>
          </a:p>
          <a:p>
            <a:pPr marL="1257300" lvl="2" indent="-342900" algn="l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Ruimte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verwarming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 in winter</a:t>
            </a:r>
          </a:p>
          <a:p>
            <a:pPr marL="1257300" lvl="2" indent="-342900" algn="l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Ruimte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koelen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 in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zomer</a:t>
            </a:r>
            <a:endParaRPr lang="en-US" sz="2200" b="1" dirty="0">
              <a:solidFill>
                <a:srgbClr val="000000"/>
              </a:solidFill>
              <a:latin typeface="Times New Roman" panose="02020603050405020304" pitchFamily="18" charset="0"/>
              <a:ea typeface="DengXian" panose="020B0503020204020204" pitchFamily="2" charset="-122"/>
              <a:cs typeface="Times New Roman" panose="02020603050405020304" pitchFamily="18" charset="0"/>
            </a:endParaRPr>
          </a:p>
          <a:p>
            <a:pPr marL="342900" indent="-342900" algn="l">
              <a:spcAft>
                <a:spcPts val="1200"/>
              </a:spcAft>
              <a:buFont typeface="Arial" pitchFamily="34" charset="0"/>
              <a:buChar char="•"/>
              <a:defRPr/>
            </a:pP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DengXian" panose="020B0503020204020204" pitchFamily="2" charset="-122"/>
              <a:cs typeface="Times New Roman" panose="02020603050405020304" pitchFamily="18" charset="0"/>
            </a:endParaRPr>
          </a:p>
          <a:p>
            <a:pPr marL="342900" indent="-342900" algn="l">
              <a:spcAft>
                <a:spcPts val="1200"/>
              </a:spcAft>
              <a:buFont typeface="Arial" pitchFamily="34" charset="0"/>
              <a:buChar char="•"/>
              <a:defRPr/>
            </a:pPr>
            <a:endParaRPr lang="nl-NL" sz="2400" b="1" dirty="0">
              <a:solidFill>
                <a:srgbClr val="000000"/>
              </a:solidFill>
              <a:latin typeface="Palatino Linotype" panose="0204050205050503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6" name="Immagine 6" descr="A picture containing outdoor, tree, ground, stone&#10;&#10;Description automatically generated">
            <a:extLst>
              <a:ext uri="{FF2B5EF4-FFF2-40B4-BE49-F238E27FC236}">
                <a16:creationId xmlns:a16="http://schemas.microsoft.com/office/drawing/2014/main" id="{738FE023-8256-F4A6-409C-F1C3CA123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276" y="1973579"/>
            <a:ext cx="3108484" cy="4144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13" descr="Università degli Studi di Milano - Wikipedia">
            <a:extLst>
              <a:ext uri="{FF2B5EF4-FFF2-40B4-BE49-F238E27FC236}">
                <a16:creationId xmlns:a16="http://schemas.microsoft.com/office/drawing/2014/main" id="{EA3A7A85-0016-4C9F-891D-FCD095652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638" y="74613"/>
            <a:ext cx="1077912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Afbeelding 3">
            <a:extLst>
              <a:ext uri="{FF2B5EF4-FFF2-40B4-BE49-F238E27FC236}">
                <a16:creationId xmlns:a16="http://schemas.microsoft.com/office/drawing/2014/main" id="{266285A5-D8C0-6511-A1B2-5776C8E7CC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5" t="37949" r="29706" b="37427"/>
          <a:stretch>
            <a:fillRect/>
          </a:stretch>
        </p:blipFill>
        <p:spPr bwMode="auto">
          <a:xfrm>
            <a:off x="209550" y="184150"/>
            <a:ext cx="260985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4" descr="BodemBouw B.V.">
            <a:extLst>
              <a:ext uri="{FF2B5EF4-FFF2-40B4-BE49-F238E27FC236}">
                <a16:creationId xmlns:a16="http://schemas.microsoft.com/office/drawing/2014/main" id="{5B5950C0-1A97-E83D-5A18-90AB5ABA2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96" b="21938"/>
          <a:stretch>
            <a:fillRect/>
          </a:stretch>
        </p:blipFill>
        <p:spPr bwMode="auto">
          <a:xfrm>
            <a:off x="2819400" y="0"/>
            <a:ext cx="1865313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ndertitel 2">
            <a:extLst>
              <a:ext uri="{FF2B5EF4-FFF2-40B4-BE49-F238E27FC236}">
                <a16:creationId xmlns:a16="http://schemas.microsoft.com/office/drawing/2014/main" id="{D3D927A0-3FD2-0FA7-1EB8-E48E2BD22CD0}"/>
              </a:ext>
            </a:extLst>
          </p:cNvPr>
          <p:cNvSpPr>
            <a:spLocks noGrp="1"/>
          </p:cNvSpPr>
          <p:nvPr/>
        </p:nvSpPr>
        <p:spPr>
          <a:xfrm>
            <a:off x="544513" y="2355850"/>
            <a:ext cx="5654675" cy="4030663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nl-NL" sz="20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1 </a:t>
            </a:r>
            <a:r>
              <a:rPr lang="nl-NL" sz="22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jaar testen tijdens de bouw </a:t>
            </a:r>
          </a:p>
          <a:p>
            <a:pPr marL="342900" indent="-342900" algn="l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Typische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bodemgesteldheid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in Amsterdam</a:t>
            </a:r>
          </a:p>
          <a:p>
            <a:pPr marL="800100" lvl="1" indent="-342900" algn="l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Cohesieve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grond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tot NAP-11,0m</a:t>
            </a:r>
          </a:p>
          <a:p>
            <a:pPr marL="800100" lvl="1" indent="-342900" algn="l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Eerste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zandlaag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vanaf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NAP-11,0m</a:t>
            </a:r>
            <a:endParaRPr lang="en-US" sz="2200" b="1" dirty="0">
              <a:solidFill>
                <a:srgbClr val="000000"/>
              </a:solidFill>
              <a:latin typeface="Times New Roman" panose="02020603050405020304" pitchFamily="18" charset="0"/>
              <a:ea typeface="DengXian" panose="020B0503020204020204" pitchFamily="2" charset="-122"/>
              <a:cs typeface="Times New Roman" panose="02020603050405020304" pitchFamily="18" charset="0"/>
            </a:endParaRPr>
          </a:p>
          <a:p>
            <a:pPr marL="342900" indent="-342900" algn="l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Ondiepe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lussen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 (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onderkant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lus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 NAP-11,0m,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lengte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 9,5m) </a:t>
            </a:r>
          </a:p>
          <a:p>
            <a:pPr marL="342900" indent="-342900" algn="l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Diepe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lussen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 (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onderkant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lus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 NAP-14,0m,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lengte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 14m)</a:t>
            </a:r>
          </a:p>
          <a:p>
            <a:pPr marL="342900" indent="-342900" algn="l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Groepen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 van 5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lussen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elke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lus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 = 2 U-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lus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 in series</a:t>
            </a:r>
          </a:p>
          <a:p>
            <a:pPr marL="342900" indent="-342900" algn="l">
              <a:spcAft>
                <a:spcPts val="1200"/>
              </a:spcAft>
              <a:buFont typeface="Arial" pitchFamily="34" charset="0"/>
              <a:buChar char="•"/>
              <a:defRPr/>
            </a:pPr>
            <a:endParaRPr lang="en-US" sz="2000" b="1" dirty="0">
              <a:solidFill>
                <a:srgbClr val="000000"/>
              </a:solidFill>
              <a:latin typeface="Times New Roman" panose="02020603050405020304" pitchFamily="18" charset="0"/>
              <a:ea typeface="DengXian" panose="020B0503020204020204" pitchFamily="2" charset="-122"/>
              <a:cs typeface="Times New Roman" panose="02020603050405020304" pitchFamily="18" charset="0"/>
            </a:endParaRPr>
          </a:p>
          <a:p>
            <a:pPr marL="342900" indent="-342900" algn="l">
              <a:spcAft>
                <a:spcPts val="1200"/>
              </a:spcAft>
              <a:buFont typeface="Arial" pitchFamily="34" charset="0"/>
              <a:buChar char="•"/>
              <a:defRPr/>
            </a:pP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DengXian" panose="020B0503020204020204" pitchFamily="2" charset="-122"/>
              <a:cs typeface="Times New Roman" panose="02020603050405020304" pitchFamily="18" charset="0"/>
            </a:endParaRPr>
          </a:p>
          <a:p>
            <a:pPr marL="342900" indent="-342900" algn="l">
              <a:spcAft>
                <a:spcPts val="1200"/>
              </a:spcAft>
              <a:buFont typeface="Arial" pitchFamily="34" charset="0"/>
              <a:buChar char="•"/>
              <a:defRPr/>
            </a:pP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DengXian" panose="020B0503020204020204" pitchFamily="2" charset="-122"/>
              <a:cs typeface="Times New Roman" panose="02020603050405020304" pitchFamily="18" charset="0"/>
            </a:endParaRPr>
          </a:p>
          <a:p>
            <a:pPr marL="342900" indent="-342900" algn="l">
              <a:spcAft>
                <a:spcPts val="1200"/>
              </a:spcAft>
              <a:buFont typeface="Arial" pitchFamily="34" charset="0"/>
              <a:buChar char="•"/>
              <a:defRPr/>
            </a:pPr>
            <a:endParaRPr lang="nl-NL" sz="2400" b="1" dirty="0">
              <a:solidFill>
                <a:srgbClr val="000000"/>
              </a:solidFill>
              <a:latin typeface="Palatino Linotype" panose="0204050205050503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150" name="Groep 13">
            <a:extLst>
              <a:ext uri="{FF2B5EF4-FFF2-40B4-BE49-F238E27FC236}">
                <a16:creationId xmlns:a16="http://schemas.microsoft.com/office/drawing/2014/main" id="{FF60DD1F-B228-29FB-77DF-3FE3EDB580E0}"/>
              </a:ext>
            </a:extLst>
          </p:cNvPr>
          <p:cNvGrpSpPr>
            <a:grpSpLocks/>
          </p:cNvGrpSpPr>
          <p:nvPr/>
        </p:nvGrpSpPr>
        <p:grpSpPr bwMode="auto">
          <a:xfrm>
            <a:off x="6199188" y="2255043"/>
            <a:ext cx="5761037" cy="4131469"/>
            <a:chOff x="6431280" y="2191697"/>
            <a:chExt cx="5760720" cy="4131465"/>
          </a:xfrm>
        </p:grpSpPr>
        <p:grpSp>
          <p:nvGrpSpPr>
            <p:cNvPr id="6155" name="Groep 3">
              <a:extLst>
                <a:ext uri="{FF2B5EF4-FFF2-40B4-BE49-F238E27FC236}">
                  <a16:creationId xmlns:a16="http://schemas.microsoft.com/office/drawing/2014/main" id="{67FF70ED-D4BC-8E4D-7A55-5DECB3AC066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31280" y="2658577"/>
              <a:ext cx="5760720" cy="3664585"/>
              <a:chOff x="6292215" y="3193415"/>
              <a:chExt cx="5760720" cy="3664585"/>
            </a:xfrm>
          </p:grpSpPr>
          <p:pic>
            <p:nvPicPr>
              <p:cNvPr id="6157" name="Afbeelding 1" descr="Afbeelding met tekst, schermopname, diagram, lijn&#10;&#10;Automatisch gegenereerde beschrijving">
                <a:extLst>
                  <a:ext uri="{FF2B5EF4-FFF2-40B4-BE49-F238E27FC236}">
                    <a16:creationId xmlns:a16="http://schemas.microsoft.com/office/drawing/2014/main" id="{C83B890C-5CD4-AF42-6779-99C53D6FCED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92215" y="3193415"/>
                <a:ext cx="5760720" cy="36645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" name="Rechthoek 2">
                <a:extLst>
                  <a:ext uri="{FF2B5EF4-FFF2-40B4-BE49-F238E27FC236}">
                    <a16:creationId xmlns:a16="http://schemas.microsoft.com/office/drawing/2014/main" id="{7C9D4D84-C4EA-8C3B-147F-34A616EA20B1}"/>
                  </a:ext>
                </a:extLst>
              </p:cNvPr>
              <p:cNvSpPr/>
              <p:nvPr/>
            </p:nvSpPr>
            <p:spPr>
              <a:xfrm>
                <a:off x="10876663" y="6181726"/>
                <a:ext cx="373041" cy="142875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l-NL"/>
              </a:p>
            </p:txBody>
          </p:sp>
        </p:grpSp>
        <p:pic>
          <p:nvPicPr>
            <p:cNvPr id="6156" name="Afbeelding 9" descr="Afbeelding met tekst, schermopname, diagram, lijn&#10;&#10;Automatisch gegenereerde beschrijving">
              <a:extLst>
                <a:ext uri="{FF2B5EF4-FFF2-40B4-BE49-F238E27FC236}">
                  <a16:creationId xmlns:a16="http://schemas.microsoft.com/office/drawing/2014/main" id="{7F7978D9-7293-A57E-0E5D-ECD13C6E84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598" r="9245" b="20461"/>
            <a:stretch>
              <a:fillRect/>
            </a:stretch>
          </p:blipFill>
          <p:spPr bwMode="auto">
            <a:xfrm>
              <a:off x="11593040" y="2191697"/>
              <a:ext cx="66675" cy="2291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151" name="Tekstvak 15">
            <a:extLst>
              <a:ext uri="{FF2B5EF4-FFF2-40B4-BE49-F238E27FC236}">
                <a16:creationId xmlns:a16="http://schemas.microsoft.com/office/drawing/2014/main" id="{B4B6DFD8-6551-B461-F1C0-470FCBC9CC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063" y="1506538"/>
            <a:ext cx="81264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nl-NL" sz="24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Cutter Soil Mix-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Energiewand</a:t>
            </a:r>
            <a:r>
              <a:rPr lang="en-US" altLang="nl-NL" sz="24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– Test </a:t>
            </a:r>
            <a:r>
              <a:rPr lang="en-US" altLang="nl-NL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locatie</a:t>
            </a:r>
            <a:r>
              <a:rPr lang="en-US" altLang="nl-NL" sz="24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Amstelveen</a:t>
            </a:r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F8F75343-761D-A0FC-4A93-27C6898AA2B2}"/>
              </a:ext>
            </a:extLst>
          </p:cNvPr>
          <p:cNvSpPr/>
          <p:nvPr/>
        </p:nvSpPr>
        <p:spPr>
          <a:xfrm>
            <a:off x="9709150" y="1866261"/>
            <a:ext cx="1647825" cy="85566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dirty="0"/>
              <a:t>Monitoring</a:t>
            </a:r>
          </a:p>
          <a:p>
            <a:pPr algn="ctr">
              <a:defRPr/>
            </a:pPr>
            <a:r>
              <a:rPr lang="nl-NL" dirty="0"/>
              <a:t>Container+ test warmtepomp</a:t>
            </a:r>
          </a:p>
        </p:txBody>
      </p:sp>
      <p:sp>
        <p:nvSpPr>
          <p:cNvPr id="6153" name="Tekstvak 18">
            <a:extLst>
              <a:ext uri="{FF2B5EF4-FFF2-40B4-BE49-F238E27FC236}">
                <a16:creationId xmlns:a16="http://schemas.microsoft.com/office/drawing/2014/main" id="{1B90B384-8DC7-E26A-97D6-C7713ADAEB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47263" y="6016625"/>
            <a:ext cx="1223220" cy="369332"/>
          </a:xfrm>
          <a:prstGeom prst="rect">
            <a:avLst/>
          </a:prstGeom>
          <a:solidFill>
            <a:schemeClr val="bg1"/>
          </a:solidFill>
          <a:ln w="9525">
            <a:solidFill>
              <a:srgbClr val="FFC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nl-NL" altLang="nl-NL" sz="1800" dirty="0"/>
              <a:t>Verdeelput</a:t>
            </a:r>
          </a:p>
        </p:txBody>
      </p:sp>
      <p:pic>
        <p:nvPicPr>
          <p:cNvPr id="6154" name="Picture 13" descr="Università degli Studi di Milano - Wikipedia">
            <a:extLst>
              <a:ext uri="{FF2B5EF4-FFF2-40B4-BE49-F238E27FC236}">
                <a16:creationId xmlns:a16="http://schemas.microsoft.com/office/drawing/2014/main" id="{B29974DF-B5C9-C6A3-36A3-7B944E1FD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638" y="74613"/>
            <a:ext cx="1077912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Afbeelding 3">
            <a:extLst>
              <a:ext uri="{FF2B5EF4-FFF2-40B4-BE49-F238E27FC236}">
                <a16:creationId xmlns:a16="http://schemas.microsoft.com/office/drawing/2014/main" id="{B28D776D-3015-E2A3-B4A3-E58429B216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5" t="37949" r="29706" b="37427"/>
          <a:stretch>
            <a:fillRect/>
          </a:stretch>
        </p:blipFill>
        <p:spPr bwMode="auto">
          <a:xfrm>
            <a:off x="209550" y="184150"/>
            <a:ext cx="260985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4" descr="BodemBouw B.V.">
            <a:extLst>
              <a:ext uri="{FF2B5EF4-FFF2-40B4-BE49-F238E27FC236}">
                <a16:creationId xmlns:a16="http://schemas.microsoft.com/office/drawing/2014/main" id="{3CDA38A5-B2FE-D0A4-F019-64F057ED7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96" b="21938"/>
          <a:stretch>
            <a:fillRect/>
          </a:stretch>
        </p:blipFill>
        <p:spPr bwMode="auto">
          <a:xfrm>
            <a:off x="2819400" y="0"/>
            <a:ext cx="1865313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ndertitel 2">
            <a:extLst>
              <a:ext uri="{FF2B5EF4-FFF2-40B4-BE49-F238E27FC236}">
                <a16:creationId xmlns:a16="http://schemas.microsoft.com/office/drawing/2014/main" id="{15EE07E1-C051-7407-16F8-DC1F5E28E0EA}"/>
              </a:ext>
            </a:extLst>
          </p:cNvPr>
          <p:cNvSpPr>
            <a:spLocks noGrp="1"/>
          </p:cNvSpPr>
          <p:nvPr/>
        </p:nvSpPr>
        <p:spPr>
          <a:xfrm>
            <a:off x="544513" y="2355850"/>
            <a:ext cx="5654675" cy="40306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Aft>
                <a:spcPts val="1200"/>
              </a:spcAft>
              <a:defRPr/>
            </a:pP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Monitoring:</a:t>
            </a:r>
          </a:p>
          <a:p>
            <a:pPr marL="342900" indent="-342900" algn="l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Ondergrond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temperaturen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 4 thermistor strings</a:t>
            </a:r>
          </a:p>
          <a:p>
            <a:pPr marL="342900" indent="-342900" algn="l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Temperaturen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 in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lussen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 Thermowells in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verdeelput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(in –en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uitgang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temperatuur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)</a:t>
            </a:r>
          </a:p>
          <a:p>
            <a:pPr marL="342900" indent="-342900" algn="l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Debiet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door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lussen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 Flowmeter in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lussen</a:t>
            </a:r>
            <a:endParaRPr lang="en-US" sz="2000" b="1" dirty="0">
              <a:solidFill>
                <a:srgbClr val="000000"/>
              </a:solidFill>
              <a:latin typeface="Times New Roman" panose="02020603050405020304" pitchFamily="18" charset="0"/>
              <a:ea typeface="DengXian" panose="020B0503020204020204" pitchFamily="2" charset="-122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342900" indent="-342900" algn="l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Totaal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gewonnen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energy Energie meter op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hoofdleiding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bij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warmtepomp</a:t>
            </a:r>
            <a:endParaRPr lang="en-US" sz="2000" b="1" dirty="0">
              <a:solidFill>
                <a:srgbClr val="000000"/>
              </a:solidFill>
              <a:latin typeface="Times New Roman" panose="02020603050405020304" pitchFamily="18" charset="0"/>
              <a:ea typeface="DengXian" panose="020B0503020204020204" pitchFamily="2" charset="-122"/>
              <a:cs typeface="Times New Roman" panose="02020603050405020304" pitchFamily="18" charset="0"/>
            </a:endParaRPr>
          </a:p>
          <a:p>
            <a:pPr marL="342900" indent="-342900" algn="l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CSM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kernen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genomen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voor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laboratorium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onderzoek</a:t>
            </a:r>
            <a:endParaRPr lang="en-US" sz="2000" b="1" dirty="0">
              <a:solidFill>
                <a:srgbClr val="000000"/>
              </a:solidFill>
              <a:latin typeface="Times New Roman" panose="02020603050405020304" pitchFamily="18" charset="0"/>
              <a:ea typeface="DengXian" panose="020B0503020204020204" pitchFamily="2" charset="-122"/>
              <a:cs typeface="Times New Roman" panose="02020603050405020304" pitchFamily="18" charset="0"/>
            </a:endParaRPr>
          </a:p>
          <a:p>
            <a:pPr marL="342900" indent="-342900" algn="l">
              <a:spcAft>
                <a:spcPts val="1200"/>
              </a:spcAft>
              <a:buFont typeface="Arial" pitchFamily="34" charset="0"/>
              <a:buChar char="•"/>
              <a:defRPr/>
            </a:pPr>
            <a:endParaRPr lang="en-US" sz="2000" b="1" dirty="0">
              <a:solidFill>
                <a:srgbClr val="000000"/>
              </a:solidFill>
              <a:latin typeface="Times New Roman" panose="02020603050405020304" pitchFamily="18" charset="0"/>
              <a:ea typeface="DengXian" panose="020B0503020204020204" pitchFamily="2" charset="-122"/>
              <a:cs typeface="Times New Roman" panose="02020603050405020304" pitchFamily="18" charset="0"/>
            </a:endParaRPr>
          </a:p>
          <a:p>
            <a:pPr marL="342900" indent="-342900" algn="l">
              <a:spcAft>
                <a:spcPts val="1200"/>
              </a:spcAft>
              <a:buFont typeface="Arial" pitchFamily="34" charset="0"/>
              <a:buChar char="•"/>
              <a:defRPr/>
            </a:pPr>
            <a:endParaRPr lang="nl-NL" sz="2000" b="1" dirty="0">
              <a:solidFill>
                <a:srgbClr val="000000"/>
              </a:solidFill>
              <a:latin typeface="Palatino Linotype" panose="0204050205050503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174" name="Groep 13">
            <a:extLst>
              <a:ext uri="{FF2B5EF4-FFF2-40B4-BE49-F238E27FC236}">
                <a16:creationId xmlns:a16="http://schemas.microsoft.com/office/drawing/2014/main" id="{94793051-A6DC-903A-AC46-E9D000F62E59}"/>
              </a:ext>
            </a:extLst>
          </p:cNvPr>
          <p:cNvGrpSpPr>
            <a:grpSpLocks/>
          </p:cNvGrpSpPr>
          <p:nvPr/>
        </p:nvGrpSpPr>
        <p:grpSpPr bwMode="auto">
          <a:xfrm>
            <a:off x="6199188" y="2250281"/>
            <a:ext cx="5761037" cy="4136232"/>
            <a:chOff x="6431280" y="2186863"/>
            <a:chExt cx="5760720" cy="4136299"/>
          </a:xfrm>
        </p:grpSpPr>
        <p:grpSp>
          <p:nvGrpSpPr>
            <p:cNvPr id="7182" name="Groep 3">
              <a:extLst>
                <a:ext uri="{FF2B5EF4-FFF2-40B4-BE49-F238E27FC236}">
                  <a16:creationId xmlns:a16="http://schemas.microsoft.com/office/drawing/2014/main" id="{4D47899F-0F01-5BEA-F532-FD0E4CBD0D6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31280" y="2658577"/>
              <a:ext cx="5760720" cy="3664585"/>
              <a:chOff x="6292215" y="3193415"/>
              <a:chExt cx="5760720" cy="3664585"/>
            </a:xfrm>
          </p:grpSpPr>
          <p:pic>
            <p:nvPicPr>
              <p:cNvPr id="7185" name="Afbeelding 1" descr="Afbeelding met tekst, schermopname, diagram, lijn&#10;&#10;Automatisch gegenereerde beschrijving">
                <a:extLst>
                  <a:ext uri="{FF2B5EF4-FFF2-40B4-BE49-F238E27FC236}">
                    <a16:creationId xmlns:a16="http://schemas.microsoft.com/office/drawing/2014/main" id="{616A0DA9-13FB-B7B2-8D27-0372097F9D1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92215" y="3193415"/>
                <a:ext cx="5760720" cy="36645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" name="Rechthoek 2">
                <a:extLst>
                  <a:ext uri="{FF2B5EF4-FFF2-40B4-BE49-F238E27FC236}">
                    <a16:creationId xmlns:a16="http://schemas.microsoft.com/office/drawing/2014/main" id="{F1262171-0A1E-8312-1D05-8875753DB3D0}"/>
                  </a:ext>
                </a:extLst>
              </p:cNvPr>
              <p:cNvSpPr/>
              <p:nvPr/>
            </p:nvSpPr>
            <p:spPr>
              <a:xfrm>
                <a:off x="10876663" y="6181714"/>
                <a:ext cx="373041" cy="142877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l-NL"/>
              </a:p>
            </p:txBody>
          </p:sp>
        </p:grpSp>
        <p:pic>
          <p:nvPicPr>
            <p:cNvPr id="7184" name="Afbeelding 9" descr="Afbeelding met tekst, schermopname, diagram, lijn&#10;&#10;Automatisch gegenereerde beschrijving">
              <a:extLst>
                <a:ext uri="{FF2B5EF4-FFF2-40B4-BE49-F238E27FC236}">
                  <a16:creationId xmlns:a16="http://schemas.microsoft.com/office/drawing/2014/main" id="{618012D9-A121-667C-5FAC-2C382BFCB9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598" r="9245" b="20461"/>
            <a:stretch>
              <a:fillRect/>
            </a:stretch>
          </p:blipFill>
          <p:spPr bwMode="auto">
            <a:xfrm>
              <a:off x="11593040" y="2186863"/>
              <a:ext cx="66675" cy="22965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175" name="Tekstvak 15">
            <a:extLst>
              <a:ext uri="{FF2B5EF4-FFF2-40B4-BE49-F238E27FC236}">
                <a16:creationId xmlns:a16="http://schemas.microsoft.com/office/drawing/2014/main" id="{705EC484-0B41-00E1-5D30-477A940323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063" y="1506538"/>
            <a:ext cx="81264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nl-NL" sz="24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Cutter</a:t>
            </a:r>
            <a:r>
              <a:rPr lang="en-US" altLang="nl-NL" sz="18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nl-NL" sz="24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Soil Mix-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Energiewand</a:t>
            </a:r>
            <a:r>
              <a:rPr lang="en-US" altLang="nl-NL" sz="24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– Test </a:t>
            </a:r>
            <a:r>
              <a:rPr lang="en-US" altLang="nl-NL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locatie</a:t>
            </a:r>
            <a:r>
              <a:rPr lang="en-US" altLang="nl-NL" sz="24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Amstelveen</a:t>
            </a:r>
          </a:p>
        </p:txBody>
      </p:sp>
      <p:sp>
        <p:nvSpPr>
          <p:cNvPr id="6" name="Ovaal 5">
            <a:extLst>
              <a:ext uri="{FF2B5EF4-FFF2-40B4-BE49-F238E27FC236}">
                <a16:creationId xmlns:a16="http://schemas.microsoft.com/office/drawing/2014/main" id="{9F579674-7884-A220-C9FC-40CE176E52F4}"/>
              </a:ext>
            </a:extLst>
          </p:cNvPr>
          <p:cNvSpPr/>
          <p:nvPr/>
        </p:nvSpPr>
        <p:spPr>
          <a:xfrm>
            <a:off x="8134350" y="4486275"/>
            <a:ext cx="133350" cy="133350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D290FD37-A4AE-9703-D90A-1FFBFC03D086}"/>
              </a:ext>
            </a:extLst>
          </p:cNvPr>
          <p:cNvSpPr/>
          <p:nvPr/>
        </p:nvSpPr>
        <p:spPr>
          <a:xfrm>
            <a:off x="8134350" y="5102225"/>
            <a:ext cx="133350" cy="133350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5F1E6C7A-5030-F5E7-A05C-A3B34967F1FE}"/>
              </a:ext>
            </a:extLst>
          </p:cNvPr>
          <p:cNvSpPr/>
          <p:nvPr/>
        </p:nvSpPr>
        <p:spPr>
          <a:xfrm>
            <a:off x="8267700" y="5576888"/>
            <a:ext cx="133350" cy="133350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11" name="Ovaal 10">
            <a:extLst>
              <a:ext uri="{FF2B5EF4-FFF2-40B4-BE49-F238E27FC236}">
                <a16:creationId xmlns:a16="http://schemas.microsoft.com/office/drawing/2014/main" id="{5144C6F3-7CA5-89B9-D0D5-B8CCA9EA2BD1}"/>
              </a:ext>
            </a:extLst>
          </p:cNvPr>
          <p:cNvSpPr/>
          <p:nvPr/>
        </p:nvSpPr>
        <p:spPr>
          <a:xfrm>
            <a:off x="8134350" y="6356350"/>
            <a:ext cx="133350" cy="133350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7180" name="Tekstvak 18">
            <a:extLst>
              <a:ext uri="{FF2B5EF4-FFF2-40B4-BE49-F238E27FC236}">
                <a16:creationId xmlns:a16="http://schemas.microsoft.com/office/drawing/2014/main" id="{D8563490-8DDA-362D-1CEB-AEA9C9B898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47263" y="6016625"/>
            <a:ext cx="1223220" cy="369332"/>
          </a:xfrm>
          <a:prstGeom prst="rect">
            <a:avLst/>
          </a:prstGeom>
          <a:solidFill>
            <a:schemeClr val="bg1"/>
          </a:solidFill>
          <a:ln w="9525">
            <a:solidFill>
              <a:srgbClr val="FFC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nl-NL" altLang="nl-NL" sz="1800" dirty="0"/>
              <a:t>Verdeelput</a:t>
            </a:r>
          </a:p>
        </p:txBody>
      </p:sp>
      <p:pic>
        <p:nvPicPr>
          <p:cNvPr id="7181" name="Picture 13" descr="Università degli Studi di Milano - Wikipedia">
            <a:extLst>
              <a:ext uri="{FF2B5EF4-FFF2-40B4-BE49-F238E27FC236}">
                <a16:creationId xmlns:a16="http://schemas.microsoft.com/office/drawing/2014/main" id="{25208F75-B140-A858-6024-0F7B16C42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638" y="74613"/>
            <a:ext cx="1077912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92D5C66D-F250-387E-67E5-F1C3184440FF}"/>
              </a:ext>
            </a:extLst>
          </p:cNvPr>
          <p:cNvSpPr/>
          <p:nvPr/>
        </p:nvSpPr>
        <p:spPr>
          <a:xfrm>
            <a:off x="9709150" y="1866261"/>
            <a:ext cx="1647825" cy="85566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dirty="0"/>
              <a:t>Monitoring</a:t>
            </a:r>
          </a:p>
          <a:p>
            <a:pPr algn="ctr">
              <a:defRPr/>
            </a:pPr>
            <a:r>
              <a:rPr lang="nl-NL" dirty="0"/>
              <a:t>Container+ test warmtepomp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Afbeelding 3">
            <a:extLst>
              <a:ext uri="{FF2B5EF4-FFF2-40B4-BE49-F238E27FC236}">
                <a16:creationId xmlns:a16="http://schemas.microsoft.com/office/drawing/2014/main" id="{71289A10-CC3B-8265-75F1-311C9C6ACD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5" t="37949" r="29706" b="37427"/>
          <a:stretch>
            <a:fillRect/>
          </a:stretch>
        </p:blipFill>
        <p:spPr bwMode="auto">
          <a:xfrm>
            <a:off x="209550" y="184150"/>
            <a:ext cx="260985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4" descr="BodemBouw B.V.">
            <a:extLst>
              <a:ext uri="{FF2B5EF4-FFF2-40B4-BE49-F238E27FC236}">
                <a16:creationId xmlns:a16="http://schemas.microsoft.com/office/drawing/2014/main" id="{78654057-5E41-217F-F191-F8A6C5F96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96" b="21938"/>
          <a:stretch>
            <a:fillRect/>
          </a:stretch>
        </p:blipFill>
        <p:spPr bwMode="auto">
          <a:xfrm>
            <a:off x="2819400" y="0"/>
            <a:ext cx="1865313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ndertitel 2">
            <a:extLst>
              <a:ext uri="{FF2B5EF4-FFF2-40B4-BE49-F238E27FC236}">
                <a16:creationId xmlns:a16="http://schemas.microsoft.com/office/drawing/2014/main" id="{BF947A6C-EA52-FEC2-EA3B-8EF0BCE861FF}"/>
              </a:ext>
            </a:extLst>
          </p:cNvPr>
          <p:cNvSpPr>
            <a:spLocks noGrp="1"/>
          </p:cNvSpPr>
          <p:nvPr/>
        </p:nvSpPr>
        <p:spPr>
          <a:xfrm>
            <a:off x="544513" y="2355850"/>
            <a:ext cx="5654675" cy="40306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Aft>
                <a:spcPts val="1200"/>
              </a:spcAft>
              <a:defRPr/>
            </a:pP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Onderzoeksdoelen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:</a:t>
            </a:r>
          </a:p>
          <a:p>
            <a:pPr marL="342900" indent="-342900" algn="l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Thermisch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onttrekkingspotentieel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bepalen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 (in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zand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 and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klei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)</a:t>
            </a:r>
          </a:p>
          <a:p>
            <a:pPr marL="342900" indent="-342900" algn="l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Validatie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 van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numeriek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 model van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warmteonttrekking</a:t>
            </a:r>
            <a:endParaRPr lang="en-US" sz="2000" b="1" dirty="0">
              <a:solidFill>
                <a:srgbClr val="000000"/>
              </a:solidFill>
              <a:latin typeface="Times New Roman" panose="02020603050405020304" pitchFamily="18" charset="0"/>
              <a:ea typeface="DengXian" panose="020B0503020204020204" pitchFamily="2" charset="-122"/>
              <a:cs typeface="Times New Roman" panose="02020603050405020304" pitchFamily="18" charset="0"/>
            </a:endParaRPr>
          </a:p>
          <a:p>
            <a:pPr marL="342900" indent="-342900" algn="l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Laboratoriumtests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 van de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sterkte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 van CSM-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materiaal</a:t>
            </a:r>
            <a:endParaRPr lang="en-US" sz="2000" b="1" dirty="0">
              <a:solidFill>
                <a:srgbClr val="000000"/>
              </a:solidFill>
              <a:latin typeface="Times New Roman" panose="02020603050405020304" pitchFamily="18" charset="0"/>
              <a:ea typeface="DengXian" panose="020B0503020204020204" pitchFamily="2" charset="-122"/>
              <a:cs typeface="Times New Roman" panose="02020603050405020304" pitchFamily="18" charset="0"/>
            </a:endParaRPr>
          </a:p>
          <a:p>
            <a:pPr marL="342900" indent="-342900" algn="l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Laboratoriumtests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 van de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thermische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eigenschappen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 van CSM-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materiaal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DengXian" panose="020B0503020204020204" pitchFamily="2" charset="-122"/>
              <a:cs typeface="Times New Roman" panose="02020603050405020304" pitchFamily="18" charset="0"/>
            </a:endParaRPr>
          </a:p>
          <a:p>
            <a:pPr marL="342900" indent="-342900" algn="l">
              <a:spcAft>
                <a:spcPts val="1200"/>
              </a:spcAft>
              <a:buFont typeface="Arial" pitchFamily="34" charset="0"/>
              <a:buChar char="•"/>
              <a:defRPr/>
            </a:pP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DengXian" panose="020B0503020204020204" pitchFamily="2" charset="-122"/>
              <a:cs typeface="Times New Roman" panose="02020603050405020304" pitchFamily="18" charset="0"/>
            </a:endParaRPr>
          </a:p>
          <a:p>
            <a:pPr marL="342900" indent="-342900" algn="l">
              <a:spcAft>
                <a:spcPts val="1200"/>
              </a:spcAft>
              <a:buFont typeface="Arial" pitchFamily="34" charset="0"/>
              <a:buChar char="•"/>
              <a:defRPr/>
            </a:pPr>
            <a:endParaRPr lang="nl-NL" sz="2400" b="1" dirty="0">
              <a:solidFill>
                <a:srgbClr val="000000"/>
              </a:solidFill>
              <a:latin typeface="Palatino Linotype" panose="0204050205050503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8" name="Tekstvak 15">
            <a:extLst>
              <a:ext uri="{FF2B5EF4-FFF2-40B4-BE49-F238E27FC236}">
                <a16:creationId xmlns:a16="http://schemas.microsoft.com/office/drawing/2014/main" id="{9603B1D1-F6EA-6553-660A-632C76F590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063" y="1506538"/>
            <a:ext cx="81264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nl-NL" sz="24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Cutter Soil Mix-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Energiewand</a:t>
            </a:r>
            <a:r>
              <a:rPr lang="en-US" altLang="nl-NL" sz="24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– Test </a:t>
            </a:r>
            <a:r>
              <a:rPr lang="en-US" altLang="nl-NL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locatie</a:t>
            </a:r>
            <a:r>
              <a:rPr lang="en-US" altLang="nl-NL" sz="24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Amstelveen</a:t>
            </a:r>
          </a:p>
        </p:txBody>
      </p:sp>
      <p:pic>
        <p:nvPicPr>
          <p:cNvPr id="8199" name="Afbeelding 11">
            <a:extLst>
              <a:ext uri="{FF2B5EF4-FFF2-40B4-BE49-F238E27FC236}">
                <a16:creationId xmlns:a16="http://schemas.microsoft.com/office/drawing/2014/main" id="{E592A45B-98F9-6C50-6399-2B283B79B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7" t="1192" r="17674" b="16266"/>
          <a:stretch>
            <a:fillRect/>
          </a:stretch>
        </p:blipFill>
        <p:spPr bwMode="auto">
          <a:xfrm>
            <a:off x="9531350" y="2143125"/>
            <a:ext cx="2273300" cy="354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Afbeelding 12">
            <a:extLst>
              <a:ext uri="{FF2B5EF4-FFF2-40B4-BE49-F238E27FC236}">
                <a16:creationId xmlns:a16="http://schemas.microsoft.com/office/drawing/2014/main" id="{5EEC5704-B2B1-811B-7A06-8A514DC40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0" t="4375"/>
          <a:stretch>
            <a:fillRect/>
          </a:stretch>
        </p:blipFill>
        <p:spPr bwMode="auto">
          <a:xfrm>
            <a:off x="6991350" y="2143125"/>
            <a:ext cx="2273300" cy="354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3" descr="Università degli Studi di Milano - Wikipedia">
            <a:extLst>
              <a:ext uri="{FF2B5EF4-FFF2-40B4-BE49-F238E27FC236}">
                <a16:creationId xmlns:a16="http://schemas.microsoft.com/office/drawing/2014/main" id="{1E72634F-BC90-3E5D-3A05-7DC2C6FFF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638" y="74613"/>
            <a:ext cx="1077912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B133B42-7552-1FE4-850F-7F920E143C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7790" y="2744030"/>
            <a:ext cx="7235685" cy="3929820"/>
          </a:xfrm>
          <a:prstGeom prst="rect">
            <a:avLst/>
          </a:prstGeom>
        </p:spPr>
      </p:pic>
      <p:pic>
        <p:nvPicPr>
          <p:cNvPr id="9218" name="Afbeelding 3">
            <a:extLst>
              <a:ext uri="{FF2B5EF4-FFF2-40B4-BE49-F238E27FC236}">
                <a16:creationId xmlns:a16="http://schemas.microsoft.com/office/drawing/2014/main" id="{0975EF8E-A73A-CA38-86BC-C718D372AC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5" t="37949" r="29706" b="37427"/>
          <a:stretch>
            <a:fillRect/>
          </a:stretch>
        </p:blipFill>
        <p:spPr bwMode="auto">
          <a:xfrm>
            <a:off x="209550" y="184150"/>
            <a:ext cx="260985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4" descr="BodemBouw B.V.">
            <a:extLst>
              <a:ext uri="{FF2B5EF4-FFF2-40B4-BE49-F238E27FC236}">
                <a16:creationId xmlns:a16="http://schemas.microsoft.com/office/drawing/2014/main" id="{ECAE00AE-826F-7B03-3DC6-C01D6DA26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96" b="21938"/>
          <a:stretch>
            <a:fillRect/>
          </a:stretch>
        </p:blipFill>
        <p:spPr bwMode="auto">
          <a:xfrm>
            <a:off x="2819400" y="0"/>
            <a:ext cx="1865313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ndertitel 2">
            <a:extLst>
              <a:ext uri="{FF2B5EF4-FFF2-40B4-BE49-F238E27FC236}">
                <a16:creationId xmlns:a16="http://schemas.microsoft.com/office/drawing/2014/main" id="{2E3E0F21-D47F-F976-31AE-34D1FD3D36C0}"/>
              </a:ext>
            </a:extLst>
          </p:cNvPr>
          <p:cNvSpPr>
            <a:spLocks noGrp="1"/>
          </p:cNvSpPr>
          <p:nvPr/>
        </p:nvSpPr>
        <p:spPr>
          <a:xfrm>
            <a:off x="677863" y="2355850"/>
            <a:ext cx="5654675" cy="40306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Aft>
                <a:spcPts val="1200"/>
              </a:spcAft>
              <a:defRPr/>
            </a:pP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Resultaten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 tot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dusver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: Thermistors </a:t>
            </a:r>
          </a:p>
          <a:p>
            <a:pPr marL="342900" indent="-342900" algn="l">
              <a:spcAft>
                <a:spcPts val="1200"/>
              </a:spcAft>
              <a:buFont typeface="Arial" pitchFamily="34" charset="0"/>
              <a:buChar char="•"/>
              <a:defRPr/>
            </a:pP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DengXian" panose="020B0503020204020204" pitchFamily="2" charset="-122"/>
              <a:cs typeface="Times New Roman" panose="02020603050405020304" pitchFamily="18" charset="0"/>
            </a:endParaRPr>
          </a:p>
          <a:p>
            <a:pPr marL="342900" indent="-342900" algn="l">
              <a:spcAft>
                <a:spcPts val="1200"/>
              </a:spcAft>
              <a:buFont typeface="Arial" pitchFamily="34" charset="0"/>
              <a:buChar char="•"/>
              <a:defRPr/>
            </a:pP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DengXian" panose="020B0503020204020204" pitchFamily="2" charset="-122"/>
              <a:cs typeface="Times New Roman" panose="02020603050405020304" pitchFamily="18" charset="0"/>
            </a:endParaRPr>
          </a:p>
          <a:p>
            <a:pPr marL="342900" indent="-342900" algn="l">
              <a:spcAft>
                <a:spcPts val="1200"/>
              </a:spcAft>
              <a:buFont typeface="Arial" pitchFamily="34" charset="0"/>
              <a:buChar char="•"/>
              <a:defRPr/>
            </a:pPr>
            <a:endParaRPr lang="nl-NL" sz="2400" b="1" dirty="0">
              <a:solidFill>
                <a:srgbClr val="000000"/>
              </a:solidFill>
              <a:latin typeface="Palatino Linotype" panose="0204050205050503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22" name="Tekstvak 15">
            <a:extLst>
              <a:ext uri="{FF2B5EF4-FFF2-40B4-BE49-F238E27FC236}">
                <a16:creationId xmlns:a16="http://schemas.microsoft.com/office/drawing/2014/main" id="{E88FFED7-E395-6B20-4A35-69C12DA58D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063" y="1506538"/>
            <a:ext cx="81264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nl-NL" sz="24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Cutter</a:t>
            </a:r>
            <a:r>
              <a:rPr lang="en-US" altLang="nl-NL" sz="18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nl-NL" sz="24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Soil Mix-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Energiewand</a:t>
            </a:r>
            <a:r>
              <a:rPr lang="en-US" altLang="nl-NL" sz="24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– Test </a:t>
            </a:r>
            <a:r>
              <a:rPr lang="en-US" altLang="nl-NL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locatie</a:t>
            </a:r>
            <a:r>
              <a:rPr lang="en-US" altLang="nl-NL" sz="24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Amstelveen</a:t>
            </a:r>
          </a:p>
        </p:txBody>
      </p:sp>
      <p:pic>
        <p:nvPicPr>
          <p:cNvPr id="9225" name="Picture 13" descr="Università degli Studi di Milano - Wikipedia">
            <a:extLst>
              <a:ext uri="{FF2B5EF4-FFF2-40B4-BE49-F238E27FC236}">
                <a16:creationId xmlns:a16="http://schemas.microsoft.com/office/drawing/2014/main" id="{D4538BFB-B54F-4062-4613-85C9388C1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638" y="74613"/>
            <a:ext cx="1077912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vak 1">
            <a:extLst>
              <a:ext uri="{FF2B5EF4-FFF2-40B4-BE49-F238E27FC236}">
                <a16:creationId xmlns:a16="http://schemas.microsoft.com/office/drawing/2014/main" id="{A9C9A221-AC1D-7DC7-16AC-88B142905A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48800" y="2840673"/>
            <a:ext cx="2065337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nl-NL" altLang="nl-N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Vertraging in de start van het experiment door vertraging in het bouwproces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nl-NL" altLang="nl-NL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nl-NL" altLang="nl-N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Problemen met datakabel van verdeelput naar testcontainer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nl-NL" altLang="nl-NL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nl-NL" altLang="nl-NL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nl-NL" altLang="nl-NL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3619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Afbeelding 3">
            <a:extLst>
              <a:ext uri="{FF2B5EF4-FFF2-40B4-BE49-F238E27FC236}">
                <a16:creationId xmlns:a16="http://schemas.microsoft.com/office/drawing/2014/main" id="{0975EF8E-A73A-CA38-86BC-C718D372AC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5" t="37949" r="29706" b="37427"/>
          <a:stretch>
            <a:fillRect/>
          </a:stretch>
        </p:blipFill>
        <p:spPr bwMode="auto">
          <a:xfrm>
            <a:off x="209550" y="184150"/>
            <a:ext cx="260985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4" descr="BodemBouw B.V.">
            <a:extLst>
              <a:ext uri="{FF2B5EF4-FFF2-40B4-BE49-F238E27FC236}">
                <a16:creationId xmlns:a16="http://schemas.microsoft.com/office/drawing/2014/main" id="{ECAE00AE-826F-7B03-3DC6-C01D6DA26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96" b="21938"/>
          <a:stretch>
            <a:fillRect/>
          </a:stretch>
        </p:blipFill>
        <p:spPr bwMode="auto">
          <a:xfrm>
            <a:off x="2819400" y="0"/>
            <a:ext cx="1865313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ndertitel 2">
            <a:extLst>
              <a:ext uri="{FF2B5EF4-FFF2-40B4-BE49-F238E27FC236}">
                <a16:creationId xmlns:a16="http://schemas.microsoft.com/office/drawing/2014/main" id="{2E3E0F21-D47F-F976-31AE-34D1FD3D36C0}"/>
              </a:ext>
            </a:extLst>
          </p:cNvPr>
          <p:cNvSpPr>
            <a:spLocks noGrp="1"/>
          </p:cNvSpPr>
          <p:nvPr/>
        </p:nvSpPr>
        <p:spPr>
          <a:xfrm>
            <a:off x="677863" y="2355850"/>
            <a:ext cx="5654675" cy="40306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Aft>
                <a:spcPts val="1200"/>
              </a:spcAft>
              <a:defRPr/>
            </a:pP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Resultaten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 tot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dusver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: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Energiemeter</a:t>
            </a:r>
            <a:endParaRPr lang="en-US" sz="2200" b="1" dirty="0">
              <a:solidFill>
                <a:srgbClr val="000000"/>
              </a:solidFill>
              <a:latin typeface="Times New Roman" panose="02020603050405020304" pitchFamily="18" charset="0"/>
              <a:ea typeface="DengXian" panose="020B0503020204020204" pitchFamily="2" charset="-122"/>
              <a:cs typeface="Times New Roman" panose="02020603050405020304" pitchFamily="18" charset="0"/>
            </a:endParaRPr>
          </a:p>
          <a:p>
            <a:pPr marL="342900" indent="-342900" algn="l">
              <a:spcAft>
                <a:spcPts val="1200"/>
              </a:spcAft>
              <a:buFont typeface="Arial" pitchFamily="34" charset="0"/>
              <a:buChar char="•"/>
              <a:defRPr/>
            </a:pP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DengXian" panose="020B0503020204020204" pitchFamily="2" charset="-122"/>
              <a:cs typeface="Times New Roman" panose="02020603050405020304" pitchFamily="18" charset="0"/>
            </a:endParaRPr>
          </a:p>
          <a:p>
            <a:pPr marL="342900" indent="-342900" algn="l">
              <a:spcAft>
                <a:spcPts val="1200"/>
              </a:spcAft>
              <a:buFont typeface="Arial" pitchFamily="34" charset="0"/>
              <a:buChar char="•"/>
              <a:defRPr/>
            </a:pP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DengXian" panose="020B0503020204020204" pitchFamily="2" charset="-122"/>
              <a:cs typeface="Times New Roman" panose="02020603050405020304" pitchFamily="18" charset="0"/>
            </a:endParaRPr>
          </a:p>
          <a:p>
            <a:pPr marL="342900" indent="-342900" algn="l">
              <a:spcAft>
                <a:spcPts val="1200"/>
              </a:spcAft>
              <a:buFont typeface="Arial" pitchFamily="34" charset="0"/>
              <a:buChar char="•"/>
              <a:defRPr/>
            </a:pPr>
            <a:endParaRPr lang="nl-NL" sz="2400" b="1" dirty="0">
              <a:solidFill>
                <a:srgbClr val="000000"/>
              </a:solidFill>
              <a:latin typeface="Palatino Linotype" panose="0204050205050503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22" name="Tekstvak 15">
            <a:extLst>
              <a:ext uri="{FF2B5EF4-FFF2-40B4-BE49-F238E27FC236}">
                <a16:creationId xmlns:a16="http://schemas.microsoft.com/office/drawing/2014/main" id="{E88FFED7-E395-6B20-4A35-69C12DA58D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063" y="1506538"/>
            <a:ext cx="81264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nl-NL" sz="24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Cutter Soil Mix-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Energiewand</a:t>
            </a:r>
            <a:r>
              <a:rPr lang="en-US" altLang="nl-NL" sz="24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– Test </a:t>
            </a:r>
            <a:r>
              <a:rPr lang="en-US" altLang="nl-NL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locatie</a:t>
            </a:r>
            <a:r>
              <a:rPr lang="en-US" altLang="nl-NL" sz="24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Amstelveen</a:t>
            </a:r>
          </a:p>
        </p:txBody>
      </p:sp>
      <p:pic>
        <p:nvPicPr>
          <p:cNvPr id="9225" name="Picture 13" descr="Università degli Studi di Milano - Wikipedia">
            <a:extLst>
              <a:ext uri="{FF2B5EF4-FFF2-40B4-BE49-F238E27FC236}">
                <a16:creationId xmlns:a16="http://schemas.microsoft.com/office/drawing/2014/main" id="{D4538BFB-B54F-4062-4613-85C9388C1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638" y="74613"/>
            <a:ext cx="1077912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vak 1">
            <a:extLst>
              <a:ext uri="{FF2B5EF4-FFF2-40B4-BE49-F238E27FC236}">
                <a16:creationId xmlns:a16="http://schemas.microsoft.com/office/drawing/2014/main" id="{3587A5FB-6BAB-59DB-DD65-000C9EE958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4700" y="2774029"/>
            <a:ext cx="4153217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nl-NL" altLang="nl-N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kW bronvermogen, terwijl warmtepomp 15 kW vermogen heeft.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nl-NL" altLang="nl-NL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nl-NL" altLang="nl-N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Oorzaak wordt onderzocht, in vervolg delta T op 3 °C instellen.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nl-NL" altLang="nl-NL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nl-NL" altLang="nl-N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Temperatuur van de ondergrond zal in de winter afnemen, totdat het vermogen ook afneemt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C8A1BD27-606C-181C-C765-CFAAED2EEC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760" y="2893799"/>
            <a:ext cx="5360984" cy="393830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Afbeelding 3">
            <a:extLst>
              <a:ext uri="{FF2B5EF4-FFF2-40B4-BE49-F238E27FC236}">
                <a16:creationId xmlns:a16="http://schemas.microsoft.com/office/drawing/2014/main" id="{2D1ABC1F-43E2-B587-0E49-274B17C01B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5" t="37949" r="29706" b="37427"/>
          <a:stretch>
            <a:fillRect/>
          </a:stretch>
        </p:blipFill>
        <p:spPr bwMode="auto">
          <a:xfrm>
            <a:off x="209550" y="184150"/>
            <a:ext cx="260985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4" descr="BodemBouw B.V.">
            <a:extLst>
              <a:ext uri="{FF2B5EF4-FFF2-40B4-BE49-F238E27FC236}">
                <a16:creationId xmlns:a16="http://schemas.microsoft.com/office/drawing/2014/main" id="{B21E323E-2B8A-6BBE-F610-DB589688F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96" b="21938"/>
          <a:stretch>
            <a:fillRect/>
          </a:stretch>
        </p:blipFill>
        <p:spPr bwMode="auto">
          <a:xfrm>
            <a:off x="2819400" y="0"/>
            <a:ext cx="1865313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ndertitel 2">
            <a:extLst>
              <a:ext uri="{FF2B5EF4-FFF2-40B4-BE49-F238E27FC236}">
                <a16:creationId xmlns:a16="http://schemas.microsoft.com/office/drawing/2014/main" id="{8EAC4EEB-CF6E-88DE-70EC-1D6A89DBB977}"/>
              </a:ext>
            </a:extLst>
          </p:cNvPr>
          <p:cNvSpPr>
            <a:spLocks noGrp="1"/>
          </p:cNvSpPr>
          <p:nvPr/>
        </p:nvSpPr>
        <p:spPr>
          <a:xfrm>
            <a:off x="593725" y="1568450"/>
            <a:ext cx="5654675" cy="4318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Aft>
                <a:spcPts val="1200"/>
              </a:spcAft>
              <a:defRPr/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Cutter Soil Mix-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Energiewand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 – 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Laboratorium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B0503020204020204" pitchFamily="2" charset="-122"/>
                <a:cs typeface="Times New Roman" panose="02020603050405020304" pitchFamily="18" charset="0"/>
              </a:rPr>
              <a:t>onderzoek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DengXian" panose="020B0503020204020204" pitchFamily="2" charset="-122"/>
              <a:cs typeface="Times New Roman" panose="02020603050405020304" pitchFamily="18" charset="0"/>
            </a:endParaRPr>
          </a:p>
          <a:p>
            <a:pPr marL="342900" indent="-342900" algn="l">
              <a:spcAft>
                <a:spcPts val="1200"/>
              </a:spcAft>
              <a:buFont typeface="Arial" pitchFamily="34" charset="0"/>
              <a:buChar char="•"/>
              <a:defRPr/>
            </a:pP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DengXian" panose="020B0503020204020204" pitchFamily="2" charset="-122"/>
              <a:cs typeface="Times New Roman" panose="02020603050405020304" pitchFamily="18" charset="0"/>
            </a:endParaRPr>
          </a:p>
          <a:p>
            <a:pPr marL="342900" indent="-342900" algn="l">
              <a:spcAft>
                <a:spcPts val="1200"/>
              </a:spcAft>
              <a:buFont typeface="Arial" pitchFamily="34" charset="0"/>
              <a:buChar char="•"/>
              <a:defRPr/>
            </a:pP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DengXian" panose="020B0503020204020204" pitchFamily="2" charset="-122"/>
              <a:cs typeface="Times New Roman" panose="02020603050405020304" pitchFamily="18" charset="0"/>
            </a:endParaRPr>
          </a:p>
          <a:p>
            <a:pPr marL="342900" indent="-342900" algn="l">
              <a:spcAft>
                <a:spcPts val="1200"/>
              </a:spcAft>
              <a:buFont typeface="Arial" pitchFamily="34" charset="0"/>
              <a:buChar char="•"/>
              <a:defRPr/>
            </a:pPr>
            <a:endParaRPr lang="nl-NL" sz="2400" b="1" dirty="0">
              <a:solidFill>
                <a:srgbClr val="000000"/>
              </a:solidFill>
              <a:latin typeface="Palatino Linotype" panose="0204050205050503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6" name="Picture 320969151" descr="Afbeelding met cirkel, schermopname, astronomie&#10;&#10;Automatisch gegenereerde beschrijving">
            <a:extLst>
              <a:ext uri="{FF2B5EF4-FFF2-40B4-BE49-F238E27FC236}">
                <a16:creationId xmlns:a16="http://schemas.microsoft.com/office/drawing/2014/main" id="{E22CEAE4-D0D4-0334-AA66-08C6C2A7A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2994025"/>
            <a:ext cx="4443413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3CA23545-37A9-6B58-C289-B65EF03CA690}"/>
              </a:ext>
            </a:extLst>
          </p:cNvPr>
          <p:cNvSpPr txBox="1"/>
          <p:nvPr/>
        </p:nvSpPr>
        <p:spPr>
          <a:xfrm>
            <a:off x="5356860" y="4279900"/>
            <a:ext cx="6119178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nl-NL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Resultaten: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nl-N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UCS gemiddeld = 9,2 MPa </a:t>
            </a:r>
            <a:r>
              <a:rPr lang="nl-NL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Laagste waarde 7,5 MPa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nl-NL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Thermische geleidbaarheid gemiddeld = 1,1 W/</a:t>
            </a:r>
            <a:r>
              <a:rPr lang="nl-NL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mK</a:t>
            </a:r>
            <a:endParaRPr lang="nl-NL" sz="2000" b="1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nl-N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Thermische </a:t>
            </a:r>
            <a:r>
              <a:rPr lang="nl-NL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geleidbaarheid</a:t>
            </a:r>
            <a:r>
              <a:rPr lang="nl-N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 UCS van CSM materiaal zijn redelijk homogeen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nl-N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Geen onderscheid tussen CSM materiaal van veen/klei of zand</a:t>
            </a:r>
            <a:endParaRPr lang="nl-NL" sz="2000" b="1" dirty="0"/>
          </a:p>
        </p:txBody>
      </p:sp>
      <p:sp>
        <p:nvSpPr>
          <p:cNvPr id="10248" name="AutoShape 2">
            <a:extLst>
              <a:ext uri="{FF2B5EF4-FFF2-40B4-BE49-F238E27FC236}">
                <a16:creationId xmlns:a16="http://schemas.microsoft.com/office/drawing/2014/main" id="{5698EB84-BC9C-63CC-806E-5CA7E64AC15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nl-NL" altLang="nl-NL" sz="1800"/>
          </a:p>
        </p:txBody>
      </p:sp>
      <p:pic>
        <p:nvPicPr>
          <p:cNvPr id="10249" name="Afbeelding 12">
            <a:extLst>
              <a:ext uri="{FF2B5EF4-FFF2-40B4-BE49-F238E27FC236}">
                <a16:creationId xmlns:a16="http://schemas.microsoft.com/office/drawing/2014/main" id="{6BACDDD9-2F76-6B25-BD04-68CB8983D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488" y="1890713"/>
            <a:ext cx="3216275" cy="193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Afbeelding 15">
            <a:extLst>
              <a:ext uri="{FF2B5EF4-FFF2-40B4-BE49-F238E27FC236}">
                <a16:creationId xmlns:a16="http://schemas.microsoft.com/office/drawing/2014/main" id="{1FD91F21-3FC9-71D4-3564-81C9F147F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538" y="1874838"/>
            <a:ext cx="3619500" cy="194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13" descr="Università degli Studi di Milano - Wikipedia">
            <a:extLst>
              <a:ext uri="{FF2B5EF4-FFF2-40B4-BE49-F238E27FC236}">
                <a16:creationId xmlns:a16="http://schemas.microsoft.com/office/drawing/2014/main" id="{4FDDF600-529B-C29B-E1CE-AFAECB9BF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638" y="74613"/>
            <a:ext cx="1077912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</TotalTime>
  <Words>643</Words>
  <Application>Microsoft Office PowerPoint</Application>
  <PresentationFormat>Breedbeeld</PresentationFormat>
  <Paragraphs>115</Paragraphs>
  <Slides>13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13</vt:i4>
      </vt:variant>
    </vt:vector>
  </HeadingPairs>
  <TitlesOfParts>
    <vt:vector size="21" baseType="lpstr">
      <vt:lpstr>DengXian</vt:lpstr>
      <vt:lpstr>Arial</vt:lpstr>
      <vt:lpstr>Calibri</vt:lpstr>
      <vt:lpstr>Calibri Light</vt:lpstr>
      <vt:lpstr>Palatino Linotype</vt:lpstr>
      <vt:lpstr>Times New Roman</vt:lpstr>
      <vt:lpstr>Wingdings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Bert van de Ven</dc:creator>
  <cp:lastModifiedBy>Bert van de Ven</cp:lastModifiedBy>
  <cp:revision>10</cp:revision>
  <dcterms:created xsi:type="dcterms:W3CDTF">2023-10-09T07:31:12Z</dcterms:created>
  <dcterms:modified xsi:type="dcterms:W3CDTF">2023-11-07T05:36:56Z</dcterms:modified>
</cp:coreProperties>
</file>