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5" r:id="rId5"/>
    <p:sldId id="262" r:id="rId6"/>
    <p:sldId id="268" r:id="rId7"/>
    <p:sldId id="264" r:id="rId8"/>
    <p:sldId id="263" r:id="rId9"/>
    <p:sldId id="266" r:id="rId10"/>
    <p:sldId id="267" r:id="rId11"/>
    <p:sldId id="269" r:id="rId12"/>
    <p:sldId id="274" r:id="rId13"/>
    <p:sldId id="272" r:id="rId14"/>
    <p:sldId id="270" r:id="rId15"/>
    <p:sldId id="273" r:id="rId16"/>
    <p:sldId id="271" r:id="rId17"/>
    <p:sldId id="275" r:id="rId18"/>
    <p:sldId id="276" r:id="rId19"/>
    <p:sldId id="279" r:id="rId20"/>
    <p:sldId id="281" r:id="rId21"/>
    <p:sldId id="280" r:id="rId22"/>
    <p:sldId id="285" r:id="rId23"/>
    <p:sldId id="288" r:id="rId24"/>
    <p:sldId id="286" r:id="rId25"/>
    <p:sldId id="287" r:id="rId26"/>
    <p:sldId id="289" r:id="rId27"/>
    <p:sldId id="283" r:id="rId28"/>
    <p:sldId id="282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FF00"/>
    <a:srgbClr val="003366"/>
    <a:srgbClr val="6666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63DE1-2165-4855-84F9-AA7A6A992ADE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A538F-2D0D-454B-AF2E-AA6DC589FF3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65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27AE4-36F9-4C72-B3D2-E03DEE483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09100DF-C952-4D0D-BE2A-54647F21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C2E448-BE6A-4F87-89F3-D142A020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0D422-486B-4DB6-826F-BCA9B46CD859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9AA927-DB71-43F4-B9A3-C17AA7127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4689114-838A-48C6-9453-F71FF04E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F2447-5E90-425E-98D8-662F145716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14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83207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F4717F3-D180-4092-BB5B-FDF548DA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B24765-A65D-47BF-A070-CA4627A27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2E9F74-72D4-4ADD-9238-4DA22D060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Geotechniekdag 2023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8850D159-FAE0-45EF-921E-C922233F8D8D}"/>
              </a:ext>
            </a:extLst>
          </p:cNvPr>
          <p:cNvSpPr/>
          <p:nvPr userDrawn="1"/>
        </p:nvSpPr>
        <p:spPr>
          <a:xfrm>
            <a:off x="10007600" y="508000"/>
            <a:ext cx="1346200" cy="1317625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343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19C708B-808A-35E5-985A-C2C34FEB4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76" y="64405"/>
            <a:ext cx="9584115" cy="665812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7A4BC2E-03A2-AA38-1405-A848F70E54F4}"/>
              </a:ext>
            </a:extLst>
          </p:cNvPr>
          <p:cNvSpPr txBox="1"/>
          <p:nvPr/>
        </p:nvSpPr>
        <p:spPr>
          <a:xfrm>
            <a:off x="386081" y="3580930"/>
            <a:ext cx="4866640" cy="258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3000" b="1" dirty="0">
                <a:solidFill>
                  <a:srgbClr val="002060"/>
                </a:solidFill>
              </a:rPr>
              <a:t>Ankerpalen in Nederland</a:t>
            </a:r>
          </a:p>
          <a:p>
            <a:endParaRPr lang="nl-NL" sz="2000" b="1" dirty="0">
              <a:solidFill>
                <a:srgbClr val="002060"/>
              </a:solidFill>
            </a:endParaRPr>
          </a:p>
          <a:p>
            <a:r>
              <a:rPr lang="nl-NL" sz="3000" b="1" dirty="0">
                <a:solidFill>
                  <a:srgbClr val="002060"/>
                </a:solidFill>
              </a:rPr>
              <a:t>vanaf 1996, heden, toekomst</a:t>
            </a:r>
          </a:p>
          <a:p>
            <a:endParaRPr lang="nl-NL" sz="1500" dirty="0">
              <a:solidFill>
                <a:srgbClr val="002060"/>
              </a:solidFill>
            </a:endParaRPr>
          </a:p>
          <a:p>
            <a:endParaRPr lang="nl-NL" sz="1500" dirty="0">
              <a:solidFill>
                <a:srgbClr val="002060"/>
              </a:solidFill>
            </a:endParaRPr>
          </a:p>
          <a:p>
            <a:r>
              <a:rPr lang="nl-NL" sz="2600" dirty="0">
                <a:solidFill>
                  <a:srgbClr val="002060"/>
                </a:solidFill>
              </a:rPr>
              <a:t>Spreker:  Ad Vriend  (Acécon)</a:t>
            </a:r>
          </a:p>
          <a:p>
            <a:endParaRPr lang="nl-NL" sz="2600" dirty="0">
              <a:solidFill>
                <a:srgbClr val="002060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7B2CD63-84DF-FE37-E5A0-4EA03084BACA}"/>
              </a:ext>
            </a:extLst>
          </p:cNvPr>
          <p:cNvSpPr/>
          <p:nvPr/>
        </p:nvSpPr>
        <p:spPr>
          <a:xfrm>
            <a:off x="618067" y="270933"/>
            <a:ext cx="1244600" cy="618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61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1C8A41-A0B5-FF31-8D36-5AAEFBF92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041" y="2345248"/>
            <a:ext cx="2395458" cy="336336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B549403F-3F36-2A3B-497D-A1E4AE74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5" y="2302954"/>
            <a:ext cx="2431093" cy="343484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5D0E07C-ACFC-0FF3-A4F7-1E0146329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075" y="2345248"/>
            <a:ext cx="2715837" cy="339254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AFC8B44-97BB-791B-9941-8EAC23336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2104" y="2332120"/>
            <a:ext cx="2395458" cy="33672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72110110-278B-866C-BCAF-C3C72A42B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02603"/>
            <a:ext cx="9144000" cy="808037"/>
          </a:xfrm>
        </p:spPr>
        <p:txBody>
          <a:bodyPr anchor="t">
            <a:norm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CUR Richtlijn 236 - Ankerpalen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F7E2FD2D-36E3-1F39-9971-2503B9465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85" y="6096000"/>
            <a:ext cx="11398377" cy="401320"/>
          </a:xfrm>
        </p:spPr>
        <p:txBody>
          <a:bodyPr>
            <a:normAutofit lnSpcReduction="10000"/>
          </a:bodyPr>
          <a:lstStyle/>
          <a:p>
            <a:pPr algn="l"/>
            <a:r>
              <a:rPr lang="nl-NL" dirty="0">
                <a:solidFill>
                  <a:srgbClr val="002060"/>
                </a:solidFill>
              </a:rPr>
              <a:t>        nov. 2011                          mrt.    2016                          nov. 2017                        dec. 2023</a:t>
            </a:r>
          </a:p>
        </p:txBody>
      </p:sp>
    </p:spTree>
    <p:extLst>
      <p:ext uri="{BB962C8B-B14F-4D97-AF65-F5344CB8AC3E}">
        <p14:creationId xmlns:p14="http://schemas.microsoft.com/office/powerpoint/2010/main" val="3320211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2C240-0C77-9832-0543-A2A10D0D2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7" y="495826"/>
            <a:ext cx="9144000" cy="748774"/>
          </a:xfrm>
        </p:spPr>
        <p:txBody>
          <a:bodyPr anchor="t">
            <a:norm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KERN VAN CUR 236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B2DF1E-ED55-BC86-B446-4B9EF57EB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000" y="1900225"/>
            <a:ext cx="9965266" cy="428099"/>
          </a:xfrm>
        </p:spPr>
        <p:txBody>
          <a:bodyPr>
            <a:noAutofit/>
          </a:bodyPr>
          <a:lstStyle/>
          <a:p>
            <a:pPr algn="l"/>
            <a:r>
              <a:rPr lang="nl-NL" sz="2800" b="1" dirty="0">
                <a:solidFill>
                  <a:srgbClr val="002060"/>
                </a:solidFill>
              </a:rPr>
              <a:t>ROBUUSTE EN BETROUWBARE ANKERPALEN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3237326-0F3C-7D11-B791-112F7521E836}"/>
              </a:ext>
            </a:extLst>
          </p:cNvPr>
          <p:cNvSpPr txBox="1">
            <a:spLocks/>
          </p:cNvSpPr>
          <p:nvPr/>
        </p:nvSpPr>
        <p:spPr>
          <a:xfrm>
            <a:off x="888994" y="2823087"/>
            <a:ext cx="9965266" cy="3332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juiste keuze voor toe te passen type ankerpaal</a:t>
            </a:r>
          </a:p>
          <a:p>
            <a:pPr algn="l"/>
            <a:endParaRPr lang="nl-NL" sz="5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gedegen paalontwerp</a:t>
            </a:r>
          </a:p>
          <a:p>
            <a:pPr algn="l"/>
            <a:endParaRPr lang="nl-NL" sz="5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zo nodig proefboren t.b.v. ervaren boorproces op locatie zelf</a:t>
            </a:r>
          </a:p>
          <a:p>
            <a:pPr algn="l"/>
            <a:endParaRPr lang="nl-NL" sz="5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proefbelasten  !</a:t>
            </a:r>
          </a:p>
          <a:p>
            <a:pPr algn="l"/>
            <a:endParaRPr lang="nl-NL" sz="5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toezicht en beoordeling  !</a:t>
            </a:r>
          </a:p>
        </p:txBody>
      </p:sp>
    </p:spTree>
    <p:extLst>
      <p:ext uri="{BB962C8B-B14F-4D97-AF65-F5344CB8AC3E}">
        <p14:creationId xmlns:p14="http://schemas.microsoft.com/office/powerpoint/2010/main" val="2866829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2C240-0C77-9832-0543-A2A10D0D2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7" y="495826"/>
            <a:ext cx="9144000" cy="748774"/>
          </a:xfrm>
        </p:spPr>
        <p:txBody>
          <a:bodyPr anchor="t">
            <a:norm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PAALONTWERP</a:t>
            </a:r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3237326-0F3C-7D11-B791-112F7521E836}"/>
              </a:ext>
            </a:extLst>
          </p:cNvPr>
          <p:cNvSpPr txBox="1">
            <a:spLocks/>
          </p:cNvSpPr>
          <p:nvPr/>
        </p:nvSpPr>
        <p:spPr>
          <a:xfrm>
            <a:off x="888989" y="3587712"/>
            <a:ext cx="11065944" cy="1837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3000" b="1" i="1" dirty="0">
                <a:solidFill>
                  <a:srgbClr val="002060"/>
                </a:solidFill>
              </a:rPr>
              <a:t>α</a:t>
            </a:r>
            <a:r>
              <a:rPr lang="nl-NL" sz="3000" b="1" i="1" baseline="-25000" dirty="0">
                <a:solidFill>
                  <a:srgbClr val="002060"/>
                </a:solidFill>
              </a:rPr>
              <a:t>t</a:t>
            </a:r>
            <a:r>
              <a:rPr lang="nl-NL" sz="3000" b="1" i="1" dirty="0">
                <a:solidFill>
                  <a:srgbClr val="002060"/>
                </a:solidFill>
              </a:rPr>
              <a:t> ∙ </a:t>
            </a:r>
            <a:r>
              <a:rPr lang="nl-NL" sz="3000" b="1" i="1" dirty="0" err="1">
                <a:solidFill>
                  <a:srgbClr val="002060"/>
                </a:solidFill>
              </a:rPr>
              <a:t>q</a:t>
            </a:r>
            <a:r>
              <a:rPr lang="nl-NL" sz="3000" b="1" i="1" baseline="-25000" dirty="0" err="1">
                <a:solidFill>
                  <a:srgbClr val="002060"/>
                </a:solidFill>
              </a:rPr>
              <a:t>c;z;ontgr</a:t>
            </a:r>
            <a:r>
              <a:rPr lang="nl-NL" sz="3000" b="1" i="1" dirty="0">
                <a:solidFill>
                  <a:srgbClr val="002060"/>
                </a:solidFill>
              </a:rPr>
              <a:t> = τ</a:t>
            </a:r>
            <a:r>
              <a:rPr lang="nl-NL" sz="3000" b="1" dirty="0">
                <a:solidFill>
                  <a:srgbClr val="002060"/>
                </a:solidFill>
              </a:rPr>
              <a:t>                         met </a:t>
            </a:r>
            <a:r>
              <a:rPr lang="el-GR" sz="3000" b="1" i="1" dirty="0">
                <a:solidFill>
                  <a:srgbClr val="002060"/>
                </a:solidFill>
              </a:rPr>
              <a:t>α</a:t>
            </a:r>
            <a:r>
              <a:rPr lang="nl-NL" sz="3000" b="1" i="1" baseline="-25000" dirty="0">
                <a:solidFill>
                  <a:srgbClr val="002060"/>
                </a:solidFill>
              </a:rPr>
              <a:t>t</a:t>
            </a:r>
            <a:r>
              <a:rPr lang="nl-NL" sz="3000" b="1" i="1" dirty="0">
                <a:solidFill>
                  <a:srgbClr val="002060"/>
                </a:solidFill>
              </a:rPr>
              <a:t> </a:t>
            </a:r>
            <a:r>
              <a:rPr lang="nl-NL" sz="3000" b="1" dirty="0">
                <a:solidFill>
                  <a:srgbClr val="002060"/>
                </a:solidFill>
              </a:rPr>
              <a:t>naar keuze:</a:t>
            </a:r>
          </a:p>
          <a:p>
            <a:pPr algn="l"/>
            <a:endParaRPr lang="nl-NL" sz="10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veilige ondergrenswaarden wrijvingseigenschappen  -  geen proeven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geoptimaliseerde wrijvingseigenschappen  -  wel proeven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4678BE39-DE5D-8184-E5F3-A625AA6C84DB}"/>
              </a:ext>
            </a:extLst>
          </p:cNvPr>
          <p:cNvSpPr txBox="1">
            <a:spLocks/>
          </p:cNvSpPr>
          <p:nvPr/>
        </p:nvSpPr>
        <p:spPr>
          <a:xfrm>
            <a:off x="888989" y="1888060"/>
            <a:ext cx="9965266" cy="428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b="1" dirty="0">
                <a:solidFill>
                  <a:srgbClr val="002060"/>
                </a:solidFill>
              </a:rPr>
              <a:t>GEOTECHNISCH TREKDRAAGVERMOGEN: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9F1707D-54A1-3B09-8A73-74749B38CB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692022"/>
              </p:ext>
            </p:extLst>
          </p:nvPr>
        </p:nvGraphicFramePr>
        <p:xfrm>
          <a:off x="988457" y="2353405"/>
          <a:ext cx="7056437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Vergelijking" r:id="rId3" imgW="3600585" imgH="476340" progId="Equation.3">
                  <p:embed/>
                </p:oleObj>
              </mc:Choice>
              <mc:Fallback>
                <p:oleObj name="Vergelijking" r:id="rId3" imgW="3600585" imgH="47634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457" y="2353405"/>
                        <a:ext cx="7056437" cy="949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al 6">
            <a:extLst>
              <a:ext uri="{FF2B5EF4-FFF2-40B4-BE49-F238E27FC236}">
                <a16:creationId xmlns:a16="http://schemas.microsoft.com/office/drawing/2014/main" id="{57EF64FF-AE43-BBA1-6B90-9CD979AE5584}"/>
              </a:ext>
            </a:extLst>
          </p:cNvPr>
          <p:cNvSpPr/>
          <p:nvPr/>
        </p:nvSpPr>
        <p:spPr>
          <a:xfrm>
            <a:off x="4397339" y="2548463"/>
            <a:ext cx="1478528" cy="635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5BF08C51-33FF-CBBA-91F0-433B533900E9}"/>
              </a:ext>
            </a:extLst>
          </p:cNvPr>
          <p:cNvCxnSpPr>
            <a:cxnSpLocks/>
          </p:cNvCxnSpPr>
          <p:nvPr/>
        </p:nvCxnSpPr>
        <p:spPr>
          <a:xfrm flipH="1">
            <a:off x="3225800" y="3028598"/>
            <a:ext cx="1260053" cy="6459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ndertitel 2">
            <a:extLst>
              <a:ext uri="{FF2B5EF4-FFF2-40B4-BE49-F238E27FC236}">
                <a16:creationId xmlns:a16="http://schemas.microsoft.com/office/drawing/2014/main" id="{8C5CE786-8871-D755-B79E-2613751EF261}"/>
              </a:ext>
            </a:extLst>
          </p:cNvPr>
          <p:cNvSpPr txBox="1">
            <a:spLocks/>
          </p:cNvSpPr>
          <p:nvPr/>
        </p:nvSpPr>
        <p:spPr>
          <a:xfrm>
            <a:off x="888982" y="5706548"/>
            <a:ext cx="10752685" cy="428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b="1" dirty="0">
                <a:solidFill>
                  <a:srgbClr val="002060"/>
                </a:solidFill>
              </a:rPr>
              <a:t>GEOTECHNISCH DRUKDRAAGVERMOGEN:   met</a:t>
            </a:r>
            <a:r>
              <a:rPr lang="el-GR" sz="2800" b="1" i="1" dirty="0">
                <a:solidFill>
                  <a:srgbClr val="002060"/>
                </a:solidFill>
              </a:rPr>
              <a:t> α</a:t>
            </a:r>
            <a:r>
              <a:rPr lang="nl-NL" sz="2800" b="1" i="1" baseline="-25000" dirty="0">
                <a:solidFill>
                  <a:srgbClr val="002060"/>
                </a:solidFill>
              </a:rPr>
              <a:t>s</a:t>
            </a:r>
            <a:r>
              <a:rPr lang="nl-NL" sz="2800" b="1" i="1" dirty="0">
                <a:solidFill>
                  <a:srgbClr val="002060"/>
                </a:solidFill>
              </a:rPr>
              <a:t> = </a:t>
            </a:r>
            <a:r>
              <a:rPr lang="el-GR" sz="2800" b="1" i="1" dirty="0">
                <a:solidFill>
                  <a:srgbClr val="002060"/>
                </a:solidFill>
              </a:rPr>
              <a:t>α</a:t>
            </a:r>
            <a:r>
              <a:rPr lang="nl-NL" sz="2800" b="1" i="1" baseline="-25000" dirty="0">
                <a:solidFill>
                  <a:srgbClr val="002060"/>
                </a:solidFill>
              </a:rPr>
              <a:t>t</a:t>
            </a:r>
            <a:r>
              <a:rPr lang="nl-NL" sz="2800" b="1" dirty="0">
                <a:solidFill>
                  <a:srgbClr val="002060"/>
                </a:solidFill>
              </a:rPr>
              <a:t>  en </a:t>
            </a:r>
            <a:r>
              <a:rPr lang="nl-NL" sz="2800" b="1" dirty="0" err="1">
                <a:solidFill>
                  <a:srgbClr val="002060"/>
                </a:solidFill>
              </a:rPr>
              <a:t>puntweerst</a:t>
            </a:r>
            <a:r>
              <a:rPr lang="nl-NL" sz="2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071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2C240-0C77-9832-0543-A2A10D0D2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7" y="512893"/>
            <a:ext cx="9144000" cy="748774"/>
          </a:xfrm>
        </p:spPr>
        <p:txBody>
          <a:bodyPr anchor="t">
            <a:norm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BEPROEVEN  -  VOORAF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31D25F7-3992-111B-5AAA-DDACD1E2C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7" y="1476471"/>
            <a:ext cx="9262533" cy="510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2800" b="1" kern="0" dirty="0">
                <a:solidFill>
                  <a:srgbClr val="000066"/>
                </a:solidFill>
              </a:rPr>
              <a:t>Bezwijkproeven</a:t>
            </a:r>
          </a:p>
          <a:p>
            <a:pPr eaLnBrk="1" hangingPunct="1">
              <a:buFontTx/>
              <a:buNone/>
            </a:pPr>
            <a:endParaRPr lang="nl-NL" altLang="nl-NL" sz="1400" kern="0" dirty="0">
              <a:solidFill>
                <a:srgbClr val="000066"/>
              </a:solidFill>
              <a:latin typeface="MS Reference Sans Serif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endParaRPr lang="nl-NL" altLang="nl-NL" sz="1600" kern="0" dirty="0">
              <a:solidFill>
                <a:srgbClr val="000066"/>
              </a:solidFill>
              <a:latin typeface="MS Reference Sans Serif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nl-NL" altLang="nl-NL" sz="1600" kern="0" dirty="0">
              <a:solidFill>
                <a:srgbClr val="000066"/>
              </a:solidFill>
              <a:latin typeface="MS Reference Sans Serif" pitchFamily="34" charset="0"/>
              <a:sym typeface="Symbol" pitchFamily="18" charset="2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8F687AE-9593-CA20-CE6F-F8B8AEA4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2" y="2014578"/>
            <a:ext cx="4139727" cy="2122661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Ad Vriend\Documents\Acecon\Opdrachten Acecon\2016\16633  PAO Cursus Paalfunderingen\IMG_4391.jpg">
            <a:extLst>
              <a:ext uri="{FF2B5EF4-FFF2-40B4-BE49-F238E27FC236}">
                <a16:creationId xmlns:a16="http://schemas.microsoft.com/office/drawing/2014/main" id="{80D69778-C95F-8FC4-E997-9ECC07FF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49" y="4370490"/>
            <a:ext cx="4146837" cy="230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1485F89D-2CB5-7613-EC16-86F698CB3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61" y="2014578"/>
            <a:ext cx="3718591" cy="233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B73A229-F5D0-8FCF-C232-3AD1F428C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57" y="4585401"/>
            <a:ext cx="3749676" cy="212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B0B0635-D6CA-E185-2CC6-957B14CD62AC}"/>
              </a:ext>
            </a:extLst>
          </p:cNvPr>
          <p:cNvSpPr/>
          <p:nvPr/>
        </p:nvSpPr>
        <p:spPr>
          <a:xfrm>
            <a:off x="7069667" y="2091267"/>
            <a:ext cx="389466" cy="19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1CF4832-A6FE-35A4-D0C5-4391832CC5E1}"/>
              </a:ext>
            </a:extLst>
          </p:cNvPr>
          <p:cNvSpPr/>
          <p:nvPr/>
        </p:nvSpPr>
        <p:spPr>
          <a:xfrm>
            <a:off x="7489191" y="4688909"/>
            <a:ext cx="389466" cy="19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26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A457DFE-DDCF-9C07-B7B5-B31275A32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09" y="475296"/>
            <a:ext cx="9659709" cy="64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3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2C240-0C77-9832-0543-A2A10D0D2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667" y="512893"/>
            <a:ext cx="9144000" cy="748774"/>
          </a:xfrm>
        </p:spPr>
        <p:txBody>
          <a:bodyPr anchor="t">
            <a:norm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BEPROEVEN  -  PRODUKTIEPALEN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31D25F7-3992-111B-5AAA-DDACD1E2C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7" y="1486189"/>
            <a:ext cx="9262533" cy="538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2800" b="1" kern="0" dirty="0">
                <a:solidFill>
                  <a:srgbClr val="000066"/>
                </a:solidFill>
              </a:rPr>
              <a:t>Geschiktheids- en controleproeven</a:t>
            </a:r>
          </a:p>
          <a:p>
            <a:pPr eaLnBrk="1" hangingPunct="1">
              <a:buFontTx/>
              <a:buNone/>
            </a:pPr>
            <a:endParaRPr lang="nl-NL" altLang="nl-NL" sz="1400" kern="0" dirty="0">
              <a:solidFill>
                <a:srgbClr val="000066"/>
              </a:solidFill>
              <a:latin typeface="MS Reference Sans Serif" pitchFamily="34" charset="0"/>
              <a:sym typeface="Symbol" pitchFamily="18" charset="2"/>
            </a:endParaRPr>
          </a:p>
          <a:p>
            <a:pPr marL="0" indent="0" eaLnBrk="1" hangingPunct="1">
              <a:buNone/>
            </a:pPr>
            <a:endParaRPr lang="nl-NL" altLang="nl-NL" sz="1600" kern="0" dirty="0">
              <a:solidFill>
                <a:srgbClr val="000066"/>
              </a:solidFill>
              <a:latin typeface="MS Reference Sans Serif" pitchFamily="34" charset="0"/>
              <a:sym typeface="Symbol" pitchFamily="18" charset="2"/>
            </a:endParaRPr>
          </a:p>
          <a:p>
            <a:pPr eaLnBrk="1" hangingPunct="1">
              <a:buFontTx/>
              <a:buNone/>
            </a:pPr>
            <a:endParaRPr lang="nl-NL" altLang="nl-NL" sz="1600" kern="0" dirty="0">
              <a:solidFill>
                <a:srgbClr val="000066"/>
              </a:solidFill>
              <a:latin typeface="MS Reference Sans Serif" pitchFamily="34" charset="0"/>
              <a:sym typeface="Symbol" pitchFamily="18" charset="2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5249CF5B-831A-34DE-0AFC-518A1A365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49" y="2006114"/>
            <a:ext cx="3326083" cy="199394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2" descr="foto test ponton in nat ontgraven bouwkuip">
            <a:extLst>
              <a:ext uri="{FF2B5EF4-FFF2-40B4-BE49-F238E27FC236}">
                <a16:creationId xmlns:a16="http://schemas.microsoft.com/office/drawing/2014/main" id="{3AD44B9A-1FA9-9AE1-B6F7-77CAE0C38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"/>
          <a:stretch>
            <a:fillRect/>
          </a:stretch>
        </p:blipFill>
        <p:spPr bwMode="auto">
          <a:xfrm>
            <a:off x="958049" y="4216473"/>
            <a:ext cx="3326084" cy="243363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CC0F01A2-61FC-8841-96C9-84AC82D6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57" y="2006114"/>
            <a:ext cx="3239144" cy="188580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Afbeelding 083">
            <a:extLst>
              <a:ext uri="{FF2B5EF4-FFF2-40B4-BE49-F238E27FC236}">
                <a16:creationId xmlns:a16="http://schemas.microsoft.com/office/drawing/2014/main" id="{F3C42CCA-B69A-E6B0-F280-67DBABE8C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57" y="4216473"/>
            <a:ext cx="3240088" cy="243363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71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5C6D651-051E-18A7-53CE-3495C7BC7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4157" y="1193841"/>
            <a:ext cx="2573867" cy="529695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002060"/>
                </a:solidFill>
              </a:rPr>
              <a:t>Niet zo: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C8E3E6-9852-FE88-6BD8-6A123F14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57" y="2127925"/>
            <a:ext cx="6089515" cy="456713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06529E4-B6FF-2ACC-179F-7A795A053BE5}"/>
              </a:ext>
            </a:extLst>
          </p:cNvPr>
          <p:cNvSpPr/>
          <p:nvPr/>
        </p:nvSpPr>
        <p:spPr>
          <a:xfrm rot="-240000">
            <a:off x="7614466" y="5159899"/>
            <a:ext cx="3166678" cy="3858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1262C39-5730-B404-8587-558DCB9D2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16" y="233680"/>
            <a:ext cx="4949297" cy="65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08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ndertitel 2">
            <a:extLst>
              <a:ext uri="{FF2B5EF4-FFF2-40B4-BE49-F238E27FC236}">
                <a16:creationId xmlns:a16="http://schemas.microsoft.com/office/drawing/2014/main" id="{3F37829F-43C3-09FF-BEEE-58CA0DAE2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2642" y="1018743"/>
            <a:ext cx="1663417" cy="529695"/>
          </a:xfrm>
        </p:spPr>
        <p:txBody>
          <a:bodyPr>
            <a:normAutofit/>
          </a:bodyPr>
          <a:lstStyle/>
          <a:p>
            <a:pPr algn="l"/>
            <a:r>
              <a:rPr lang="nl-NL" sz="2800" b="1" dirty="0">
                <a:solidFill>
                  <a:srgbClr val="002060"/>
                </a:solidFill>
              </a:rPr>
              <a:t>Maar zo:</a:t>
            </a:r>
          </a:p>
        </p:txBody>
      </p:sp>
      <p:pic>
        <p:nvPicPr>
          <p:cNvPr id="5" name="Picture 10" descr="P1020152">
            <a:extLst>
              <a:ext uri="{FF2B5EF4-FFF2-40B4-BE49-F238E27FC236}">
                <a16:creationId xmlns:a16="http://schemas.microsoft.com/office/drawing/2014/main" id="{9C2D6A42-4587-8B0A-4461-6ACA8290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7" y="3552675"/>
            <a:ext cx="2398234" cy="319730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807EEF-6CE5-4B76-52E0-1B55188FF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16" y="108025"/>
            <a:ext cx="2397975" cy="319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EC94A98C-6B28-644B-E75F-91E78645D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606" y="1964986"/>
            <a:ext cx="3763962" cy="4784987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9FAD15C-52ED-830B-838F-C463D404A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99" y="108026"/>
            <a:ext cx="5129551" cy="66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1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PROEFBELASTEN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59723E-C916-561B-7259-D61CBFA44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307" y="1870514"/>
            <a:ext cx="10549826" cy="4715111"/>
          </a:xfrm>
        </p:spPr>
        <p:txBody>
          <a:bodyPr>
            <a:noAutofit/>
          </a:bodyPr>
          <a:lstStyle/>
          <a:p>
            <a:pPr algn="l"/>
            <a:r>
              <a:rPr lang="nl-NL" sz="2800" b="1" dirty="0">
                <a:solidFill>
                  <a:srgbClr val="002060"/>
                </a:solidFill>
              </a:rPr>
              <a:t>IS EEN BALANCEER-ACT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proeflast niet te laag maar ook niet te hoog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theorie en praktijk komen hier bij elkaar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“doet ie het of doet ie het niet”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algn="l"/>
            <a:r>
              <a:rPr lang="nl-NL" sz="2800" b="1" dirty="0">
                <a:solidFill>
                  <a:srgbClr val="002060"/>
                </a:solidFill>
              </a:rPr>
              <a:t>VALT VEEL VAN TE LEREN:   </a:t>
            </a:r>
            <a:r>
              <a:rPr lang="nl-NL" sz="2800" b="1" u="sng" dirty="0">
                <a:solidFill>
                  <a:srgbClr val="002060"/>
                </a:solidFill>
              </a:rPr>
              <a:t>KOPPEL PRAKTIJK TERUG NAAR THEORIE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algn="l"/>
            <a:r>
              <a:rPr lang="nl-NL" sz="2800" b="1" dirty="0">
                <a:solidFill>
                  <a:srgbClr val="002060"/>
                </a:solidFill>
              </a:rPr>
              <a:t>HEEFT CUR 236 ANKERPALEN GEBRACHT WAAR WE NU STAAN</a:t>
            </a:r>
          </a:p>
        </p:txBody>
      </p:sp>
    </p:spTree>
    <p:extLst>
      <p:ext uri="{BB962C8B-B14F-4D97-AF65-F5344CB8AC3E}">
        <p14:creationId xmlns:p14="http://schemas.microsoft.com/office/powerpoint/2010/main" val="377643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WAAR STAAN WE NU MET CUR 236 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59723E-C916-561B-7259-D61CBFA44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307" y="1941634"/>
            <a:ext cx="11183134" cy="4715111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loopt vooruit op NEN 9997-1 en NEN 7201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ontwerp en beproeven vormen één geheel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gecontroleerd en succesvol proces:  grote bedrijfszekerheid ankerpalen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toezicht en uitvoeringscontrole blijft helaas nog veelal achterwege</a:t>
            </a:r>
          </a:p>
        </p:txBody>
      </p:sp>
    </p:spTree>
    <p:extLst>
      <p:ext uri="{BB962C8B-B14F-4D97-AF65-F5344CB8AC3E}">
        <p14:creationId xmlns:p14="http://schemas.microsoft.com/office/powerpoint/2010/main" val="48923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E5E79B-2A20-DAE7-6346-B884D4590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03" y="537057"/>
            <a:ext cx="9391931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</a:pPr>
            <a:r>
              <a:rPr lang="nl-NL" altLang="nl-NL" sz="3000" b="1" kern="0" dirty="0">
                <a:solidFill>
                  <a:srgbClr val="000066"/>
                </a:solidFill>
              </a:rPr>
              <a:t>Reeds meer dan 25 jaar succesvolle toepassingen</a:t>
            </a:r>
          </a:p>
          <a:p>
            <a:pPr eaLnBrk="1" hangingPunct="1">
              <a:buFontTx/>
              <a:buNone/>
            </a:pPr>
            <a:r>
              <a:rPr lang="nl-NL" altLang="nl-NL" sz="3000" b="1" kern="0" dirty="0">
                <a:solidFill>
                  <a:srgbClr val="000066"/>
                </a:solidFill>
              </a:rPr>
              <a:t>van ankerpalen in Nederland</a:t>
            </a:r>
          </a:p>
          <a:p>
            <a:pPr eaLnBrk="1" hangingPunct="1">
              <a:buFontTx/>
              <a:buNone/>
            </a:pPr>
            <a:endParaRPr lang="nl-NL" altLang="nl-NL" sz="2400" kern="0" dirty="0">
              <a:solidFill>
                <a:srgbClr val="000066"/>
              </a:solidFill>
              <a:latin typeface="MS Reference Sans Serif" pitchFamily="34" charset="0"/>
            </a:endParaRPr>
          </a:p>
          <a:p>
            <a:pPr eaLnBrk="1" hangingPunct="1">
              <a:buFontTx/>
              <a:buNone/>
            </a:pPr>
            <a:endParaRPr lang="nl-NL" altLang="nl-NL" sz="2400" kern="0" dirty="0">
              <a:solidFill>
                <a:srgbClr val="000066"/>
              </a:solidFill>
              <a:latin typeface="MS Reference Sans Serif" pitchFamily="34" charset="0"/>
            </a:endParaRPr>
          </a:p>
          <a:p>
            <a:pPr eaLnBrk="1" hangingPunct="1">
              <a:buFontTx/>
              <a:buNone/>
            </a:pPr>
            <a:endParaRPr lang="nl-NL" altLang="nl-NL" sz="2400" kern="0" dirty="0">
              <a:solidFill>
                <a:srgbClr val="000066"/>
              </a:solidFill>
              <a:latin typeface="MS Reference Sans Serif" pitchFamily="34" charset="0"/>
            </a:endParaRPr>
          </a:p>
          <a:p>
            <a:pPr eaLnBrk="1" hangingPunct="1">
              <a:buFontTx/>
              <a:buNone/>
            </a:pPr>
            <a:endParaRPr lang="nl-NL" altLang="nl-NL" sz="2400" kern="0" dirty="0">
              <a:solidFill>
                <a:srgbClr val="000066"/>
              </a:solidFill>
              <a:latin typeface="MS Reference Sans Serif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sz="3000" kern="0" dirty="0">
                <a:solidFill>
                  <a:srgbClr val="000066"/>
                </a:solidFill>
                <a:latin typeface="MS Reference Sans Serif" pitchFamily="34" charset="0"/>
              </a:rPr>
              <a:t>Singelgarage</a:t>
            </a:r>
          </a:p>
          <a:p>
            <a:pPr eaLnBrk="1" hangingPunct="1">
              <a:buFontTx/>
              <a:buNone/>
            </a:pPr>
            <a:r>
              <a:rPr lang="nl-NL" altLang="nl-NL" sz="3000" kern="0" dirty="0">
                <a:solidFill>
                  <a:srgbClr val="000066"/>
                </a:solidFill>
                <a:latin typeface="MS Reference Sans Serif" pitchFamily="34" charset="0"/>
              </a:rPr>
              <a:t>te Alkmaar</a:t>
            </a:r>
          </a:p>
          <a:p>
            <a:pPr eaLnBrk="1" hangingPunct="1">
              <a:buFontTx/>
              <a:buNone/>
            </a:pPr>
            <a:endParaRPr lang="nl-NL" altLang="nl-NL" sz="1000" kern="0" dirty="0">
              <a:solidFill>
                <a:srgbClr val="000066"/>
              </a:solidFill>
              <a:latin typeface="MS Reference Sans Serif" pitchFamily="34" charset="0"/>
            </a:endParaRPr>
          </a:p>
          <a:p>
            <a:pPr eaLnBrk="1" hangingPunct="1">
              <a:buFontTx/>
              <a:buNone/>
            </a:pPr>
            <a:r>
              <a:rPr lang="nl-NL" altLang="nl-NL" sz="2000" kern="0" dirty="0">
                <a:solidFill>
                  <a:srgbClr val="000066"/>
                </a:solidFill>
              </a:rPr>
              <a:t>(ca. 1996)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645C8B-495E-74EC-F6B9-5E378E7B0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981" y="1748644"/>
            <a:ext cx="6552948" cy="48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73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STATE OFF THE ART:  MAASDELTATUNNEL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E2ECA4E-7919-BB6A-6AA2-C7E83DD73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67" y="1396996"/>
            <a:ext cx="5144033" cy="34289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C15D927-7876-CA5D-8BA7-6B8481867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26" y="2514356"/>
            <a:ext cx="5204178" cy="39031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39A3852-BB2B-8532-E073-B122B4E5347C}"/>
              </a:ext>
            </a:extLst>
          </p:cNvPr>
          <p:cNvSpPr txBox="1"/>
          <p:nvPr/>
        </p:nvSpPr>
        <p:spPr>
          <a:xfrm>
            <a:off x="867297" y="4825995"/>
            <a:ext cx="184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Noord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1EE4A3-DB4A-E59F-0B59-3C9E2DF93F42}"/>
              </a:ext>
            </a:extLst>
          </p:cNvPr>
          <p:cNvSpPr txBox="1"/>
          <p:nvPr/>
        </p:nvSpPr>
        <p:spPr>
          <a:xfrm>
            <a:off x="6454424" y="1991136"/>
            <a:ext cx="1842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Zuid</a:t>
            </a:r>
          </a:p>
        </p:txBody>
      </p:sp>
    </p:spTree>
    <p:extLst>
      <p:ext uri="{BB962C8B-B14F-4D97-AF65-F5344CB8AC3E}">
        <p14:creationId xmlns:p14="http://schemas.microsoft.com/office/powerpoint/2010/main" val="940247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MDT  -  IMPOSANTE KENTALLEN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59723E-C916-561B-7259-D61CBFA44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307" y="1856964"/>
            <a:ext cx="11183134" cy="4715111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ca. 9.000 stuks </a:t>
            </a:r>
            <a:r>
              <a:rPr lang="nl-NL" sz="2800" b="1" dirty="0" err="1">
                <a:solidFill>
                  <a:srgbClr val="002060"/>
                </a:solidFill>
              </a:rPr>
              <a:t>gespoelboorde</a:t>
            </a:r>
            <a:r>
              <a:rPr lang="nl-NL" sz="2800" b="1" dirty="0">
                <a:solidFill>
                  <a:srgbClr val="002060"/>
                </a:solidFill>
              </a:rPr>
              <a:t> en zelfborende ankerpalen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 err="1">
                <a:solidFill>
                  <a:srgbClr val="002060"/>
                </a:solidFill>
              </a:rPr>
              <a:t>PPN’s</a:t>
            </a:r>
            <a:r>
              <a:rPr lang="nl-NL" sz="2800" b="1" dirty="0">
                <a:solidFill>
                  <a:srgbClr val="002060"/>
                </a:solidFill>
              </a:rPr>
              <a:t> tot 64 m- NAP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GEWI®-staven </a:t>
            </a:r>
            <a:r>
              <a:rPr lang="nl-NL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∅ </a:t>
            </a:r>
            <a:r>
              <a:rPr lang="nl-NL" sz="2800" b="1" dirty="0">
                <a:solidFill>
                  <a:srgbClr val="002060"/>
                </a:solidFill>
              </a:rPr>
              <a:t>75 mm en gerolde buizen </a:t>
            </a:r>
            <a:r>
              <a:rPr lang="nl-NL" sz="28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∅ </a:t>
            </a:r>
            <a:r>
              <a:rPr lang="nl-NL" sz="2800" b="1" dirty="0">
                <a:solidFill>
                  <a:srgbClr val="002060"/>
                </a:solidFill>
              </a:rPr>
              <a:t>101,6x25,0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proeflasten tot 2.450 kN en 2.740 kN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steekproefsgewijze uitvoeringscontrole</a:t>
            </a:r>
          </a:p>
        </p:txBody>
      </p:sp>
    </p:spTree>
    <p:extLst>
      <p:ext uri="{BB962C8B-B14F-4D97-AF65-F5344CB8AC3E}">
        <p14:creationId xmlns:p14="http://schemas.microsoft.com/office/powerpoint/2010/main" val="2670597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SIMULATIE ONTWERP + BEPROEVEN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7201D14-6F92-4128-8B0B-0D41C62A58EE}"/>
              </a:ext>
            </a:extLst>
          </p:cNvPr>
          <p:cNvCxnSpPr>
            <a:cxnSpLocks/>
          </p:cNvCxnSpPr>
          <p:nvPr/>
        </p:nvCxnSpPr>
        <p:spPr>
          <a:xfrm flipH="1">
            <a:off x="2377440" y="2175162"/>
            <a:ext cx="314960" cy="1380302"/>
          </a:xfrm>
          <a:prstGeom prst="straightConnector1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DDA6AC89-6020-8EF5-D1B9-91681CB19165}"/>
              </a:ext>
            </a:extLst>
          </p:cNvPr>
          <p:cNvSpPr txBox="1"/>
          <p:nvPr/>
        </p:nvSpPr>
        <p:spPr>
          <a:xfrm>
            <a:off x="2428240" y="1221055"/>
            <a:ext cx="2824480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Limiteren schachtwrijving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C49B6A7-4098-92FF-19C4-BBB2223D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2968"/>
            <a:ext cx="12192000" cy="3973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6C794E7C-CD05-DDEE-E824-A2D9F579023F}"/>
              </a:ext>
            </a:extLst>
          </p:cNvPr>
          <p:cNvSpPr/>
          <p:nvPr/>
        </p:nvSpPr>
        <p:spPr>
          <a:xfrm>
            <a:off x="2042806" y="3555464"/>
            <a:ext cx="817124" cy="1464013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4015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LIMITEREN SCHACHTWRIJVING  (TREK)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59723E-C916-561B-7259-D61CBFA44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307" y="1272764"/>
            <a:ext cx="11183134" cy="420569"/>
          </a:xfrm>
        </p:spPr>
        <p:txBody>
          <a:bodyPr>
            <a:noAutofit/>
          </a:bodyPr>
          <a:lstStyle/>
          <a:p>
            <a:pPr algn="l"/>
            <a:r>
              <a:rPr lang="nl-NL" sz="2800" b="1" dirty="0">
                <a:solidFill>
                  <a:srgbClr val="002060"/>
                </a:solidFill>
              </a:rPr>
              <a:t>Te laag effectief spanningsniveau boven in zandlaag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EB3B712-70EB-BD90-4654-AFD52750F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5354"/>
            <a:ext cx="12192000" cy="499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97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SIMULATIE ONTWERP + BEPROEVEN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7CE53FF-645A-AC68-E9AE-B9D5633A7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668" y="1989114"/>
            <a:ext cx="6734175" cy="45529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8695F03-9AF7-33B2-B69F-E8A50B59CC56}"/>
              </a:ext>
            </a:extLst>
          </p:cNvPr>
          <p:cNvSpPr txBox="1"/>
          <p:nvPr/>
        </p:nvSpPr>
        <p:spPr>
          <a:xfrm>
            <a:off x="846306" y="1989114"/>
            <a:ext cx="407588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NEN 9997-1 / NEN 7201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sz="2600" b="1" dirty="0" err="1">
                <a:solidFill>
                  <a:srgbClr val="002060"/>
                </a:solidFill>
              </a:rPr>
              <a:t>R</a:t>
            </a:r>
            <a:r>
              <a:rPr lang="nl-NL" sz="2600" b="1" baseline="-25000" dirty="0" err="1">
                <a:solidFill>
                  <a:srgbClr val="002060"/>
                </a:solidFill>
              </a:rPr>
              <a:t>s</a:t>
            </a:r>
            <a:r>
              <a:rPr lang="nl-NL" sz="2600" b="1" dirty="0">
                <a:solidFill>
                  <a:srgbClr val="002060"/>
                </a:solidFill>
              </a:rPr>
              <a:t> vanaf 1,0 m- ontgraving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sz="2600" b="1" dirty="0">
                <a:solidFill>
                  <a:srgbClr val="002060"/>
                </a:solidFill>
              </a:rPr>
              <a:t>Wrijvingseigenschappen: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sz="2400" b="1" dirty="0">
                <a:solidFill>
                  <a:srgbClr val="002060"/>
                </a:solidFill>
              </a:rPr>
              <a:t>      gemiddeld over paallengte</a:t>
            </a:r>
          </a:p>
          <a:p>
            <a:endParaRPr lang="nl-NL" sz="2400" b="1" dirty="0">
              <a:solidFill>
                <a:srgbClr val="002060"/>
              </a:solidFill>
            </a:endParaRPr>
          </a:p>
          <a:p>
            <a:r>
              <a:rPr lang="nl-NL" sz="2400" b="1" dirty="0">
                <a:solidFill>
                  <a:srgbClr val="002060"/>
                </a:solidFill>
              </a:rPr>
              <a:t>      per zandlaag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BF0EB3C-2ACB-1997-9280-0414539B99D7}"/>
              </a:ext>
            </a:extLst>
          </p:cNvPr>
          <p:cNvSpPr/>
          <p:nvPr/>
        </p:nvSpPr>
        <p:spPr>
          <a:xfrm>
            <a:off x="897106" y="4728507"/>
            <a:ext cx="262646" cy="1848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B022214E-B3A0-5983-027E-8B26BA9F4E0D}"/>
              </a:ext>
            </a:extLst>
          </p:cNvPr>
          <p:cNvSpPr/>
          <p:nvPr/>
        </p:nvSpPr>
        <p:spPr>
          <a:xfrm>
            <a:off x="897106" y="5451611"/>
            <a:ext cx="262646" cy="18482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061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SIMULATIE ONTWERP + BEPROEVEN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8695F03-9AF7-33B2-B69F-E8A50B59CC56}"/>
              </a:ext>
            </a:extLst>
          </p:cNvPr>
          <p:cNvSpPr txBox="1"/>
          <p:nvPr/>
        </p:nvSpPr>
        <p:spPr>
          <a:xfrm>
            <a:off x="846306" y="1989114"/>
            <a:ext cx="407588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2060"/>
                </a:solidFill>
              </a:rPr>
              <a:t>CUR 236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sz="2600" b="1" dirty="0" err="1">
                <a:solidFill>
                  <a:srgbClr val="002060"/>
                </a:solidFill>
              </a:rPr>
              <a:t>R</a:t>
            </a:r>
            <a:r>
              <a:rPr lang="nl-NL" sz="2600" b="1" baseline="-25000" dirty="0" err="1">
                <a:solidFill>
                  <a:srgbClr val="002060"/>
                </a:solidFill>
              </a:rPr>
              <a:t>s</a:t>
            </a:r>
            <a:r>
              <a:rPr lang="nl-NL" sz="2600" b="1" dirty="0">
                <a:solidFill>
                  <a:srgbClr val="002060"/>
                </a:solidFill>
              </a:rPr>
              <a:t> vanaf 5,0 m- ontgraving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sz="2600" b="1" dirty="0">
                <a:solidFill>
                  <a:srgbClr val="002060"/>
                </a:solidFill>
              </a:rPr>
              <a:t>Wrijvingseigenschappen: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sz="2400" b="1" dirty="0">
                <a:solidFill>
                  <a:srgbClr val="002060"/>
                </a:solidFill>
              </a:rPr>
              <a:t>      per zandlaag</a:t>
            </a:r>
          </a:p>
          <a:p>
            <a:endParaRPr lang="nl-NL" sz="2400" b="1" dirty="0">
              <a:solidFill>
                <a:srgbClr val="002060"/>
              </a:solidFill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9BF0EB3C-2ACB-1997-9280-0414539B99D7}"/>
              </a:ext>
            </a:extLst>
          </p:cNvPr>
          <p:cNvSpPr/>
          <p:nvPr/>
        </p:nvSpPr>
        <p:spPr>
          <a:xfrm>
            <a:off x="897106" y="4728507"/>
            <a:ext cx="262646" cy="184826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9D0937-F964-05EE-875B-3E7BBEC8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988" y="1989114"/>
            <a:ext cx="673417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65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INVLOED ONTGRAVEN OP WRIJVING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8484BD-4E34-5423-E738-F32D77B93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00" y="1983821"/>
            <a:ext cx="7827967" cy="455931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4C95CC4-0B9E-8624-C8BB-E35555EE6E2A}"/>
              </a:ext>
            </a:extLst>
          </p:cNvPr>
          <p:cNvSpPr txBox="1"/>
          <p:nvPr/>
        </p:nvSpPr>
        <p:spPr>
          <a:xfrm>
            <a:off x="8771465" y="2074322"/>
            <a:ext cx="331893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① </a:t>
            </a:r>
            <a:r>
              <a:rPr lang="nl-NL" dirty="0">
                <a:solidFill>
                  <a:srgbClr val="002060"/>
                </a:solidFill>
              </a:rPr>
              <a:t>= zonder bezwijkproef</a:t>
            </a:r>
          </a:p>
          <a:p>
            <a:endParaRPr lang="nl-NL" dirty="0"/>
          </a:p>
          <a:p>
            <a:r>
              <a:rPr lang="nl-NL" dirty="0">
                <a:solidFill>
                  <a:srgbClr val="FF0000"/>
                </a:solidFill>
              </a:rPr>
              <a:t>②</a:t>
            </a:r>
            <a:r>
              <a:rPr lang="nl-NL" dirty="0"/>
              <a:t> </a:t>
            </a:r>
            <a:r>
              <a:rPr lang="nl-NL" dirty="0">
                <a:solidFill>
                  <a:srgbClr val="002060"/>
                </a:solidFill>
              </a:rPr>
              <a:t>= na bezwijkproef   NEN 7201</a:t>
            </a:r>
          </a:p>
          <a:p>
            <a:endParaRPr lang="nl-NL" dirty="0"/>
          </a:p>
          <a:p>
            <a:r>
              <a:rPr lang="nl-NL" dirty="0">
                <a:solidFill>
                  <a:srgbClr val="00FF00"/>
                </a:solidFill>
              </a:rPr>
              <a:t>③</a:t>
            </a:r>
            <a:r>
              <a:rPr lang="nl-NL" dirty="0"/>
              <a:t> </a:t>
            </a:r>
            <a:r>
              <a:rPr lang="nl-NL" dirty="0">
                <a:solidFill>
                  <a:srgbClr val="002060"/>
                </a:solidFill>
              </a:rPr>
              <a:t>= na bezwijkproef   CUR 236</a:t>
            </a:r>
          </a:p>
          <a:p>
            <a:endParaRPr lang="nl-NL" dirty="0"/>
          </a:p>
          <a:p>
            <a:endParaRPr lang="nl-NL" dirty="0"/>
          </a:p>
          <a:p>
            <a:r>
              <a:rPr lang="nl-NL" u="sng" dirty="0">
                <a:solidFill>
                  <a:srgbClr val="002060"/>
                </a:solidFill>
              </a:rPr>
              <a:t>Consequentie: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Na bezwijkproef dieper PPN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Ondanks proefresultaat gelijk aan verwachting vooraf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</a:rPr>
              <a:t>Dat is best </a:t>
            </a:r>
            <a:r>
              <a:rPr lang="nl-NL">
                <a:solidFill>
                  <a:srgbClr val="002060"/>
                </a:solidFill>
              </a:rPr>
              <a:t>wel vreemd !</a:t>
            </a:r>
            <a:endParaRPr lang="nl-NL" dirty="0">
              <a:solidFill>
                <a:srgbClr val="002060"/>
              </a:solidFill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9964D03-B028-844B-3D84-1302BD3EF2AA}"/>
              </a:ext>
            </a:extLst>
          </p:cNvPr>
          <p:cNvSpPr txBox="1"/>
          <p:nvPr/>
        </p:nvSpPr>
        <p:spPr>
          <a:xfrm>
            <a:off x="846307" y="1346197"/>
            <a:ext cx="8577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rgbClr val="002060"/>
                </a:solidFill>
              </a:rPr>
              <a:t>Voorbeeld met </a:t>
            </a:r>
            <a:r>
              <a:rPr lang="nl-NL" sz="2600" dirty="0" err="1">
                <a:solidFill>
                  <a:srgbClr val="002060"/>
                </a:solidFill>
              </a:rPr>
              <a:t>q</a:t>
            </a:r>
            <a:r>
              <a:rPr lang="nl-NL" sz="2600" baseline="-25000" dirty="0" err="1">
                <a:solidFill>
                  <a:srgbClr val="002060"/>
                </a:solidFill>
              </a:rPr>
              <a:t>c;z</a:t>
            </a:r>
            <a:r>
              <a:rPr lang="nl-NL" sz="2600" dirty="0">
                <a:solidFill>
                  <a:srgbClr val="002060"/>
                </a:solidFill>
              </a:rPr>
              <a:t> &gt; 20 MPa    (type B  spoelboren + afpersen)</a:t>
            </a:r>
          </a:p>
        </p:txBody>
      </p:sp>
    </p:spTree>
    <p:extLst>
      <p:ext uri="{BB962C8B-B14F-4D97-AF65-F5344CB8AC3E}">
        <p14:creationId xmlns:p14="http://schemas.microsoft.com/office/powerpoint/2010/main" val="1525974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ZIJN WE NU KLAAR MET CUR 236 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259723E-C916-561B-7259-D61CBFA44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306" y="1856964"/>
            <a:ext cx="11269493" cy="4715111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ja en nee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toepassing CUR 236 leidt tot gering risico op falen van ankerpalen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gedegen ontwerp-expertise nodig, zeker bij keuze voor proefbelasten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er resteren nog enkele fundamentele vraagstukken:  pak die op !</a:t>
            </a:r>
          </a:p>
          <a:p>
            <a:pPr algn="l"/>
            <a:endParaRPr lang="nl-NL" sz="28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toezicht en uitvoeringscontrole:  spelregels en criteria nodig ! (CUR114)</a:t>
            </a:r>
          </a:p>
        </p:txBody>
      </p:sp>
    </p:spTree>
    <p:extLst>
      <p:ext uri="{BB962C8B-B14F-4D97-AF65-F5344CB8AC3E}">
        <p14:creationId xmlns:p14="http://schemas.microsoft.com/office/powerpoint/2010/main" val="33139355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92BA5-9764-2F50-FA8C-F106B418D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307" y="499788"/>
            <a:ext cx="9179668" cy="609161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HET BLIJFT MENSENWERK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7FF1EA-C96B-0E84-4D85-5DD93D227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95" y="1235414"/>
            <a:ext cx="5311302" cy="531130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EC1B7EE-7BB7-3134-C0E5-459051FB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03" y="1949319"/>
            <a:ext cx="4299374" cy="459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79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_IXI07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56" y="1353233"/>
            <a:ext cx="5027913" cy="3862369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VC-007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47" y="1350602"/>
            <a:ext cx="3335403" cy="250155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foto BAM  boorkroon verbui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82" y="4098936"/>
            <a:ext cx="3359295" cy="2513429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43313" y="5479576"/>
            <a:ext cx="4848570" cy="100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None/>
              <a:defRPr/>
            </a:pPr>
            <a:r>
              <a:rPr lang="nl-NL" altLang="nl-NL" sz="2800" b="1" kern="0" dirty="0">
                <a:solidFill>
                  <a:srgbClr val="000066"/>
                </a:solidFill>
                <a:latin typeface="+mn-lt"/>
              </a:rPr>
              <a:t>Type A</a:t>
            </a:r>
          </a:p>
          <a:p>
            <a:pPr>
              <a:buNone/>
              <a:defRPr/>
            </a:pPr>
            <a:r>
              <a:rPr lang="nl-NL" altLang="nl-NL" sz="2800" kern="0" dirty="0">
                <a:solidFill>
                  <a:srgbClr val="000066"/>
                </a:solidFill>
                <a:latin typeface="+mn-lt"/>
              </a:rPr>
              <a:t>spoelboren met dubbele buis</a:t>
            </a:r>
          </a:p>
        </p:txBody>
      </p:sp>
    </p:spTree>
    <p:extLst>
      <p:ext uri="{BB962C8B-B14F-4D97-AF65-F5344CB8AC3E}">
        <p14:creationId xmlns:p14="http://schemas.microsoft.com/office/powerpoint/2010/main" val="98868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vb  verticaal inboren ankers vanaf maaiv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1" y="1350528"/>
            <a:ext cx="5025040" cy="38343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ohrpunt met Anfä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48" y="4095903"/>
            <a:ext cx="3382736" cy="250726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71302" y="5291162"/>
            <a:ext cx="545011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None/>
              <a:defRPr/>
            </a:pPr>
            <a:r>
              <a:rPr lang="nl-NL" altLang="nl-NL" sz="2800" b="1" kern="0" dirty="0">
                <a:solidFill>
                  <a:srgbClr val="000066"/>
                </a:solidFill>
                <a:latin typeface="+mn-lt"/>
              </a:rPr>
              <a:t>Type B</a:t>
            </a:r>
          </a:p>
          <a:p>
            <a:pPr>
              <a:buNone/>
              <a:defRPr/>
            </a:pPr>
            <a:r>
              <a:rPr lang="nl-NL" altLang="nl-NL" sz="2800" kern="0" dirty="0">
                <a:solidFill>
                  <a:srgbClr val="000066"/>
                </a:solidFill>
                <a:latin typeface="+mn-lt"/>
              </a:rPr>
              <a:t>spoelboren met enkele buis</a:t>
            </a:r>
          </a:p>
          <a:p>
            <a:pPr>
              <a:buNone/>
              <a:defRPr/>
            </a:pPr>
            <a:r>
              <a:rPr lang="nl-NL" altLang="nl-NL" sz="2800" kern="0" dirty="0">
                <a:solidFill>
                  <a:srgbClr val="000066"/>
                </a:solidFill>
                <a:latin typeface="+mn-lt"/>
              </a:rPr>
              <a:t>verloren punt of open punt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7EAE240-9A3A-AFA9-3CFE-DB76B95B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348" y="1350528"/>
            <a:ext cx="2750852" cy="2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4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105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6" y="1351459"/>
            <a:ext cx="5048070" cy="38431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Jetmix boorkop type C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1" y="1351320"/>
            <a:ext cx="2276475" cy="30956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G_14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4298221"/>
            <a:ext cx="3097213" cy="2322513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9946" y="5480800"/>
            <a:ext cx="4234155" cy="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None/>
              <a:defRPr/>
            </a:pPr>
            <a:r>
              <a:rPr lang="nl-NL" altLang="nl-NL" sz="2800" b="1" kern="0" dirty="0">
                <a:solidFill>
                  <a:srgbClr val="000066"/>
                </a:solidFill>
                <a:latin typeface="+mn-lt"/>
              </a:rPr>
              <a:t>Type C</a:t>
            </a:r>
          </a:p>
          <a:p>
            <a:pPr>
              <a:buNone/>
              <a:defRPr/>
            </a:pPr>
            <a:r>
              <a:rPr lang="nl-NL" altLang="nl-NL" sz="2800" kern="0" dirty="0">
                <a:solidFill>
                  <a:srgbClr val="000066"/>
                </a:solidFill>
                <a:latin typeface="+mn-lt"/>
              </a:rPr>
              <a:t>zelfborende ankerpalen</a:t>
            </a:r>
          </a:p>
        </p:txBody>
      </p:sp>
    </p:spTree>
    <p:extLst>
      <p:ext uri="{BB962C8B-B14F-4D97-AF65-F5344CB8AC3E}">
        <p14:creationId xmlns:p14="http://schemas.microsoft.com/office/powerpoint/2010/main" val="162242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oto Van Leeuwen  Klemm 3010 (19) boorstelling op pon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0" y="1351459"/>
            <a:ext cx="5047366" cy="3823656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foto boorbladen wali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92" y="1341101"/>
            <a:ext cx="3343072" cy="240181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IMG_21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78" y="4093710"/>
            <a:ext cx="3354076" cy="251512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23859" y="5477357"/>
            <a:ext cx="4220515" cy="109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None/>
              <a:defRPr/>
            </a:pPr>
            <a:r>
              <a:rPr lang="nl-NL" altLang="nl-NL" sz="2800" b="1" kern="0" dirty="0">
                <a:solidFill>
                  <a:srgbClr val="000066"/>
                </a:solidFill>
                <a:latin typeface="+mn-lt"/>
              </a:rPr>
              <a:t>Type D</a:t>
            </a:r>
          </a:p>
          <a:p>
            <a:pPr>
              <a:buNone/>
              <a:defRPr/>
            </a:pPr>
            <a:r>
              <a:rPr lang="nl-NL" altLang="nl-NL" sz="2800" kern="0" dirty="0">
                <a:solidFill>
                  <a:srgbClr val="000066"/>
                </a:solidFill>
                <a:latin typeface="+mn-lt"/>
              </a:rPr>
              <a:t>geschroefde ankerpalen</a:t>
            </a:r>
          </a:p>
        </p:txBody>
      </p:sp>
    </p:spTree>
    <p:extLst>
      <p:ext uri="{BB962C8B-B14F-4D97-AF65-F5344CB8AC3E}">
        <p14:creationId xmlns:p14="http://schemas.microsoft.com/office/powerpoint/2010/main" val="99907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3" y="1350301"/>
            <a:ext cx="5056330" cy="3830835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9" descr="IMG_0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93" y="1350301"/>
            <a:ext cx="3343764" cy="2562673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punt vap-pa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84" y="4109632"/>
            <a:ext cx="3336373" cy="25035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19948" y="5482699"/>
            <a:ext cx="3504579" cy="89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None/>
              <a:defRPr/>
            </a:pPr>
            <a:r>
              <a:rPr lang="nl-NL" altLang="nl-NL" sz="2800" b="1" kern="0" dirty="0">
                <a:solidFill>
                  <a:srgbClr val="000066"/>
                </a:solidFill>
                <a:latin typeface="+mn-lt"/>
              </a:rPr>
              <a:t>Type E</a:t>
            </a:r>
          </a:p>
          <a:p>
            <a:pPr>
              <a:buNone/>
              <a:defRPr/>
            </a:pPr>
            <a:r>
              <a:rPr lang="nl-NL" altLang="nl-NL" sz="2800" kern="0" dirty="0">
                <a:solidFill>
                  <a:srgbClr val="000066"/>
                </a:solidFill>
                <a:latin typeface="+mn-lt"/>
              </a:rPr>
              <a:t>getrilde ankerpalen</a:t>
            </a:r>
          </a:p>
        </p:txBody>
      </p:sp>
    </p:spTree>
    <p:extLst>
      <p:ext uri="{BB962C8B-B14F-4D97-AF65-F5344CB8AC3E}">
        <p14:creationId xmlns:p14="http://schemas.microsoft.com/office/powerpoint/2010/main" val="2334909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2AB9F-373C-CEC9-0795-9D8A8A150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132" y="470429"/>
            <a:ext cx="9144000" cy="647170"/>
          </a:xfrm>
        </p:spPr>
        <p:txBody>
          <a:bodyPr anchor="t">
            <a:norm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HUBERTUSTUNNEL  (DEN HAAG - 2005)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6A440B-78B8-B55C-9ABF-5487F8821E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4956" y="1358351"/>
            <a:ext cx="9144000" cy="3162845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  <a:latin typeface="+mn-lt"/>
              </a:rPr>
              <a:t>alternatief met </a:t>
            </a:r>
            <a:r>
              <a:rPr lang="nl-NL" sz="2800" b="1" dirty="0" err="1">
                <a:solidFill>
                  <a:srgbClr val="002060"/>
                </a:solidFill>
                <a:latin typeface="+mn-lt"/>
              </a:rPr>
              <a:t>schroefgroutboorpalen</a:t>
            </a:r>
            <a:endParaRPr lang="nl-NL" sz="2800" b="1" dirty="0">
              <a:solidFill>
                <a:srgbClr val="002060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  <a:latin typeface="+mn-lt"/>
              </a:rPr>
              <a:t>na moeizame paalinstallatie controleproeven</a:t>
            </a:r>
            <a:endParaRPr lang="nl-NL" sz="2800" b="1" dirty="0"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  <a:latin typeface="+mn-lt"/>
              </a:rPr>
              <a:t>schachtwrijving ca. 20 % van verwachting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  <a:latin typeface="+mn-lt"/>
              </a:rPr>
              <a:t>verstopping in </a:t>
            </a:r>
            <a:r>
              <a:rPr lang="nl-NL" sz="2800" b="1" dirty="0" err="1">
                <a:solidFill>
                  <a:srgbClr val="002060"/>
                </a:solidFill>
                <a:latin typeface="+mn-lt"/>
              </a:rPr>
              <a:t>groutleiding</a:t>
            </a:r>
            <a:endParaRPr lang="nl-NL" sz="2800" b="1" dirty="0">
              <a:solidFill>
                <a:srgbClr val="002060"/>
              </a:solidFill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  <a:latin typeface="+mn-lt"/>
              </a:rPr>
              <a:t>rond duinzand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…….</a:t>
            </a:r>
            <a:endParaRPr lang="nl-NL" sz="2800" dirty="0">
              <a:solidFill>
                <a:srgbClr val="002060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CD03AF-13DE-2988-B402-DF92A3FB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26" y="4268464"/>
            <a:ext cx="657205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7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264ED-9919-B8FC-A5D5-DAD432AE4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3607" y="483971"/>
            <a:ext cx="9144000" cy="604840"/>
          </a:xfrm>
        </p:spPr>
        <p:txBody>
          <a:bodyPr anchor="t">
            <a:noAutofit/>
          </a:bodyPr>
          <a:lstStyle/>
          <a:p>
            <a:pPr algn="l"/>
            <a:r>
              <a:rPr lang="nl-NL" sz="4000" b="1" dirty="0">
                <a:solidFill>
                  <a:srgbClr val="002060"/>
                </a:solidFill>
                <a:latin typeface="+mn-lt"/>
              </a:rPr>
              <a:t>OPRICHTING  CUR-COMMISSIE  (2006)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1DD2848-7EC9-F5A0-0649-35968A251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460" y="2111902"/>
            <a:ext cx="10217580" cy="2155297"/>
          </a:xfrm>
        </p:spPr>
        <p:txBody>
          <a:bodyPr>
            <a:noAutofit/>
          </a:bodyPr>
          <a:lstStyle/>
          <a:p>
            <a:pPr algn="l"/>
            <a:r>
              <a:rPr lang="nl-NL" sz="2800" b="1" dirty="0">
                <a:solidFill>
                  <a:srgbClr val="002060"/>
                </a:solidFill>
              </a:rPr>
              <a:t>Met als doel het opstellen van een Richtlijn met “spelregels” voor:</a:t>
            </a:r>
          </a:p>
          <a:p>
            <a:pPr algn="l"/>
            <a:endParaRPr lang="nl-NL" sz="200" b="1" dirty="0">
              <a:solidFill>
                <a:srgbClr val="00206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ontwerp  -  geotechnisch, ankerstaal, veerstijfheid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beproeven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nl-NL" sz="2800" b="1" dirty="0">
                <a:solidFill>
                  <a:srgbClr val="002060"/>
                </a:solidFill>
              </a:rPr>
              <a:t>toezicht bij uitvoering en beproeven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B5C5995-1A04-BC4B-273F-2FD860657A88}"/>
              </a:ext>
            </a:extLst>
          </p:cNvPr>
          <p:cNvSpPr txBox="1">
            <a:spLocks/>
          </p:cNvSpPr>
          <p:nvPr/>
        </p:nvSpPr>
        <p:spPr>
          <a:xfrm>
            <a:off x="888993" y="4905929"/>
            <a:ext cx="9804407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800" b="1" i="1" dirty="0">
                <a:solidFill>
                  <a:srgbClr val="002060"/>
                </a:solidFill>
              </a:rPr>
              <a:t>Ontwerprichtlijnen voor niet-geheide verankeringselementen</a:t>
            </a:r>
          </a:p>
          <a:p>
            <a:pPr algn="l"/>
            <a:r>
              <a:rPr lang="nl-NL" sz="2800" b="1" i="1" dirty="0">
                <a:solidFill>
                  <a:srgbClr val="002060"/>
                </a:solidFill>
              </a:rPr>
              <a:t>onder onderwaterbetonvloeren</a:t>
            </a:r>
          </a:p>
        </p:txBody>
      </p:sp>
    </p:spTree>
    <p:extLst>
      <p:ext uri="{BB962C8B-B14F-4D97-AF65-F5344CB8AC3E}">
        <p14:creationId xmlns:p14="http://schemas.microsoft.com/office/powerpoint/2010/main" val="25830952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</TotalTime>
  <Words>545</Words>
  <Application>Microsoft Office PowerPoint</Application>
  <PresentationFormat>Breedbeeld</PresentationFormat>
  <Paragraphs>157</Paragraphs>
  <Slides>28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Cambria Math</vt:lpstr>
      <vt:lpstr>MS Reference Sans Serif</vt:lpstr>
      <vt:lpstr>Symbol</vt:lpstr>
      <vt:lpstr>Wingdings</vt:lpstr>
      <vt:lpstr>Kantoorthema</vt:lpstr>
      <vt:lpstr>Vergelijking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HUBERTUSTUNNEL  (DEN HAAG - 2005)</vt:lpstr>
      <vt:lpstr>OPRICHTING  CUR-COMMISSIE  (2006)</vt:lpstr>
      <vt:lpstr>CUR Richtlijn 236 - Ankerpalen</vt:lpstr>
      <vt:lpstr>KERN VAN CUR 236</vt:lpstr>
      <vt:lpstr>PAALONTWERP</vt:lpstr>
      <vt:lpstr>BEPROEVEN  -  VOORAF</vt:lpstr>
      <vt:lpstr>PowerPoint-presentatie</vt:lpstr>
      <vt:lpstr>BEPROEVEN  -  PRODUKTIEPALEN</vt:lpstr>
      <vt:lpstr>PowerPoint-presentatie</vt:lpstr>
      <vt:lpstr>PowerPoint-presentatie</vt:lpstr>
      <vt:lpstr>PROEFBELASTEN</vt:lpstr>
      <vt:lpstr>WAAR STAAN WE NU MET CUR 236 ?</vt:lpstr>
      <vt:lpstr>STATE OFF THE ART:  MAASDELTATUNNEL</vt:lpstr>
      <vt:lpstr>MDT  -  IMPOSANTE KENTALLEN</vt:lpstr>
      <vt:lpstr>SIMULATIE ONTWERP + BEPROEVEN</vt:lpstr>
      <vt:lpstr>LIMITEREN SCHACHTWRIJVING  (TREK)</vt:lpstr>
      <vt:lpstr>SIMULATIE ONTWERP + BEPROEVEN</vt:lpstr>
      <vt:lpstr>SIMULATIE ONTWERP + BEPROEVEN</vt:lpstr>
      <vt:lpstr>INVLOED ONTGRAVEN OP WRIJVING</vt:lpstr>
      <vt:lpstr>ZIJN WE NU KLAAR MET CUR 236 ?</vt:lpstr>
      <vt:lpstr>HET BLIJFT MENSENWERK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 van de Ven</dc:creator>
  <cp:lastModifiedBy>Bert van de Ven</cp:lastModifiedBy>
  <cp:revision>134</cp:revision>
  <dcterms:created xsi:type="dcterms:W3CDTF">2023-10-09T07:31:12Z</dcterms:created>
  <dcterms:modified xsi:type="dcterms:W3CDTF">2023-11-06T13:29:33Z</dcterms:modified>
</cp:coreProperties>
</file>