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2" r:id="rId4"/>
    <p:sldId id="263" r:id="rId5"/>
    <p:sldId id="258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0" r:id="rId14"/>
    <p:sldId id="271" r:id="rId15"/>
    <p:sldId id="259" r:id="rId16"/>
    <p:sldId id="260" r:id="rId17"/>
    <p:sldId id="26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00"/>
    <a:srgbClr val="B5A28C"/>
    <a:srgbClr val="FFFFFF"/>
    <a:srgbClr val="5F6062"/>
    <a:srgbClr val="404042"/>
    <a:srgbClr val="5F5F61"/>
    <a:srgbClr val="716B5F"/>
    <a:srgbClr val="998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94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C14404C-AB37-1E0B-8EF0-A0FA5534B4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6FA40B-B67F-62CB-A1BE-888D9EBDF4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7ECE-13E3-4880-8DFC-D38D1D8BF906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0430A6-8B1F-6549-00FB-131B10AF96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023F6F-388A-F1CD-9FDE-8F62A141A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EFAFF-ED1F-4DAA-83A5-E071563071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722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F7E0F-F364-4FB9-8E5E-3A145F517331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D3CC0-3281-4380-872E-6DC4D9035D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329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14">
            <a:extLst>
              <a:ext uri="{FF2B5EF4-FFF2-40B4-BE49-F238E27FC236}">
                <a16:creationId xmlns:a16="http://schemas.microsoft.com/office/drawing/2014/main" id="{3065FBBB-310B-562A-3A7B-C286FCF4B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100" b="7192"/>
          <a:stretch/>
        </p:blipFill>
        <p:spPr>
          <a:xfrm>
            <a:off x="0" y="0"/>
            <a:ext cx="12192000" cy="623425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847EAB-7C0A-29EE-EBEF-A7E7193C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13B8A6-9270-E9EA-6C7C-C02E55B5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Geotechniekdag 2023 | Paalproef Calandkanaal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F41BE0-07D0-9640-C42C-58348BA8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67246ED-1A57-1C70-7633-0F7D501FEAF2}"/>
              </a:ext>
            </a:extLst>
          </p:cNvPr>
          <p:cNvSpPr/>
          <p:nvPr userDrawn="1"/>
        </p:nvSpPr>
        <p:spPr>
          <a:xfrm>
            <a:off x="0" y="6213475"/>
            <a:ext cx="12192000" cy="57150"/>
          </a:xfrm>
          <a:prstGeom prst="rect">
            <a:avLst/>
          </a:prstGeom>
          <a:solidFill>
            <a:srgbClr val="716B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0C7B34FD-2813-EBCA-9B1B-CC8F9EA382ED}"/>
              </a:ext>
            </a:extLst>
          </p:cNvPr>
          <p:cNvSpPr/>
          <p:nvPr userDrawn="1"/>
        </p:nvSpPr>
        <p:spPr>
          <a:xfrm>
            <a:off x="0" y="4445000"/>
            <a:ext cx="12192000" cy="149383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54636F-6E97-C891-738D-BB6311E85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700" y="5359865"/>
            <a:ext cx="9745214" cy="39190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3E1910-BF9C-8F53-FEC3-878EA9610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2949589"/>
            <a:ext cx="9738864" cy="2387600"/>
          </a:xfrm>
        </p:spPr>
        <p:txBody>
          <a:bodyPr anchor="b">
            <a:normAutofit/>
          </a:bodyPr>
          <a:lstStyle>
            <a:lvl1pPr algn="l">
              <a:defRPr sz="4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D6D8498-A06F-268D-AD20-8F4B89AE15EF}"/>
              </a:ext>
            </a:extLst>
          </p:cNvPr>
          <p:cNvSpPr>
            <a:spLocks noChangeAspect="1"/>
          </p:cNvSpPr>
          <p:nvPr userDrawn="1"/>
        </p:nvSpPr>
        <p:spPr>
          <a:xfrm>
            <a:off x="9029473" y="4074066"/>
            <a:ext cx="2777682" cy="267280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926C673-11B5-F156-1528-F8BA9E04F1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700" y="6363047"/>
            <a:ext cx="1399889" cy="3636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0414761-9E0B-F6BD-AA05-C0421EBE0B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64" y="6280468"/>
            <a:ext cx="1272850" cy="5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88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C802B-01C3-66BB-1217-32404128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E65CAE0-99A3-54D2-C50F-75FB06BD1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1116E3-8877-9BB1-4217-00A061DB6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4DCD35-DD44-2D70-6721-592DAE005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1F10C4-047E-A29E-0329-35EFFDC1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5A16D43-81B4-2650-CADE-735FF92D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271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1AF4D6-E098-AEF6-7BCB-B5CA62E3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E1209CF-8D04-F4D5-C5A4-C606BC163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30AEE6-645F-7861-0589-A24403B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FBEECF-4403-3558-071B-7AF8D66F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491F09-0705-E55B-D7E0-6886D047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6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5A0B32E-7E2B-573E-E316-51CDA6827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FB44DB6-7B53-D932-E25D-E57149CE5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734C23-84CE-FCCC-DDE5-C59DF8C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97F4AE-4C68-3FFF-8FF2-AA1AF352A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1E05A7-61AD-2F2A-A7FF-7E2A4558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387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11B8A0-971D-551C-5F3C-DBB2A38C9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4"/>
          <a:stretch/>
        </p:blipFill>
        <p:spPr>
          <a:xfrm>
            <a:off x="0" y="-1"/>
            <a:ext cx="12192000" cy="621347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847EAB-7C0A-29EE-EBEF-A7E7193C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13B8A6-9270-E9EA-6C7C-C02E55B5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Geotechniekdag 2023 | Paalproef Calandkanaal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F41BE0-07D0-9640-C42C-58348BA8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67246ED-1A57-1C70-7633-0F7D501FEAF2}"/>
              </a:ext>
            </a:extLst>
          </p:cNvPr>
          <p:cNvSpPr/>
          <p:nvPr userDrawn="1"/>
        </p:nvSpPr>
        <p:spPr>
          <a:xfrm>
            <a:off x="0" y="6213475"/>
            <a:ext cx="12192000" cy="57150"/>
          </a:xfrm>
          <a:prstGeom prst="rect">
            <a:avLst/>
          </a:prstGeom>
          <a:solidFill>
            <a:srgbClr val="716B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926C673-11B5-F156-1528-F8BA9E04F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3700" y="6363047"/>
            <a:ext cx="1399889" cy="3636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0414761-9E0B-F6BD-AA05-C0421EBE0B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64" y="6280468"/>
            <a:ext cx="1272850" cy="5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18844B2E-B642-795E-7332-FAECDD494B5D}"/>
              </a:ext>
            </a:extLst>
          </p:cNvPr>
          <p:cNvSpPr/>
          <p:nvPr userDrawn="1"/>
        </p:nvSpPr>
        <p:spPr>
          <a:xfrm>
            <a:off x="0" y="4445000"/>
            <a:ext cx="12192000" cy="149383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CE364466-B9BD-C5F2-C3A8-BE71E8338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700" y="5359865"/>
            <a:ext cx="9745214" cy="39190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9816E6C-F485-C420-2207-DF667CDD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2949589"/>
            <a:ext cx="9738864" cy="2387600"/>
          </a:xfrm>
        </p:spPr>
        <p:txBody>
          <a:bodyPr anchor="b">
            <a:normAutofit/>
          </a:bodyPr>
          <a:lstStyle>
            <a:lvl1pPr algn="l">
              <a:defRPr sz="4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1D6D8498-A06F-268D-AD20-8F4B89AE15EF}"/>
              </a:ext>
            </a:extLst>
          </p:cNvPr>
          <p:cNvSpPr>
            <a:spLocks noChangeAspect="1"/>
          </p:cNvSpPr>
          <p:nvPr userDrawn="1"/>
        </p:nvSpPr>
        <p:spPr>
          <a:xfrm>
            <a:off x="9029473" y="4074066"/>
            <a:ext cx="2777682" cy="2672809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43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5A000474-86E7-7355-E434-CDAAD635F209}"/>
              </a:ext>
            </a:extLst>
          </p:cNvPr>
          <p:cNvSpPr/>
          <p:nvPr userDrawn="1"/>
        </p:nvSpPr>
        <p:spPr>
          <a:xfrm>
            <a:off x="0" y="6213475"/>
            <a:ext cx="12192000" cy="57150"/>
          </a:xfrm>
          <a:prstGeom prst="rect">
            <a:avLst/>
          </a:prstGeom>
          <a:solidFill>
            <a:srgbClr val="716B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5CAEF77-2BF2-DC99-02E8-65794B148833}"/>
              </a:ext>
            </a:extLst>
          </p:cNvPr>
          <p:cNvSpPr/>
          <p:nvPr userDrawn="1"/>
        </p:nvSpPr>
        <p:spPr>
          <a:xfrm>
            <a:off x="0" y="-1"/>
            <a:ext cx="12192000" cy="1020490"/>
          </a:xfrm>
          <a:prstGeom prst="rect">
            <a:avLst/>
          </a:prstGeom>
          <a:solidFill>
            <a:srgbClr val="5F60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553F77-5CCD-363D-0969-8D1FCD0F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9" y="136525"/>
            <a:ext cx="9483725" cy="756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8F1512-BCA1-6343-4C57-A76A2C0CD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276350"/>
            <a:ext cx="11341100" cy="475411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F69724-21EC-A0AA-26B4-282DFBB4B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3700" y="6359523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520D77-EFF6-A759-636F-BF356627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BD1E3F-B473-2B02-8416-9C02DD11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56350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79E0B11-F33C-4FD1-82CD-1B6631F1D1B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F37522E-79FE-69D3-22BC-9124E23BBC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700" y="6363047"/>
            <a:ext cx="1399889" cy="363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00287A-4789-57A0-D67A-15190BF622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64" y="6280468"/>
            <a:ext cx="1272850" cy="5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32FD336-B850-2C71-1796-F1281BAD107A}"/>
              </a:ext>
            </a:extLst>
          </p:cNvPr>
          <p:cNvSpPr/>
          <p:nvPr userDrawn="1"/>
        </p:nvSpPr>
        <p:spPr>
          <a:xfrm>
            <a:off x="0" y="1018815"/>
            <a:ext cx="12192000" cy="57600"/>
          </a:xfrm>
          <a:prstGeom prst="rect">
            <a:avLst/>
          </a:prstGeom>
          <a:solidFill>
            <a:srgbClr val="B5A2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0BCEC072-577A-6BAC-E3FD-E49A98DD1770}"/>
              </a:ext>
            </a:extLst>
          </p:cNvPr>
          <p:cNvSpPr>
            <a:spLocks noChangeAspect="1"/>
          </p:cNvSpPr>
          <p:nvPr userDrawn="1"/>
        </p:nvSpPr>
        <p:spPr>
          <a:xfrm>
            <a:off x="10266490" y="136526"/>
            <a:ext cx="1468309" cy="1412873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98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D81E6-0A89-BC50-7CAC-589E3249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CFE0F8-942A-F951-0957-195ED6F0D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02C4EF-E63C-E0FF-02E5-70E944C3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627B93-D10F-6B8D-63D7-D0C863D59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828340-E428-589C-61F7-DE867210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85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494E8-BFFE-304E-2574-346164492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BB1BDF-E161-36CE-DC75-3F06AF1B6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71192A1-33EB-B5FC-E7CD-D9DD0E795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189C15B-BAB9-BA0F-6229-C85241EB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0552A1-A269-007F-C667-E555361A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6EBCBBE-909B-078F-C478-B4EC5A28C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18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E4AA7-AC07-2AE8-CB2B-C1FE188A8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E23AF0-67C2-6667-6B4C-76F2CDB28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2904AA-8034-3C07-A432-C7489C404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4110C94-20C3-BDA7-459A-5E287DA00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60498BA-A67F-E4CB-F4FA-76AFA1010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AC16299-DFB9-2998-E510-8FFFA6F0B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91B376D-8ECE-14A7-E3DB-CE5D95B5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563F781-B9A3-8D70-E32C-4216C3D3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05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83E1A-4C5A-7C9A-89D8-4655CC60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C543D47-9DC4-D690-F01F-7A1F33D4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6FE9699-2E7B-1D3D-B263-AFFF44AA2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B9E2AD-0600-C1D2-14F1-3050196F5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02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011F9C8-8D4C-D722-89E8-AD69C3E5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71D8C30-8430-D045-7D70-D8D3F14E4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257131-0590-6FCF-706F-3E3743E7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780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3D657-D207-B9FF-0C32-C0E9B08F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9AFA8C-1C5A-5D92-A50F-347F59859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92F2A0-998D-2E44-ED5B-467FEF7D1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12B7E25-96DA-4A5F-62B0-25ADC161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3B84161-70F6-4C88-F7E8-6EE6532A7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A32E7A3-ED20-DFC5-860F-E05DCA0F5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6391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F3CC70A-9B87-C1ED-90CD-3FB110D0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624F4C-A9B5-7397-A1C3-A2C3F9D0F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48BC95-4F0D-8E41-C1DA-D8D04E30D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41935C-AEB1-78C0-9D68-761179644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EC5BC9-9CE0-34C2-4587-D623D1EFB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79E0B11-F33C-4FD1-82CD-1B6631F1D1B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27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A748232-3226-FFDB-0224-589AB01F8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Inzicht in het last-verplaatsingsgedrag van een afmeerpaal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F0597E-F8DA-2047-6388-92436BE79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Paalproef Calandkanaal</a:t>
            </a:r>
          </a:p>
        </p:txBody>
      </p:sp>
    </p:spTree>
    <p:extLst>
      <p:ext uri="{BB962C8B-B14F-4D97-AF65-F5344CB8AC3E}">
        <p14:creationId xmlns:p14="http://schemas.microsoft.com/office/powerpoint/2010/main" val="3536069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11943-D10C-FE47-D535-6D1209A7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Teruggerekende kracht in de tijd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70E5D5-2C57-A1D6-8F79-6A92F1AD0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A89E484-ED3B-9528-947B-8D1488C9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99C83C7-33F6-9981-E4A9-2CBDD799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683060-469B-CA1F-7B63-ED638999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1276350"/>
            <a:ext cx="9878976" cy="466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289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1184E-7E14-EDFA-195C-E1CF0320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Vergelijking meetdata – Plaxis 3D (belast)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7B94E-BA96-1B67-D9F0-D41CBE2FE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D5AE94-1744-4216-7B42-0F226EE7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2363DB-DAB1-C808-C822-01D07D65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60CF54-DB20-9819-B532-92B313AA0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" y="1276350"/>
            <a:ext cx="3246882" cy="4752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69159E6-EC42-C366-9B51-B00AF7DC5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197" y="1276350"/>
            <a:ext cx="3388614" cy="4752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E78690D-E0B0-D5F9-4FC2-F45E66869C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9941" y="1268076"/>
            <a:ext cx="2910479" cy="4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55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1184E-7E14-EDFA-195C-E1CF0320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Vergelijking meetdata – Plaxis 3D (ontlast)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7B94E-BA96-1B67-D9F0-D41CBE2FE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1277407"/>
            <a:ext cx="11341100" cy="475411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D5AE94-1744-4216-7B42-0F226EE7A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2363DB-DAB1-C808-C822-01D07D65C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A66E5CF-557B-CACC-C292-FDA98BAF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" y="1278465"/>
            <a:ext cx="3246882" cy="4752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D2B7EBE-B358-DCCF-CC89-B6BCCB83B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198" y="1277407"/>
            <a:ext cx="3388613" cy="4752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81EAAEC-617D-BCBD-F68D-61B7F76BFD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24826" y="1334096"/>
            <a:ext cx="2696404" cy="46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101CA-7ED3-9116-7A86-788F8E75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9" y="136525"/>
            <a:ext cx="9483725" cy="756000"/>
          </a:xfrm>
        </p:spPr>
        <p:txBody>
          <a:bodyPr/>
          <a:lstStyle/>
          <a:p>
            <a:r>
              <a:rPr lang="nl-NL" dirty="0"/>
              <a:t>Ontlast-</a:t>
            </a:r>
            <a:r>
              <a:rPr lang="nl-NL" dirty="0" err="1"/>
              <a:t>herbelast</a:t>
            </a:r>
            <a:r>
              <a:rPr lang="nl-NL" dirty="0"/>
              <a:t> gedrag – meting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5CAA67-6A7A-9B04-1E8E-C6CC09D68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2AA93E4-3093-8AD1-6CFD-0E602CFB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B76BB7-C244-EEC6-72F0-FA6515C61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CC348D-1F7C-BDC1-C549-FB5DECDC2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8" y="1276349"/>
            <a:ext cx="9837895" cy="4754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7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D975E-4DCD-354B-42E1-D273EEF7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Ontlast-</a:t>
            </a:r>
            <a:r>
              <a:rPr lang="nl-NL" dirty="0" err="1"/>
              <a:t>herbelast</a:t>
            </a:r>
            <a:r>
              <a:rPr lang="nl-NL" dirty="0"/>
              <a:t> gedrag – Plaxis 3D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0C6952-00E6-A4D5-7D0F-AD3C6D33C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81799E-6A76-7795-77AA-A9993D0E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3827F2-5FBE-0A39-EF67-BADA18CD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5AA87C-70A1-F513-8F57-3DB5ADD57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1276350"/>
            <a:ext cx="9844632" cy="4754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11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19FEB-AB57-54FA-D17F-1D54F746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Fixatiecriterium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1A9316-D448-FCC2-68BE-13A8F60F9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276350"/>
            <a:ext cx="5495142" cy="4754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u="sng" dirty="0"/>
              <a:t>Oude check</a:t>
            </a:r>
          </a:p>
          <a:p>
            <a:r>
              <a:rPr lang="nl-NL" dirty="0"/>
              <a:t>&lt; 2% verschil in verplaatsing bij 5D langere paal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u="sng" dirty="0"/>
              <a:t>Nieuwe check</a:t>
            </a:r>
          </a:p>
          <a:p>
            <a:r>
              <a:rPr lang="nl-NL" dirty="0"/>
              <a:t>Verenmodel:</a:t>
            </a:r>
          </a:p>
          <a:p>
            <a:pPr lvl="1"/>
            <a:r>
              <a:rPr lang="nl-NL" dirty="0"/>
              <a:t>&lt;50% mobilisatie </a:t>
            </a:r>
            <a:r>
              <a:rPr lang="nl-NL" dirty="0" err="1"/>
              <a:t>σ</a:t>
            </a:r>
            <a:r>
              <a:rPr lang="nl-NL" baseline="-25000" dirty="0" err="1"/>
              <a:t>p</a:t>
            </a:r>
            <a:r>
              <a:rPr lang="nl-NL" dirty="0"/>
              <a:t> bij paalpunt</a:t>
            </a:r>
            <a:endParaRPr lang="nl-NL" baseline="-25000" dirty="0"/>
          </a:p>
          <a:p>
            <a:r>
              <a:rPr lang="nl-NL" dirty="0"/>
              <a:t>3D EEM:</a:t>
            </a:r>
          </a:p>
          <a:p>
            <a:pPr lvl="1"/>
            <a:r>
              <a:rPr lang="nl-NL" dirty="0"/>
              <a:t>v</a:t>
            </a:r>
            <a:r>
              <a:rPr lang="nl-NL" baseline="-25000" dirty="0"/>
              <a:t>p</a:t>
            </a:r>
            <a:r>
              <a:rPr lang="nl-NL" dirty="0"/>
              <a:t> / h &lt; criterium</a:t>
            </a:r>
          </a:p>
          <a:p>
            <a:pPr lvl="1"/>
            <a:r>
              <a:rPr lang="nl-NL" dirty="0"/>
              <a:t>NEN 9997-1 bijlage C.3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7985A4-2FDD-189A-8F50-2BF20508D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1FB270-F8D2-44F8-0728-CF8EDD67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02C4F97-259B-028E-58A7-2CFF75AD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591" y="2107172"/>
            <a:ext cx="3668696" cy="3851145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6C9DA2C-7AD3-57AA-1F9F-BAC361215554}"/>
              </a:ext>
            </a:extLst>
          </p:cNvPr>
          <p:cNvCxnSpPr>
            <a:cxnSpLocks/>
          </p:cNvCxnSpPr>
          <p:nvPr/>
        </p:nvCxnSpPr>
        <p:spPr>
          <a:xfrm>
            <a:off x="6859905" y="1414825"/>
            <a:ext cx="0" cy="39909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481A7A75-23C7-CD5A-2159-3A2EFE62F155}"/>
              </a:ext>
            </a:extLst>
          </p:cNvPr>
          <p:cNvSpPr/>
          <p:nvPr/>
        </p:nvSpPr>
        <p:spPr>
          <a:xfrm rot="164564">
            <a:off x="6785291" y="1391012"/>
            <a:ext cx="1133475" cy="3981450"/>
          </a:xfrm>
          <a:custGeom>
            <a:avLst/>
            <a:gdLst>
              <a:gd name="connsiteX0" fmla="*/ 0 w 219075"/>
              <a:gd name="connsiteY0" fmla="*/ 2552700 h 2552700"/>
              <a:gd name="connsiteX1" fmla="*/ 219075 w 219075"/>
              <a:gd name="connsiteY1" fmla="*/ 0 h 2552700"/>
              <a:gd name="connsiteX0" fmla="*/ 0 w 47625"/>
              <a:gd name="connsiteY0" fmla="*/ 2505075 h 2505075"/>
              <a:gd name="connsiteX1" fmla="*/ 47625 w 47625"/>
              <a:gd name="connsiteY1" fmla="*/ 0 h 2505075"/>
              <a:gd name="connsiteX0" fmla="*/ 0 w 47625"/>
              <a:gd name="connsiteY0" fmla="*/ 2505075 h 2505075"/>
              <a:gd name="connsiteX1" fmla="*/ 47625 w 47625"/>
              <a:gd name="connsiteY1" fmla="*/ 0 h 2505075"/>
              <a:gd name="connsiteX0" fmla="*/ 0 w 590550"/>
              <a:gd name="connsiteY0" fmla="*/ 2457450 h 2457450"/>
              <a:gd name="connsiteX1" fmla="*/ 590550 w 590550"/>
              <a:gd name="connsiteY1" fmla="*/ 0 h 2457450"/>
              <a:gd name="connsiteX0" fmla="*/ 0 w 590550"/>
              <a:gd name="connsiteY0" fmla="*/ 2457450 h 2457450"/>
              <a:gd name="connsiteX1" fmla="*/ 590550 w 590550"/>
              <a:gd name="connsiteY1" fmla="*/ 0 h 2457450"/>
              <a:gd name="connsiteX0" fmla="*/ 0 w 752475"/>
              <a:gd name="connsiteY0" fmla="*/ 3143250 h 3143250"/>
              <a:gd name="connsiteX1" fmla="*/ 752475 w 752475"/>
              <a:gd name="connsiteY1" fmla="*/ 0 h 3143250"/>
              <a:gd name="connsiteX0" fmla="*/ 0 w 1381125"/>
              <a:gd name="connsiteY0" fmla="*/ 4133850 h 4133850"/>
              <a:gd name="connsiteX1" fmla="*/ 1381125 w 1381125"/>
              <a:gd name="connsiteY1" fmla="*/ 0 h 4133850"/>
              <a:gd name="connsiteX0" fmla="*/ 0 w 1381125"/>
              <a:gd name="connsiteY0" fmla="*/ 4133850 h 4133850"/>
              <a:gd name="connsiteX1" fmla="*/ 1381125 w 1381125"/>
              <a:gd name="connsiteY1" fmla="*/ 0 h 4133850"/>
              <a:gd name="connsiteX0" fmla="*/ 0 w 1381125"/>
              <a:gd name="connsiteY0" fmla="*/ 4133850 h 4133850"/>
              <a:gd name="connsiteX1" fmla="*/ 1381125 w 1381125"/>
              <a:gd name="connsiteY1" fmla="*/ 0 h 4133850"/>
              <a:gd name="connsiteX0" fmla="*/ 0 w 1133475"/>
              <a:gd name="connsiteY0" fmla="*/ 3981450 h 3981450"/>
              <a:gd name="connsiteX1" fmla="*/ 1133475 w 1133475"/>
              <a:gd name="connsiteY1" fmla="*/ 0 h 3981450"/>
              <a:gd name="connsiteX0" fmla="*/ 0 w 1133475"/>
              <a:gd name="connsiteY0" fmla="*/ 3981450 h 3981450"/>
              <a:gd name="connsiteX1" fmla="*/ 1133475 w 1133475"/>
              <a:gd name="connsiteY1" fmla="*/ 0 h 3981450"/>
              <a:gd name="connsiteX0" fmla="*/ 0 w 1133475"/>
              <a:gd name="connsiteY0" fmla="*/ 3981450 h 3981450"/>
              <a:gd name="connsiteX1" fmla="*/ 1133475 w 1133475"/>
              <a:gd name="connsiteY1" fmla="*/ 0 h 3981450"/>
              <a:gd name="connsiteX0" fmla="*/ 0 w 1133475"/>
              <a:gd name="connsiteY0" fmla="*/ 3981450 h 3981450"/>
              <a:gd name="connsiteX1" fmla="*/ 1133475 w 1133475"/>
              <a:gd name="connsiteY1" fmla="*/ 0 h 3981450"/>
              <a:gd name="connsiteX0" fmla="*/ 0 w 1133475"/>
              <a:gd name="connsiteY0" fmla="*/ 3981450 h 3981450"/>
              <a:gd name="connsiteX1" fmla="*/ 1133475 w 1133475"/>
              <a:gd name="connsiteY1" fmla="*/ 0 h 3981450"/>
              <a:gd name="connsiteX0" fmla="*/ 0 w 1133475"/>
              <a:gd name="connsiteY0" fmla="*/ 3981450 h 3981450"/>
              <a:gd name="connsiteX1" fmla="*/ 1133475 w 1133475"/>
              <a:gd name="connsiteY1" fmla="*/ 0 h 3981450"/>
              <a:gd name="connsiteX0" fmla="*/ 0 w 1133475"/>
              <a:gd name="connsiteY0" fmla="*/ 3981450 h 3981450"/>
              <a:gd name="connsiteX1" fmla="*/ 1133475 w 1133475"/>
              <a:gd name="connsiteY1" fmla="*/ 0 h 3981450"/>
              <a:gd name="connsiteX0" fmla="*/ 0 w 1133475"/>
              <a:gd name="connsiteY0" fmla="*/ 3981450 h 3981450"/>
              <a:gd name="connsiteX1" fmla="*/ 1133475 w 1133475"/>
              <a:gd name="connsiteY1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3475" h="3981450">
                <a:moveTo>
                  <a:pt x="0" y="3981450"/>
                </a:moveTo>
                <a:cubicBezTo>
                  <a:pt x="92075" y="2225675"/>
                  <a:pt x="346075" y="1470025"/>
                  <a:pt x="1133475" y="0"/>
                </a:cubicBezTo>
              </a:path>
            </a:pathLst>
          </a:cu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E1810AAD-8BEC-310B-1A3D-3F9C9190EC0E}"/>
              </a:ext>
            </a:extLst>
          </p:cNvPr>
          <p:cNvSpPr/>
          <p:nvPr/>
        </p:nvSpPr>
        <p:spPr>
          <a:xfrm>
            <a:off x="7040880" y="1519600"/>
            <a:ext cx="638174" cy="22347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349AAEE-B31C-6148-A1F4-DF2A2B8B2E7A}"/>
              </a:ext>
            </a:extLst>
          </p:cNvPr>
          <p:cNvSpPr txBox="1"/>
          <p:nvPr/>
        </p:nvSpPr>
        <p:spPr>
          <a:xfrm>
            <a:off x="7136923" y="1131012"/>
            <a:ext cx="50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2563254-4398-4955-7959-623F4D1D760E}"/>
              </a:ext>
            </a:extLst>
          </p:cNvPr>
          <p:cNvSpPr/>
          <p:nvPr/>
        </p:nvSpPr>
        <p:spPr>
          <a:xfrm>
            <a:off x="8153400" y="4538365"/>
            <a:ext cx="3636646" cy="8219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A892AE93-348B-49CC-00E6-4F7D12883529}"/>
              </a:ext>
            </a:extLst>
          </p:cNvPr>
          <p:cNvCxnSpPr>
            <a:cxnSpLocks/>
          </p:cNvCxnSpPr>
          <p:nvPr/>
        </p:nvCxnSpPr>
        <p:spPr>
          <a:xfrm>
            <a:off x="7136923" y="4181475"/>
            <a:ext cx="0" cy="1178887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C67F4AA6-9F49-7BF6-F134-9A6CF3EE088F}"/>
              </a:ext>
            </a:extLst>
          </p:cNvPr>
          <p:cNvSpPr txBox="1"/>
          <p:nvPr/>
        </p:nvSpPr>
        <p:spPr>
          <a:xfrm>
            <a:off x="7163760" y="4533900"/>
            <a:ext cx="504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71139BF1-33A1-9BED-A1EB-0B41C346DA09}"/>
              </a:ext>
            </a:extLst>
          </p:cNvPr>
          <p:cNvCxnSpPr>
            <a:cxnSpLocks/>
          </p:cNvCxnSpPr>
          <p:nvPr/>
        </p:nvCxnSpPr>
        <p:spPr>
          <a:xfrm flipH="1">
            <a:off x="6644002" y="5482000"/>
            <a:ext cx="285749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815FED45-2270-8E22-7155-D9CFB265DE27}"/>
              </a:ext>
            </a:extLst>
          </p:cNvPr>
          <p:cNvSpPr txBox="1"/>
          <p:nvPr/>
        </p:nvSpPr>
        <p:spPr>
          <a:xfrm>
            <a:off x="6586852" y="5496652"/>
            <a:ext cx="70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nl-NL" sz="2400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</a:p>
        </p:txBody>
      </p:sp>
      <p:sp>
        <p:nvSpPr>
          <p:cNvPr id="6" name="Pijl: rechts 5">
            <a:extLst>
              <a:ext uri="{FF2B5EF4-FFF2-40B4-BE49-F238E27FC236}">
                <a16:creationId xmlns:a16="http://schemas.microsoft.com/office/drawing/2014/main" id="{6D3444B5-F3D6-3E2E-1DCF-27FF01154863}"/>
              </a:ext>
            </a:extLst>
          </p:cNvPr>
          <p:cNvSpPr/>
          <p:nvPr/>
        </p:nvSpPr>
        <p:spPr>
          <a:xfrm>
            <a:off x="6260470" y="5146867"/>
            <a:ext cx="305101" cy="21349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5EF733D-3F3E-75B9-B510-A790741ED744}"/>
              </a:ext>
            </a:extLst>
          </p:cNvPr>
          <p:cNvSpPr txBox="1"/>
          <p:nvPr/>
        </p:nvSpPr>
        <p:spPr>
          <a:xfrm>
            <a:off x="5676104" y="4750742"/>
            <a:ext cx="132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&lt;50% 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σ</a:t>
            </a:r>
            <a:r>
              <a:rPr lang="nl-NL" baseline="-25000" dirty="0" err="1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lang="nl-NL" baseline="-25000" dirty="0">
              <a:solidFill>
                <a:schemeClr val="accent6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5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5" grpId="0"/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6380DF3F-C8FF-BC8B-23CA-EF3E2B3A2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AF2F56-E7A1-4814-7544-FC4CCF8F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Optimalisatie nieuw fixatiecriterium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7CC3CE4-8B43-9AD3-DAB2-8DA9897A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6F84114-B6B9-6103-CB8C-B119854C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2EB25A-0897-4942-DB1D-3B3B0E08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8" y="1276349"/>
            <a:ext cx="4153091" cy="475411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D58BD18-A4C7-74A5-C04B-FBC0F398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7"/>
          <a:stretch/>
        </p:blipFill>
        <p:spPr bwMode="auto">
          <a:xfrm>
            <a:off x="5419364" y="1520937"/>
            <a:ext cx="1475509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8814E2D-0546-BE9C-6283-7279D5C8A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r="30590"/>
          <a:stretch/>
        </p:blipFill>
        <p:spPr bwMode="auto">
          <a:xfrm>
            <a:off x="5419365" y="4467575"/>
            <a:ext cx="1480292" cy="13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2921226-7D82-884C-770E-9E8A58620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0"/>
          <a:stretch/>
        </p:blipFill>
        <p:spPr bwMode="auto">
          <a:xfrm>
            <a:off x="5419364" y="3029965"/>
            <a:ext cx="1475509" cy="128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D335447A-80E6-69E1-D396-E97151ECB4E0}"/>
              </a:ext>
            </a:extLst>
          </p:cNvPr>
          <p:cNvSpPr txBox="1"/>
          <p:nvPr/>
        </p:nvSpPr>
        <p:spPr>
          <a:xfrm>
            <a:off x="7940385" y="4919969"/>
            <a:ext cx="370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14,7-29,5 ton CO</a:t>
            </a:r>
            <a:r>
              <a:rPr lang="nl-NL" sz="2400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nl-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/paal</a:t>
            </a: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372E7C3D-D48E-79D0-D3D8-79674C3CFD9F}"/>
              </a:ext>
            </a:extLst>
          </p:cNvPr>
          <p:cNvSpPr/>
          <p:nvPr/>
        </p:nvSpPr>
        <p:spPr>
          <a:xfrm rot="5400000">
            <a:off x="7429800" y="2090144"/>
            <a:ext cx="430826" cy="4119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4C2C5F75-9C19-EC8B-19EE-0D3E87906054}"/>
              </a:ext>
            </a:extLst>
          </p:cNvPr>
          <p:cNvSpPr/>
          <p:nvPr/>
        </p:nvSpPr>
        <p:spPr>
          <a:xfrm rot="5400000">
            <a:off x="7429800" y="3464549"/>
            <a:ext cx="430826" cy="4119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B4ABDE63-A301-A720-412D-6844A150CE3F}"/>
              </a:ext>
            </a:extLst>
          </p:cNvPr>
          <p:cNvSpPr/>
          <p:nvPr/>
        </p:nvSpPr>
        <p:spPr>
          <a:xfrm rot="5400000">
            <a:off x="7429800" y="4929400"/>
            <a:ext cx="430826" cy="4119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926B749-C526-A017-CB2F-9715CCA18B63}"/>
              </a:ext>
            </a:extLst>
          </p:cNvPr>
          <p:cNvSpPr txBox="1"/>
          <p:nvPr/>
        </p:nvSpPr>
        <p:spPr>
          <a:xfrm>
            <a:off x="7940385" y="3455118"/>
            <a:ext cx="370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21.700 EUR/paal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419BD4E5-9361-0FBE-5A8E-034BD5B83EC2}"/>
              </a:ext>
            </a:extLst>
          </p:cNvPr>
          <p:cNvSpPr txBox="1"/>
          <p:nvPr/>
        </p:nvSpPr>
        <p:spPr>
          <a:xfrm>
            <a:off x="7940385" y="2049681"/>
            <a:ext cx="370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13,4 ton/paal (-12,4 %)</a:t>
            </a:r>
          </a:p>
        </p:txBody>
      </p:sp>
    </p:spTree>
    <p:extLst>
      <p:ext uri="{BB962C8B-B14F-4D97-AF65-F5344CB8AC3E}">
        <p14:creationId xmlns:p14="http://schemas.microsoft.com/office/powerpoint/2010/main" val="2585549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8C59498-632E-AA95-0D10-EF955A3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3B7B8C-E85B-25B4-B90B-57778BA6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6FB72D5-396C-BAC1-30CB-6916CE968B6C}"/>
              </a:ext>
            </a:extLst>
          </p:cNvPr>
          <p:cNvSpPr txBox="1"/>
          <p:nvPr/>
        </p:nvSpPr>
        <p:spPr>
          <a:xfrm>
            <a:off x="276225" y="457645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Meer weten?</a:t>
            </a:r>
          </a:p>
          <a:p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jasper.sluis@witteveenbos.com</a:t>
            </a:r>
          </a:p>
          <a:p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pieter.griffioen@witteveenbos.com</a:t>
            </a:r>
          </a:p>
          <a:p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aa.roubos@portofrotterdam.com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499FF885-B39E-B187-F61F-380432614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14" y="4528620"/>
            <a:ext cx="861723" cy="1296000"/>
          </a:xfrm>
          <a:prstGeom prst="roundRect">
            <a:avLst/>
          </a:prstGeom>
        </p:spPr>
      </p:pic>
      <p:pic>
        <p:nvPicPr>
          <p:cNvPr id="21" name="Afbeelding 20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0A6D8BE3-48B7-C7F2-ABFB-106BF7433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85" y="4528620"/>
            <a:ext cx="864871" cy="1296000"/>
          </a:xfrm>
          <a:prstGeom prst="roundRect">
            <a:avLst/>
          </a:prstGeom>
        </p:spPr>
      </p:pic>
      <p:pic>
        <p:nvPicPr>
          <p:cNvPr id="25" name="Afbeelding 24" descr="Afbeelding met persoon, Menselijk gezicht, glimlach, kleding&#10;&#10;Automatisch gegenereerde beschrijving">
            <a:extLst>
              <a:ext uri="{FF2B5EF4-FFF2-40B4-BE49-F238E27FC236}">
                <a16:creationId xmlns:a16="http://schemas.microsoft.com/office/drawing/2014/main" id="{B3D65D50-5317-5367-EE0B-9C3F1E5D0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r="13824"/>
          <a:stretch/>
        </p:blipFill>
        <p:spPr>
          <a:xfrm>
            <a:off x="4784343" y="4528620"/>
            <a:ext cx="861723" cy="1296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31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3CDCB-F731-4AC9-E519-E972F72C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van de proef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32CA43-D042-A25F-1477-258E53A21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276350"/>
            <a:ext cx="8267700" cy="5080000"/>
          </a:xfrm>
        </p:spPr>
        <p:txBody>
          <a:bodyPr>
            <a:normAutofit/>
          </a:bodyPr>
          <a:lstStyle/>
          <a:p>
            <a:r>
              <a:rPr lang="nl-NL" dirty="0"/>
              <a:t>Onzekerheid in </a:t>
            </a:r>
            <a:r>
              <a:rPr lang="nl-NL" dirty="0" err="1"/>
              <a:t>fixity</a:t>
            </a:r>
            <a:r>
              <a:rPr lang="nl-NL" dirty="0"/>
              <a:t> check</a:t>
            </a:r>
          </a:p>
          <a:p>
            <a:r>
              <a:rPr lang="nl-NL" dirty="0" err="1"/>
              <a:t>Fixity</a:t>
            </a:r>
            <a:r>
              <a:rPr lang="nl-NL" dirty="0"/>
              <a:t> check = voorkomen van:</a:t>
            </a:r>
          </a:p>
          <a:p>
            <a:pPr lvl="1"/>
            <a:r>
              <a:rPr lang="nl-NL" dirty="0"/>
              <a:t>plastische grond-deformatie paalpunt, met als gevolg</a:t>
            </a:r>
          </a:p>
          <a:p>
            <a:pPr lvl="1"/>
            <a:r>
              <a:rPr lang="nl-NL" dirty="0"/>
              <a:t>bijdrage aan energieopname en/of</a:t>
            </a:r>
          </a:p>
          <a:p>
            <a:pPr lvl="1"/>
            <a:r>
              <a:rPr lang="nl-NL" dirty="0"/>
              <a:t>permanente paalverplaatsing</a:t>
            </a:r>
          </a:p>
          <a:p>
            <a:r>
              <a:rPr lang="nl-NL" dirty="0"/>
              <a:t>Huidige ontwerpmethode conform </a:t>
            </a:r>
            <a:r>
              <a:rPr lang="nl-NL" dirty="0" err="1"/>
              <a:t>CROW</a:t>
            </a:r>
            <a:r>
              <a:rPr lang="nl-NL" dirty="0"/>
              <a:t> Flexible Dolphins waarschijnlijk conservatief </a:t>
            </a:r>
            <a:r>
              <a:rPr lang="nl-NL" dirty="0">
                <a:sym typeface="Wingdings" panose="05000000000000000000" pitchFamily="2" charset="2"/>
              </a:rPr>
              <a:t> (te) lange palen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Inzicht krijgen in gedrag herhaaldelijk belasten (ontlast-</a:t>
            </a:r>
            <a:r>
              <a:rPr lang="nl-NL" dirty="0" err="1">
                <a:sym typeface="Wingdings" panose="05000000000000000000" pitchFamily="2" charset="2"/>
              </a:rPr>
              <a:t>herbelast</a:t>
            </a:r>
            <a:r>
              <a:rPr lang="nl-NL" dirty="0">
                <a:sym typeface="Wingdings" panose="05000000000000000000" pitchFamily="2" charset="2"/>
              </a:rPr>
              <a:t> stijfheid)</a:t>
            </a:r>
            <a:endParaRPr lang="nl-NL" dirty="0"/>
          </a:p>
          <a:p>
            <a:pPr lvl="1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DFDCBD-9D51-B3F2-E9A0-89B1B7D6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t>2</a:t>
            </a:fld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B27EDCD-F0D1-B551-559C-FC49593C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F483B74-E212-E57A-1424-F75544D7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41" y="1770511"/>
            <a:ext cx="2812359" cy="425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3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7A67B-BFDD-E879-CFB1-A1B4FD37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Kans voor de proef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456CB4-3AB5-A443-E97A-950A6FA2A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Realisatie nieuwe/uitbreiding ligplaatsen in Calandkanaal</a:t>
            </a:r>
          </a:p>
          <a:p>
            <a:r>
              <a:rPr lang="nl-NL" dirty="0"/>
              <a:t>Makkelijk plaatsen sensoren op te installeren afmeerpalen</a:t>
            </a:r>
          </a:p>
          <a:p>
            <a:r>
              <a:rPr lang="nl-NL" dirty="0"/>
              <a:t>Geen downtime voor palen die al in gebruik zijn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1494A8-22E2-85BF-584A-C10675ED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8E50324-C5EC-AE52-0313-327318C4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3</a:t>
            </a:fld>
            <a:endParaRPr lang="nl-NL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8D0FFB0-011A-DCBA-70C5-8333F81A1E7F}"/>
              </a:ext>
            </a:extLst>
          </p:cNvPr>
          <p:cNvGrpSpPr>
            <a:grpSpLocks noChangeAspect="1"/>
          </p:cNvGrpSpPr>
          <p:nvPr/>
        </p:nvGrpSpPr>
        <p:grpSpPr>
          <a:xfrm>
            <a:off x="393699" y="2873820"/>
            <a:ext cx="9391324" cy="3156645"/>
            <a:chOff x="393699" y="3385690"/>
            <a:chExt cx="7868461" cy="2644775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32493C1-AB50-F3EB-1840-754914924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6042"/>
            <a:stretch/>
          </p:blipFill>
          <p:spPr>
            <a:xfrm>
              <a:off x="393699" y="3385690"/>
              <a:ext cx="3853697" cy="2644775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CF851947-C700-EA21-1264-7E7EEB245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95411" y="3385690"/>
              <a:ext cx="3866749" cy="2644775"/>
            </a:xfrm>
            <a:prstGeom prst="rect">
              <a:avLst/>
            </a:prstGeom>
            <a:ln w="19050">
              <a:solidFill>
                <a:srgbClr val="C00000"/>
              </a:solidFill>
            </a:ln>
          </p:spPr>
        </p:pic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A1BDC27-C969-A6DC-B787-BE6D13863ACE}"/>
                </a:ext>
              </a:extLst>
            </p:cNvPr>
            <p:cNvSpPr/>
            <p:nvPr/>
          </p:nvSpPr>
          <p:spPr>
            <a:xfrm>
              <a:off x="2377188" y="4529384"/>
              <a:ext cx="288031" cy="21602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E2508831-F507-7BDF-6A79-41998851DA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5219" y="3385690"/>
              <a:ext cx="1730192" cy="1143694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ABAD7EFB-BE68-91AA-13B8-7E38DFF74070}"/>
                </a:ext>
              </a:extLst>
            </p:cNvPr>
            <p:cNvCxnSpPr>
              <a:cxnSpLocks/>
            </p:cNvCxnSpPr>
            <p:nvPr/>
          </p:nvCxnSpPr>
          <p:spPr>
            <a:xfrm>
              <a:off x="2665219" y="4745408"/>
              <a:ext cx="1730192" cy="1285057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58BAD07-D99D-6A52-8397-F06F0C274C86}"/>
                </a:ext>
              </a:extLst>
            </p:cNvPr>
            <p:cNvSpPr/>
            <p:nvPr/>
          </p:nvSpPr>
          <p:spPr>
            <a:xfrm>
              <a:off x="5689555" y="4025962"/>
              <a:ext cx="576064" cy="43141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3AA5ECD-8840-C697-4558-5512B6E3B8D6}"/>
                </a:ext>
              </a:extLst>
            </p:cNvPr>
            <p:cNvSpPr txBox="1"/>
            <p:nvPr/>
          </p:nvSpPr>
          <p:spPr>
            <a:xfrm>
              <a:off x="6841683" y="3791995"/>
              <a:ext cx="1080120" cy="30944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Paalproef</a:t>
              </a:r>
            </a:p>
          </p:txBody>
        </p: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E43D5775-CBE7-AA60-013F-9F6151221161}"/>
                </a:ext>
              </a:extLst>
            </p:cNvPr>
            <p:cNvCxnSpPr>
              <a:cxnSpLocks/>
              <a:stCxn id="14" idx="1"/>
              <a:endCxn id="13" idx="3"/>
            </p:cNvCxnSpPr>
            <p:nvPr/>
          </p:nvCxnSpPr>
          <p:spPr>
            <a:xfrm flipH="1">
              <a:off x="6265620" y="3946716"/>
              <a:ext cx="576064" cy="294953"/>
            </a:xfrm>
            <a:prstGeom prst="line">
              <a:avLst/>
            </a:prstGeom>
            <a:ln w="19050">
              <a:solidFill>
                <a:srgbClr val="C00000"/>
              </a:solidFill>
              <a:headEnd type="none" w="med" len="med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844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10EA9-8C67-6E22-EF0C-F6AA776A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Proefopstelling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4F3BC29-29F2-FEB8-FD3C-F6E352F72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69" y="1481361"/>
            <a:ext cx="2896742" cy="4345957"/>
          </a:xfrm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3A7A09-3BB8-30CD-3FA1-1A1D9A40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A9ED5F6-2A68-1041-E5BA-BBC9E6C4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4FDC41C-3C0D-7FEC-5881-ABA0599BE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9" y="1481361"/>
            <a:ext cx="2896742" cy="434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B23A768-9DF4-45F7-7363-7CC13ADF3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68" y="4061901"/>
            <a:ext cx="2645733" cy="1764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3A52305-F09D-B11A-50BF-CDB32A5B3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39" y="4061901"/>
            <a:ext cx="2646000" cy="1764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95C8A195-4F71-AF9E-0A3E-082FD7C42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67" y="2109418"/>
            <a:ext cx="2646002" cy="176400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3CE5336-F261-DC06-BB6A-7F0B514EE6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6"/>
          <a:stretch/>
        </p:blipFill>
        <p:spPr>
          <a:xfrm>
            <a:off x="6558439" y="2109418"/>
            <a:ext cx="2646000" cy="1764000"/>
          </a:xfrm>
          <a:prstGeom prst="rect">
            <a:avLst/>
          </a:prstGeom>
        </p:spPr>
      </p:pic>
      <p:grpSp>
        <p:nvGrpSpPr>
          <p:cNvPr id="100" name="Groep 99">
            <a:extLst>
              <a:ext uri="{FF2B5EF4-FFF2-40B4-BE49-F238E27FC236}">
                <a16:creationId xmlns:a16="http://schemas.microsoft.com/office/drawing/2014/main" id="{E4B5378A-53E5-BCD8-3DCD-6403051F2F0F}"/>
              </a:ext>
            </a:extLst>
          </p:cNvPr>
          <p:cNvGrpSpPr/>
          <p:nvPr/>
        </p:nvGrpSpPr>
        <p:grpSpPr>
          <a:xfrm>
            <a:off x="427606" y="2930916"/>
            <a:ext cx="1280285" cy="508237"/>
            <a:chOff x="427606" y="2930916"/>
            <a:chExt cx="1280285" cy="508237"/>
          </a:xfrm>
        </p:grpSpPr>
        <p:cxnSp>
          <p:nvCxnSpPr>
            <p:cNvPr id="40" name="Rechte verbindingslijn met pijl 39">
              <a:extLst>
                <a:ext uri="{FF2B5EF4-FFF2-40B4-BE49-F238E27FC236}">
                  <a16:creationId xmlns:a16="http://schemas.microsoft.com/office/drawing/2014/main" id="{2EF4C51D-BAF0-6961-200F-AE33FBCACB0D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1196229" y="3115582"/>
              <a:ext cx="511662" cy="32357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5554E25C-9BEF-2D57-2246-E570FDD3C2C2}"/>
                </a:ext>
              </a:extLst>
            </p:cNvPr>
            <p:cNvSpPr txBox="1"/>
            <p:nvPr/>
          </p:nvSpPr>
          <p:spPr>
            <a:xfrm>
              <a:off x="427606" y="2930916"/>
              <a:ext cx="768623" cy="36933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00B05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SAAF</a:t>
              </a:r>
            </a:p>
          </p:txBody>
        </p:sp>
      </p:grpSp>
      <p:grpSp>
        <p:nvGrpSpPr>
          <p:cNvPr id="101" name="Groep 100">
            <a:extLst>
              <a:ext uri="{FF2B5EF4-FFF2-40B4-BE49-F238E27FC236}">
                <a16:creationId xmlns:a16="http://schemas.microsoft.com/office/drawing/2014/main" id="{F6668570-9175-724C-2EBC-FD316332CD3C}"/>
              </a:ext>
            </a:extLst>
          </p:cNvPr>
          <p:cNvGrpSpPr/>
          <p:nvPr/>
        </p:nvGrpSpPr>
        <p:grpSpPr>
          <a:xfrm>
            <a:off x="1098550" y="1478885"/>
            <a:ext cx="2172323" cy="2321399"/>
            <a:chOff x="1098550" y="1478885"/>
            <a:chExt cx="2172323" cy="2321399"/>
          </a:xfrm>
        </p:grpSpPr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356E6F0B-0ABC-F163-A68D-2F696DF3A5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6941" y="1876758"/>
              <a:ext cx="635259" cy="1404637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25">
              <a:extLst>
                <a:ext uri="{FF2B5EF4-FFF2-40B4-BE49-F238E27FC236}">
                  <a16:creationId xmlns:a16="http://schemas.microsoft.com/office/drawing/2014/main" id="{13CC62E2-0D68-AB49-3863-BC9D07ABA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0591" y="1876758"/>
              <a:ext cx="641609" cy="1923526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met pijl 28">
              <a:extLst>
                <a:ext uri="{FF2B5EF4-FFF2-40B4-BE49-F238E27FC236}">
                  <a16:creationId xmlns:a16="http://schemas.microsoft.com/office/drawing/2014/main" id="{E8BAC68E-04FD-EE9B-0510-186F188A01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11300" y="1876758"/>
              <a:ext cx="850900" cy="29494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1A554BBA-D227-CB6D-35C3-AEC3719151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8550" y="1876758"/>
              <a:ext cx="1263650" cy="29494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A67A5EA3-C36B-451D-5734-A69502539E2A}"/>
                </a:ext>
              </a:extLst>
            </p:cNvPr>
            <p:cNvSpPr txBox="1"/>
            <p:nvPr/>
          </p:nvSpPr>
          <p:spPr>
            <a:xfrm>
              <a:off x="1819373" y="1478885"/>
              <a:ext cx="1451500" cy="64633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Meetpunten </a:t>
              </a:r>
              <a:r>
                <a:rPr lang="nl-NL" dirty="0" err="1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total</a:t>
              </a:r>
              <a:r>
                <a:rPr lang="nl-NL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station</a:t>
              </a:r>
            </a:p>
          </p:txBody>
        </p:sp>
      </p:grpSp>
      <p:grpSp>
        <p:nvGrpSpPr>
          <p:cNvPr id="98" name="Groep 97">
            <a:extLst>
              <a:ext uri="{FF2B5EF4-FFF2-40B4-BE49-F238E27FC236}">
                <a16:creationId xmlns:a16="http://schemas.microsoft.com/office/drawing/2014/main" id="{E2D1999E-A58B-5180-29EE-1F59658BD619}"/>
              </a:ext>
            </a:extLst>
          </p:cNvPr>
          <p:cNvGrpSpPr/>
          <p:nvPr/>
        </p:nvGrpSpPr>
        <p:grpSpPr>
          <a:xfrm>
            <a:off x="2031997" y="3449638"/>
            <a:ext cx="1271144" cy="612263"/>
            <a:chOff x="2031997" y="3449638"/>
            <a:chExt cx="1271144" cy="612263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86184D21-43C3-1B74-E1F3-59FF56AA0572}"/>
                </a:ext>
              </a:extLst>
            </p:cNvPr>
            <p:cNvSpPr txBox="1"/>
            <p:nvPr/>
          </p:nvSpPr>
          <p:spPr>
            <a:xfrm>
              <a:off x="2031997" y="3449638"/>
              <a:ext cx="1271144" cy="3693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3x </a:t>
              </a:r>
              <a:r>
                <a:rPr lang="nl-NL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WSM’s</a:t>
              </a:r>
              <a:endParaRPr lang="nl-NL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9" name="Rechte verbindingslijn met pijl 48">
              <a:extLst>
                <a:ext uri="{FF2B5EF4-FFF2-40B4-BE49-F238E27FC236}">
                  <a16:creationId xmlns:a16="http://schemas.microsoft.com/office/drawing/2014/main" id="{C11E363C-7F67-4D37-929D-205987D3A894}"/>
                </a:ext>
              </a:extLst>
            </p:cNvPr>
            <p:cNvCxnSpPr>
              <a:cxnSpLocks/>
            </p:cNvCxnSpPr>
            <p:nvPr/>
          </p:nvCxnSpPr>
          <p:spPr>
            <a:xfrm>
              <a:off x="2670273" y="3818970"/>
              <a:ext cx="0" cy="242931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ep 98">
            <a:extLst>
              <a:ext uri="{FF2B5EF4-FFF2-40B4-BE49-F238E27FC236}">
                <a16:creationId xmlns:a16="http://schemas.microsoft.com/office/drawing/2014/main" id="{F696484A-6364-D3E2-1996-D64CA10DA4D0}"/>
              </a:ext>
            </a:extLst>
          </p:cNvPr>
          <p:cNvGrpSpPr/>
          <p:nvPr/>
        </p:nvGrpSpPr>
        <p:grpSpPr>
          <a:xfrm>
            <a:off x="479667" y="3633256"/>
            <a:ext cx="2679411" cy="1867619"/>
            <a:chOff x="479667" y="3633256"/>
            <a:chExt cx="2679411" cy="1867619"/>
          </a:xfrm>
        </p:grpSpPr>
        <p:cxnSp>
          <p:nvCxnSpPr>
            <p:cNvPr id="53" name="Rechte verbindingslijn met pijl 52">
              <a:extLst>
                <a:ext uri="{FF2B5EF4-FFF2-40B4-BE49-F238E27FC236}">
                  <a16:creationId xmlns:a16="http://schemas.microsoft.com/office/drawing/2014/main" id="{10DDBA03-1433-CA33-0754-C9449F9CDDB9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H="1" flipV="1">
              <a:off x="1562535" y="3633256"/>
              <a:ext cx="256838" cy="1221288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3400ED6D-786A-177D-7AE7-2FDB42273EAE}"/>
                </a:ext>
              </a:extLst>
            </p:cNvPr>
            <p:cNvSpPr txBox="1"/>
            <p:nvPr/>
          </p:nvSpPr>
          <p:spPr>
            <a:xfrm>
              <a:off x="479667" y="4854544"/>
              <a:ext cx="2679411" cy="64633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4x glasvezel (rek) meting</a:t>
              </a:r>
            </a:p>
            <a:p>
              <a:r>
                <a:rPr lang="nl-NL" dirty="0">
                  <a:solidFill>
                    <a:schemeClr val="accent2">
                      <a:lumMod val="7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(binnen buis)</a:t>
              </a:r>
            </a:p>
          </p:txBody>
        </p:sp>
      </p:grpSp>
      <p:grpSp>
        <p:nvGrpSpPr>
          <p:cNvPr id="95" name="Groep 94">
            <a:extLst>
              <a:ext uri="{FF2B5EF4-FFF2-40B4-BE49-F238E27FC236}">
                <a16:creationId xmlns:a16="http://schemas.microsoft.com/office/drawing/2014/main" id="{7203EE6A-BD96-9919-62E4-DF202EA6A1A8}"/>
              </a:ext>
            </a:extLst>
          </p:cNvPr>
          <p:cNvGrpSpPr/>
          <p:nvPr/>
        </p:nvGrpSpPr>
        <p:grpSpPr>
          <a:xfrm>
            <a:off x="2646826" y="2667000"/>
            <a:ext cx="2269121" cy="1955782"/>
            <a:chOff x="2646826" y="2667000"/>
            <a:chExt cx="2269121" cy="1955782"/>
          </a:xfrm>
        </p:grpSpPr>
        <p:cxnSp>
          <p:nvCxnSpPr>
            <p:cNvPr id="61" name="Rechte verbindingslijn met pijl 60">
              <a:extLst>
                <a:ext uri="{FF2B5EF4-FFF2-40B4-BE49-F238E27FC236}">
                  <a16:creationId xmlns:a16="http://schemas.microsoft.com/office/drawing/2014/main" id="{F6921A87-8FD7-D149-C3E8-F60B332DBDDE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3781387" y="2667000"/>
              <a:ext cx="61718" cy="1586450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kstvak 61">
              <a:extLst>
                <a:ext uri="{FF2B5EF4-FFF2-40B4-BE49-F238E27FC236}">
                  <a16:creationId xmlns:a16="http://schemas.microsoft.com/office/drawing/2014/main" id="{A8C3543E-7096-FDE3-A838-BF60C7C7F9FC}"/>
                </a:ext>
              </a:extLst>
            </p:cNvPr>
            <p:cNvSpPr txBox="1"/>
            <p:nvPr/>
          </p:nvSpPr>
          <p:spPr>
            <a:xfrm>
              <a:off x="2646826" y="4253450"/>
              <a:ext cx="2269121" cy="3693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chemeClr val="accent3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2x GEWI Ø 57,5 mm</a:t>
              </a:r>
            </a:p>
          </p:txBody>
        </p:sp>
        <p:cxnSp>
          <p:nvCxnSpPr>
            <p:cNvPr id="64" name="Rechte verbindingslijn met pijl 63">
              <a:extLst>
                <a:ext uri="{FF2B5EF4-FFF2-40B4-BE49-F238E27FC236}">
                  <a16:creationId xmlns:a16="http://schemas.microsoft.com/office/drawing/2014/main" id="{D12CBECC-A735-C1F0-B1AF-79B4AEF9D110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flipV="1">
              <a:off x="3781387" y="2667000"/>
              <a:ext cx="277677" cy="1586450"/>
            </a:xfrm>
            <a:prstGeom prst="straightConnector1">
              <a:avLst/>
            </a:prstGeom>
            <a:ln w="19050">
              <a:solidFill>
                <a:schemeClr val="accent3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ep 95">
            <a:extLst>
              <a:ext uri="{FF2B5EF4-FFF2-40B4-BE49-F238E27FC236}">
                <a16:creationId xmlns:a16="http://schemas.microsoft.com/office/drawing/2014/main" id="{14B64ECA-638E-00B1-7BD4-02AF09BD34B9}"/>
              </a:ext>
            </a:extLst>
          </p:cNvPr>
          <p:cNvGrpSpPr/>
          <p:nvPr/>
        </p:nvGrpSpPr>
        <p:grpSpPr>
          <a:xfrm>
            <a:off x="4915947" y="2930916"/>
            <a:ext cx="1317164" cy="942502"/>
            <a:chOff x="4915947" y="2930916"/>
            <a:chExt cx="1317164" cy="942502"/>
          </a:xfrm>
        </p:grpSpPr>
        <p:sp>
          <p:nvSpPr>
            <p:cNvPr id="71" name="Tekstvak 70">
              <a:extLst>
                <a:ext uri="{FF2B5EF4-FFF2-40B4-BE49-F238E27FC236}">
                  <a16:creationId xmlns:a16="http://schemas.microsoft.com/office/drawing/2014/main" id="{D56F51FF-9762-FE5C-57D0-1A36F381DF5D}"/>
                </a:ext>
              </a:extLst>
            </p:cNvPr>
            <p:cNvSpPr txBox="1"/>
            <p:nvPr/>
          </p:nvSpPr>
          <p:spPr>
            <a:xfrm>
              <a:off x="4981443" y="3504086"/>
              <a:ext cx="1251668" cy="36933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7030A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Vijzel 2 m</a:t>
              </a:r>
            </a:p>
          </p:txBody>
        </p:sp>
        <p:cxnSp>
          <p:nvCxnSpPr>
            <p:cNvPr id="72" name="Rechte verbindingslijn met pijl 71">
              <a:extLst>
                <a:ext uri="{FF2B5EF4-FFF2-40B4-BE49-F238E27FC236}">
                  <a16:creationId xmlns:a16="http://schemas.microsoft.com/office/drawing/2014/main" id="{02FCEB68-A934-87D7-0E04-5C1DB2E764C4}"/>
                </a:ext>
              </a:extLst>
            </p:cNvPr>
            <p:cNvCxnSpPr>
              <a:cxnSpLocks/>
              <a:stCxn id="71" idx="0"/>
            </p:cNvCxnSpPr>
            <p:nvPr/>
          </p:nvCxnSpPr>
          <p:spPr>
            <a:xfrm flipH="1" flipV="1">
              <a:off x="4915947" y="2930916"/>
              <a:ext cx="691330" cy="57317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8025D5FC-E9DF-8A8B-F6DF-17BF71B05DAF}"/>
              </a:ext>
            </a:extLst>
          </p:cNvPr>
          <p:cNvGrpSpPr/>
          <p:nvPr/>
        </p:nvGrpSpPr>
        <p:grpSpPr>
          <a:xfrm>
            <a:off x="3543729" y="1155719"/>
            <a:ext cx="2471544" cy="1393311"/>
            <a:chOff x="3543729" y="1155719"/>
            <a:chExt cx="2471544" cy="1393311"/>
          </a:xfrm>
        </p:grpSpPr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491CD513-8CFC-7739-08A6-F34BE6D1DDFD}"/>
                </a:ext>
              </a:extLst>
            </p:cNvPr>
            <p:cNvSpPr txBox="1"/>
            <p:nvPr/>
          </p:nvSpPr>
          <p:spPr>
            <a:xfrm>
              <a:off x="3543729" y="1155719"/>
              <a:ext cx="2471544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nl-NL" kern="0" dirty="0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H</a:t>
              </a:r>
              <a:r>
                <a:rPr lang="nl-NL" sz="1800" kern="0" dirty="0">
                  <a:solidFill>
                    <a:schemeClr val="accent4">
                      <a:lumMod val="50000"/>
                    </a:schemeClr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angbrug-constructie</a:t>
              </a:r>
            </a:p>
            <a:p>
              <a:r>
                <a:rPr lang="nl-NL" kern="0" dirty="0">
                  <a:solidFill>
                    <a:schemeClr val="accent4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(tegen doorhangen)</a:t>
              </a:r>
              <a:endParaRPr lang="nl-NL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84" name="Rechte verbindingslijn met pijl 83">
              <a:extLst>
                <a:ext uri="{FF2B5EF4-FFF2-40B4-BE49-F238E27FC236}">
                  <a16:creationId xmlns:a16="http://schemas.microsoft.com/office/drawing/2014/main" id="{85BDCC7F-176B-8E91-59D3-50514AE9E580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 flipH="1">
              <a:off x="3641687" y="1802050"/>
              <a:ext cx="1137814" cy="484352"/>
            </a:xfrm>
            <a:prstGeom prst="straightConnector1">
              <a:avLst/>
            </a:prstGeom>
            <a:ln w="19050">
              <a:solidFill>
                <a:schemeClr val="accent4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Rechte verbindingslijn met pijl 86">
              <a:extLst>
                <a:ext uri="{FF2B5EF4-FFF2-40B4-BE49-F238E27FC236}">
                  <a16:creationId xmlns:a16="http://schemas.microsoft.com/office/drawing/2014/main" id="{C6BB97A1-D79D-347A-E197-3DF95E562AAD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>
              <a:off x="4779501" y="1802050"/>
              <a:ext cx="201942" cy="746980"/>
            </a:xfrm>
            <a:prstGeom prst="straightConnector1">
              <a:avLst/>
            </a:prstGeom>
            <a:ln w="19050">
              <a:solidFill>
                <a:schemeClr val="accent4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met pijl 91">
              <a:extLst>
                <a:ext uri="{FF2B5EF4-FFF2-40B4-BE49-F238E27FC236}">
                  <a16:creationId xmlns:a16="http://schemas.microsoft.com/office/drawing/2014/main" id="{2F3213BB-31E8-C0A8-EA76-58530C303AEC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 flipH="1">
              <a:off x="4602330" y="1802050"/>
              <a:ext cx="177171" cy="369650"/>
            </a:xfrm>
            <a:prstGeom prst="straightConnector1">
              <a:avLst/>
            </a:prstGeom>
            <a:ln w="19050">
              <a:solidFill>
                <a:schemeClr val="accent4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kstvak 101">
            <a:extLst>
              <a:ext uri="{FF2B5EF4-FFF2-40B4-BE49-F238E27FC236}">
                <a16:creationId xmlns:a16="http://schemas.microsoft.com/office/drawing/2014/main" id="{C6183A4A-7227-1115-AFBE-78AFFD1777BA}"/>
              </a:ext>
            </a:extLst>
          </p:cNvPr>
          <p:cNvSpPr txBox="1"/>
          <p:nvPr/>
        </p:nvSpPr>
        <p:spPr>
          <a:xfrm>
            <a:off x="6903440" y="1507426"/>
            <a:ext cx="360935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nl-NL" sz="1800" kern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Deskundige &amp; enthousiaste crew 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72AE9-37BE-DB99-402B-C5A4FECC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52678E-3C9F-F9AB-266C-A2502E1CD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nl-NL" dirty="0"/>
              <a:t>Opdrachtgever</a:t>
            </a:r>
          </a:p>
          <a:p>
            <a:pPr>
              <a:spcAft>
                <a:spcPts val="2400"/>
              </a:spcAft>
            </a:pPr>
            <a:r>
              <a:rPr lang="nl-NL" dirty="0" err="1"/>
              <a:t>SCB</a:t>
            </a:r>
            <a:r>
              <a:rPr lang="nl-NL" dirty="0"/>
              <a:t>, predictie &amp; postdictie</a:t>
            </a:r>
          </a:p>
          <a:p>
            <a:pPr>
              <a:spcAft>
                <a:spcPts val="2400"/>
              </a:spcAft>
            </a:pPr>
            <a:r>
              <a:rPr lang="nl-NL" dirty="0"/>
              <a:t>Ontwerp &amp; uitvoering</a:t>
            </a:r>
          </a:p>
          <a:p>
            <a:pPr>
              <a:spcAft>
                <a:spcPts val="2400"/>
              </a:spcAft>
            </a:pPr>
            <a:r>
              <a:rPr lang="nl-NL" dirty="0"/>
              <a:t>Vijzel</a:t>
            </a:r>
          </a:p>
          <a:p>
            <a:pPr>
              <a:spcAft>
                <a:spcPts val="2400"/>
              </a:spcAft>
            </a:pPr>
            <a:r>
              <a:rPr lang="nl-NL" dirty="0"/>
              <a:t>Glasvezelmeting &amp; waterspanning</a:t>
            </a:r>
          </a:p>
          <a:p>
            <a:pPr>
              <a:spcAft>
                <a:spcPts val="2400"/>
              </a:spcAft>
            </a:pPr>
            <a:r>
              <a:rPr lang="nl-NL" dirty="0"/>
              <a:t>SAAF-meting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C2694FE-6E06-B91E-91DD-EEF38DA5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2293E3F-9980-22E4-206D-4105ECB9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6A99ACB-5A5D-3B2D-962F-61B7C6F80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20" y="4361395"/>
            <a:ext cx="2531642" cy="84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3D1B2B-7FDC-2ABE-A1BD-6F536CD8C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236" y="2827525"/>
            <a:ext cx="450394" cy="62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7ECDD6-AF65-6A97-E0C5-F2B5A54F7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352" y="2005554"/>
            <a:ext cx="2016084" cy="52364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3272644-C3E6-EA49-ADC8-1AAC467EF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127" y="1155516"/>
            <a:ext cx="1950573" cy="88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40978A4-3D0F-DFCB-1E9B-6BA2C30C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44" y="2855086"/>
            <a:ext cx="2069206" cy="5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073CC8AA-1F8C-D31A-9712-33A59E659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1" b="30384"/>
          <a:stretch/>
        </p:blipFill>
        <p:spPr bwMode="auto">
          <a:xfrm>
            <a:off x="7231352" y="3740123"/>
            <a:ext cx="2601557" cy="59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1E7BFC5-30DD-AB9B-5D6E-1BF9EBE873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1" y="5228893"/>
            <a:ext cx="1289164" cy="7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8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inhoud 11">
            <a:extLst>
              <a:ext uri="{FF2B5EF4-FFF2-40B4-BE49-F238E27FC236}">
                <a16:creationId xmlns:a16="http://schemas.microsoft.com/office/drawing/2014/main" id="{225BB977-6D37-FD5E-68A2-94A1EA6C6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EB4D1B-8706-DDB9-DB6E-EEE30427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Belastingschema &amp; predictie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883CBE8-3858-5B22-B838-52A05BA2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F0A43A-32A4-D199-E75C-ADC8CD26E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3847337-4F00-9FC1-1B18-F296000FD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7" y="1287501"/>
            <a:ext cx="4813739" cy="33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BA7184D-EB0A-C498-977F-0160A368C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859" y="1287501"/>
            <a:ext cx="4813739" cy="3312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ijdelijke aanduiding voor inhoud 8">
            <a:extLst>
              <a:ext uri="{FF2B5EF4-FFF2-40B4-BE49-F238E27FC236}">
                <a16:creationId xmlns:a16="http://schemas.microsoft.com/office/drawing/2014/main" id="{35DEE1BD-2121-B6AA-3A9C-081BF23A36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348098"/>
              </p:ext>
            </p:extLst>
          </p:nvPr>
        </p:nvGraphicFramePr>
        <p:xfrm>
          <a:off x="393260" y="4904706"/>
          <a:ext cx="9741336" cy="1146439"/>
        </p:xfrm>
        <a:graphic>
          <a:graphicData uri="http://schemas.openxmlformats.org/drawingml/2006/table">
            <a:tbl>
              <a:tblPr firstRow="1" firstCol="1">
                <a:tableStyleId>{E8034E78-7F5D-4C2E-B375-FC64B27BC917}</a:tableStyleId>
              </a:tblPr>
              <a:tblGrid>
                <a:gridCol w="2088303">
                  <a:extLst>
                    <a:ext uri="{9D8B030D-6E8A-4147-A177-3AD203B41FA5}">
                      <a16:colId xmlns:a16="http://schemas.microsoft.com/office/drawing/2014/main" val="1787255909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118920571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1914739608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2359742411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3137889727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1831272847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1249742017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4062388032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3901312245"/>
                    </a:ext>
                  </a:extLst>
                </a:gridCol>
                <a:gridCol w="850337">
                  <a:extLst>
                    <a:ext uri="{9D8B030D-6E8A-4147-A177-3AD203B41FA5}">
                      <a16:colId xmlns:a16="http://schemas.microsoft.com/office/drawing/2014/main" val="271065345"/>
                    </a:ext>
                  </a:extLst>
                </a:gridCol>
              </a:tblGrid>
              <a:tr h="513797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Stap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800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39370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7950" marR="107950" marT="50165" marB="39370" anchor="ctr">
                    <a:solidFill>
                      <a:srgbClr val="5F60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18339"/>
                  </a:ext>
                </a:extLst>
              </a:tr>
              <a:tr h="316321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% UGT </a:t>
                      </a:r>
                      <a:r>
                        <a:rPr lang="en-GB" sz="1400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troskracht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8000" marR="107950" marT="39370" marB="39370" anchor="ctr">
                    <a:solidFill>
                      <a:srgbClr val="B5A28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40%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55%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70%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80%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90%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90%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90%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90%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90%</a:t>
                      </a:r>
                    </a:p>
                  </a:txBody>
                  <a:tcPr marL="107950" marR="107950" marT="39370" marB="39370" anchor="ctr"/>
                </a:tc>
                <a:extLst>
                  <a:ext uri="{0D108BD9-81ED-4DB2-BD59-A6C34878D82A}">
                    <a16:rowId xmlns:a16="http://schemas.microsoft.com/office/drawing/2014/main" val="1595296290"/>
                  </a:ext>
                </a:extLst>
              </a:tr>
              <a:tr h="316321">
                <a:tc>
                  <a:txBody>
                    <a:bodyPr/>
                    <a:lstStyle/>
                    <a:p>
                      <a:pPr>
                        <a:lnSpc>
                          <a:spcPts val="1050"/>
                        </a:lnSpc>
                      </a:pPr>
                      <a:r>
                        <a:rPr lang="en-GB" sz="1400" dirty="0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Belasting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[kN]</a:t>
                      </a:r>
                      <a:endParaRPr lang="nl-NL" sz="14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Segoe UI" panose="020B0502040204020203" pitchFamily="34" charset="0"/>
                      </a:endParaRPr>
                    </a:p>
                  </a:txBody>
                  <a:tcPr marL="108000" marR="107950" marT="39370" marB="39370" anchor="ctr">
                    <a:solidFill>
                      <a:srgbClr val="B5A28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810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1114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1418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1620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1823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1823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1823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1823</a:t>
                      </a:r>
                    </a:p>
                  </a:txBody>
                  <a:tcPr marL="107950" marR="107950" marT="39370" marB="3937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Segoe UI" panose="020B0502040204020203" pitchFamily="34" charset="0"/>
                        </a:rPr>
                        <a:t>1823</a:t>
                      </a:r>
                    </a:p>
                  </a:txBody>
                  <a:tcPr marL="107950" marR="107950" marT="39370" marB="39370" anchor="ctr"/>
                </a:tc>
                <a:extLst>
                  <a:ext uri="{0D108BD9-81ED-4DB2-BD59-A6C34878D82A}">
                    <a16:rowId xmlns:a16="http://schemas.microsoft.com/office/drawing/2014/main" val="2787591740"/>
                  </a:ext>
                </a:extLst>
              </a:tr>
            </a:tbl>
          </a:graphicData>
        </a:graphic>
      </p:graphicFrame>
      <p:grpSp>
        <p:nvGrpSpPr>
          <p:cNvPr id="27" name="Groep 26">
            <a:extLst>
              <a:ext uri="{FF2B5EF4-FFF2-40B4-BE49-F238E27FC236}">
                <a16:creationId xmlns:a16="http://schemas.microsoft.com/office/drawing/2014/main" id="{050C839E-89F4-F2C8-2C3B-6A670FFBBF15}"/>
              </a:ext>
            </a:extLst>
          </p:cNvPr>
          <p:cNvGrpSpPr/>
          <p:nvPr/>
        </p:nvGrpSpPr>
        <p:grpSpPr>
          <a:xfrm>
            <a:off x="2057402" y="3836091"/>
            <a:ext cx="7820021" cy="1100679"/>
            <a:chOff x="2057402" y="3836091"/>
            <a:chExt cx="7820021" cy="1100679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4CBF8DCC-C05B-582F-EBB8-91DC3601BCDB}"/>
                </a:ext>
              </a:extLst>
            </p:cNvPr>
            <p:cNvSpPr txBox="1"/>
            <p:nvPr/>
          </p:nvSpPr>
          <p:spPr>
            <a:xfrm>
              <a:off x="3450870" y="4567438"/>
              <a:ext cx="4073880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Restverplaatsing acceptabel voor HbR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9793B308-4094-3ECA-F255-B16B1A2EA6D3}"/>
                </a:ext>
              </a:extLst>
            </p:cNvPr>
            <p:cNvSpPr/>
            <p:nvPr/>
          </p:nvSpPr>
          <p:spPr>
            <a:xfrm>
              <a:off x="2057402" y="3836092"/>
              <a:ext cx="400048" cy="45968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C242863-DECD-068A-4750-4165BCAA9567}"/>
                </a:ext>
              </a:extLst>
            </p:cNvPr>
            <p:cNvSpPr/>
            <p:nvPr/>
          </p:nvSpPr>
          <p:spPr>
            <a:xfrm>
              <a:off x="9267824" y="3836091"/>
              <a:ext cx="609599" cy="45968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8" name="Rechte verbindingslijn met pijl 17">
              <a:extLst>
                <a:ext uri="{FF2B5EF4-FFF2-40B4-BE49-F238E27FC236}">
                  <a16:creationId xmlns:a16="http://schemas.microsoft.com/office/drawing/2014/main" id="{70754877-24D0-D300-0DAC-DE99651A3708}"/>
                </a:ext>
              </a:extLst>
            </p:cNvPr>
            <p:cNvCxnSpPr>
              <a:cxnSpLocks/>
              <a:stCxn id="14" idx="1"/>
              <a:endCxn id="16" idx="5"/>
            </p:cNvCxnSpPr>
            <p:nvPr/>
          </p:nvCxnSpPr>
          <p:spPr>
            <a:xfrm flipH="1" flipV="1">
              <a:off x="2398864" y="4228456"/>
              <a:ext cx="1052006" cy="5236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met pijl 20">
              <a:extLst>
                <a:ext uri="{FF2B5EF4-FFF2-40B4-BE49-F238E27FC236}">
                  <a16:creationId xmlns:a16="http://schemas.microsoft.com/office/drawing/2014/main" id="{B798F682-0E3E-2972-7B3A-480CBD034563}"/>
                </a:ext>
              </a:extLst>
            </p:cNvPr>
            <p:cNvCxnSpPr>
              <a:cxnSpLocks/>
              <a:stCxn id="14" idx="3"/>
              <a:endCxn id="17" idx="3"/>
            </p:cNvCxnSpPr>
            <p:nvPr/>
          </p:nvCxnSpPr>
          <p:spPr>
            <a:xfrm flipV="1">
              <a:off x="7524750" y="4228455"/>
              <a:ext cx="1832348" cy="52364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65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D8D4C-4D77-1C29-D977-AF38262B4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Uitvoering paalproef 30 juni 2022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C5F3BD3-B600-4754-95E0-0AB223D48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C6B46BF-D74B-1CFC-3BE5-94C2411D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1B8896-38FE-944C-5A62-D7F43722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0A228C3-EF31-282C-DCB0-7AED962A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" y="1276350"/>
            <a:ext cx="8794819" cy="4754115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381B8A5A-511A-AF35-CDEF-3695C8A1D370}"/>
              </a:ext>
            </a:extLst>
          </p:cNvPr>
          <p:cNvGrpSpPr/>
          <p:nvPr/>
        </p:nvGrpSpPr>
        <p:grpSpPr>
          <a:xfrm>
            <a:off x="8251765" y="2108083"/>
            <a:ext cx="3940235" cy="2477007"/>
            <a:chOff x="8251765" y="2108083"/>
            <a:chExt cx="3940235" cy="2477007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F38984C6-3312-C093-B94F-17949BB9222B}"/>
                </a:ext>
              </a:extLst>
            </p:cNvPr>
            <p:cNvSpPr txBox="1"/>
            <p:nvPr/>
          </p:nvSpPr>
          <p:spPr>
            <a:xfrm>
              <a:off x="9341887" y="2553765"/>
              <a:ext cx="2850113" cy="203132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Cilinderslag tot ca. 1,5 m</a:t>
              </a:r>
            </a:p>
            <a:p>
              <a:endParaRPr lang="nl-N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nl-N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nl-NL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Paalverplaatsing ca. 0,7 m</a:t>
              </a:r>
            </a:p>
            <a:p>
              <a:endParaRPr lang="nl-N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endParaRPr lang="nl-N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nl-NL" dirty="0">
                  <a:solidFill>
                    <a:srgbClr val="C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Predictie ca. 1,0 m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8C70F74D-E718-281D-DBB6-7751441AEC5A}"/>
                </a:ext>
              </a:extLst>
            </p:cNvPr>
            <p:cNvSpPr/>
            <p:nvPr/>
          </p:nvSpPr>
          <p:spPr>
            <a:xfrm>
              <a:off x="8251765" y="2108083"/>
              <a:ext cx="468000" cy="468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Pijl: omhoog/omlaag 9">
              <a:extLst>
                <a:ext uri="{FF2B5EF4-FFF2-40B4-BE49-F238E27FC236}">
                  <a16:creationId xmlns:a16="http://schemas.microsoft.com/office/drawing/2014/main" id="{3991A567-0016-3C49-3056-24A0EEEAAB77}"/>
                </a:ext>
              </a:extLst>
            </p:cNvPr>
            <p:cNvSpPr/>
            <p:nvPr/>
          </p:nvSpPr>
          <p:spPr>
            <a:xfrm>
              <a:off x="10585579" y="2997116"/>
              <a:ext cx="261257" cy="396551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Pijl: omhoog/omlaag 10">
              <a:extLst>
                <a:ext uri="{FF2B5EF4-FFF2-40B4-BE49-F238E27FC236}">
                  <a16:creationId xmlns:a16="http://schemas.microsoft.com/office/drawing/2014/main" id="{93C1AB92-BC3E-A29A-B19D-B6919366E81A}"/>
                </a:ext>
              </a:extLst>
            </p:cNvPr>
            <p:cNvSpPr/>
            <p:nvPr/>
          </p:nvSpPr>
          <p:spPr>
            <a:xfrm>
              <a:off x="10585579" y="3837018"/>
              <a:ext cx="261257" cy="396551"/>
            </a:xfrm>
            <a:prstGeom prst="up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76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64376B-EE08-58D8-911A-73D1E40ED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Aanvullend grondonderzoek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861CB7-DD27-307F-7D29-44E004BBA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Sonderingen (installatie-effect?), boringen</a:t>
            </a:r>
          </a:p>
          <a:p>
            <a:r>
              <a:rPr lang="nl-NL" dirty="0"/>
              <a:t>Labonderzoek (o.a. </a:t>
            </a:r>
            <a:r>
              <a:rPr lang="nl-NL" dirty="0" err="1"/>
              <a:t>triaxiaalproeven</a:t>
            </a:r>
            <a:r>
              <a:rPr lang="nl-NL" dirty="0"/>
              <a:t> met ontlast-</a:t>
            </a:r>
            <a:r>
              <a:rPr lang="nl-NL" dirty="0" err="1"/>
              <a:t>herbelast</a:t>
            </a:r>
            <a:r>
              <a:rPr lang="nl-NL" dirty="0"/>
              <a:t> trap)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6EE88DB-66B3-9107-BCAD-9EF6656C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9480C-3F48-A324-CACE-3DDA0B55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9725486-8BB5-1D31-2B3A-7E0B91A93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18" y="2456883"/>
            <a:ext cx="3610356" cy="361492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51E4E3B-C610-9CBF-DE14-CB188AC4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547" y="2456883"/>
            <a:ext cx="3605784" cy="36149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D0FD14C2-AC68-06D2-E0CF-70DECA150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451" y="2457411"/>
            <a:ext cx="3611349" cy="36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3B9D9-EA06-FFC5-AC49-A519AF09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Rekmetingen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87C9F3-DE45-CE39-9731-56851F12F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6D2DB82-F323-29DD-64E5-32BDC0BF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Geotechniekdag 2023 | Paalproef Calandkanaal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B8ABA9-6C38-05AA-D043-584729FA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E0B11-F33C-4FD1-82CD-1B6631F1D1B5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E69D88-D662-9317-A0CF-99170555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99" y="1276350"/>
            <a:ext cx="3923777" cy="4763961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A286785-A264-1852-2129-6E9DFAA58A1D}"/>
              </a:ext>
            </a:extLst>
          </p:cNvPr>
          <p:cNvSpPr/>
          <p:nvPr/>
        </p:nvSpPr>
        <p:spPr>
          <a:xfrm>
            <a:off x="2224726" y="2422689"/>
            <a:ext cx="1329179" cy="14800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98C99AA-4596-2B46-B4BA-6410B3B52E43}"/>
              </a:ext>
            </a:extLst>
          </p:cNvPr>
          <p:cNvSpPr/>
          <p:nvPr/>
        </p:nvSpPr>
        <p:spPr>
          <a:xfrm>
            <a:off x="1560137" y="4721289"/>
            <a:ext cx="1117750" cy="6344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9AE15A4-6410-5163-B65A-B7ADC311BAF8}"/>
              </a:ext>
            </a:extLst>
          </p:cNvPr>
          <p:cNvSpPr txBox="1"/>
          <p:nvPr/>
        </p:nvSpPr>
        <p:spPr>
          <a:xfrm>
            <a:off x="2952790" y="4585126"/>
            <a:ext cx="1783067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Sprongen in rekmetingen t.p.v. overgang wanddikte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249127E8-D643-D862-E88D-FDEF148DBBFB}"/>
              </a:ext>
            </a:extLst>
          </p:cNvPr>
          <p:cNvCxnSpPr>
            <a:cxnSpLocks/>
          </p:cNvCxnSpPr>
          <p:nvPr/>
        </p:nvCxnSpPr>
        <p:spPr>
          <a:xfrm flipH="1" flipV="1">
            <a:off x="3237722" y="3902697"/>
            <a:ext cx="111968" cy="682429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F39EE544-7FED-5AF6-C834-41A1690EA4C5}"/>
              </a:ext>
            </a:extLst>
          </p:cNvPr>
          <p:cNvCxnSpPr>
            <a:cxnSpLocks/>
          </p:cNvCxnSpPr>
          <p:nvPr/>
        </p:nvCxnSpPr>
        <p:spPr>
          <a:xfrm flipH="1">
            <a:off x="2677887" y="5019869"/>
            <a:ext cx="27490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C72AEE44-859D-98DD-7CBB-98E5B9744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66" y="1277511"/>
            <a:ext cx="4840624" cy="476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18B9D30-BF5D-39E3-8BDC-524EC25672A9}"/>
                  </a:ext>
                </a:extLst>
              </p:cNvPr>
              <p:cNvSpPr txBox="1"/>
              <p:nvPr/>
            </p:nvSpPr>
            <p:spPr>
              <a:xfrm>
                <a:off x="6239069" y="5251648"/>
                <a:ext cx="3169622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∙ 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nl-NL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nl-NL" i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nl-NL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nl-NL" i="0">
                              <a:latin typeface="Cambria Math" panose="02040503050406030204" pitchFamily="18" charset="0"/>
                            </a:rPr>
                            <m:t>0.5</m:t>
                          </m:r>
                          <m:sSub>
                            <m:sSubPr>
                              <m:ctrlPr>
                                <a:rPr lang="nl-NL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018B9D30-BF5D-39E3-8BDC-524EC2567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069" y="5251648"/>
                <a:ext cx="3169622" cy="6576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65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468</Words>
  <Application>Microsoft Office PowerPoint</Application>
  <PresentationFormat>Breedbeeld</PresentationFormat>
  <Paragraphs>139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Segoe UI</vt:lpstr>
      <vt:lpstr>Times New Roman</vt:lpstr>
      <vt:lpstr>Wingdings</vt:lpstr>
      <vt:lpstr>Kantoorthema</vt:lpstr>
      <vt:lpstr>Paalproef Calandkanaal</vt:lpstr>
      <vt:lpstr>Doel van de proef</vt:lpstr>
      <vt:lpstr>Kans voor de proef</vt:lpstr>
      <vt:lpstr>Proefopstelling</vt:lpstr>
      <vt:lpstr>Samenwerking</vt:lpstr>
      <vt:lpstr>Belastingschema &amp; predictie</vt:lpstr>
      <vt:lpstr>Uitvoering paalproef 30 juni 2022</vt:lpstr>
      <vt:lpstr>Aanvullend grondonderzoek</vt:lpstr>
      <vt:lpstr>Rekmetingen</vt:lpstr>
      <vt:lpstr>Teruggerekende kracht in de tijd</vt:lpstr>
      <vt:lpstr>Vergelijking meetdata – Plaxis 3D (belast)</vt:lpstr>
      <vt:lpstr>Vergelijking meetdata – Plaxis 3D (ontlast)</vt:lpstr>
      <vt:lpstr>Ontlast-herbelast gedrag – meting</vt:lpstr>
      <vt:lpstr>Ontlast-herbelast gedrag – Plaxis 3D</vt:lpstr>
      <vt:lpstr>Fixatiecriterium</vt:lpstr>
      <vt:lpstr>Optimalisatie nieuw fixatiecriterium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Paalproef Calandkanaal</dc:title>
  <dc:creator>Jasper Sluis</dc:creator>
  <cp:lastModifiedBy>Bert van de Ven</cp:lastModifiedBy>
  <cp:revision>18</cp:revision>
  <dcterms:created xsi:type="dcterms:W3CDTF">2023-11-01T13:35:06Z</dcterms:created>
  <dcterms:modified xsi:type="dcterms:W3CDTF">2023-11-14T15:11:55Z</dcterms:modified>
</cp:coreProperties>
</file>