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x-e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26"/>
  </p:handoutMasterIdLst>
  <p:sldIdLst>
    <p:sldId id="256" r:id="rId6"/>
    <p:sldId id="276" r:id="rId7"/>
    <p:sldId id="275" r:id="rId8"/>
    <p:sldId id="257" r:id="rId9"/>
    <p:sldId id="258" r:id="rId10"/>
    <p:sldId id="260" r:id="rId11"/>
    <p:sldId id="262" r:id="rId12"/>
    <p:sldId id="278" r:id="rId13"/>
    <p:sldId id="280" r:id="rId14"/>
    <p:sldId id="279" r:id="rId15"/>
    <p:sldId id="265" r:id="rId16"/>
    <p:sldId id="266" r:id="rId17"/>
    <p:sldId id="263" r:id="rId18"/>
    <p:sldId id="264" r:id="rId19"/>
    <p:sldId id="268" r:id="rId20"/>
    <p:sldId id="269" r:id="rId21"/>
    <p:sldId id="271" r:id="rId22"/>
    <p:sldId id="283" r:id="rId23"/>
    <p:sldId id="281" r:id="rId24"/>
    <p:sldId id="273"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894B7B-FDE6-41D7-A62E-5916F50FAE58}" name="Laghmouchi, Kamal" initials="KL" userId="S::kamal.laghmouchi@arcadis.com::a92892bc-5b79-4e5e-a18d-75562a17021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7179F-E519-4650-9F7C-2FA36C070D8C}" v="300" dt="2023-11-07T08:52:44.075"/>
    <p1510:client id="{B39CEF9E-00A4-45CD-BEA7-831466C704CD}" v="73" dt="2023-11-07T08:40:13.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342"/>
      </p:cViewPr>
      <p:guideLst/>
    </p:cSldViewPr>
  </p:slideViewPr>
  <p:notesTextViewPr>
    <p:cViewPr>
      <p:scale>
        <a:sx n="1" d="1"/>
        <a:sy n="1" d="1"/>
      </p:scale>
      <p:origin x="0" y="0"/>
    </p:cViewPr>
  </p:notesTextViewPr>
  <p:notesViewPr>
    <p:cSldViewPr snapToGrid="0">
      <p:cViewPr varScale="1">
        <p:scale>
          <a:sx n="51" d="100"/>
          <a:sy n="51" d="100"/>
        </p:scale>
        <p:origin x="2694"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res, Otto" userId="3321b06a-9c9f-47d1-8ee9-130656a932c8" providerId="ADAL" clId="{D3F92802-52FB-481B-993B-42DE68CFFD5B}"/>
    <pc:docChg chg="custSel modSld">
      <pc:chgData name="Heeres, Otto" userId="3321b06a-9c9f-47d1-8ee9-130656a932c8" providerId="ADAL" clId="{D3F92802-52FB-481B-993B-42DE68CFFD5B}" dt="2023-11-07T10:33:39.783" v="56" actId="478"/>
      <pc:docMkLst>
        <pc:docMk/>
      </pc:docMkLst>
      <pc:sldChg chg="modSp mod">
        <pc:chgData name="Heeres, Otto" userId="3321b06a-9c9f-47d1-8ee9-130656a932c8" providerId="ADAL" clId="{D3F92802-52FB-481B-993B-42DE68CFFD5B}" dt="2023-11-07T10:29:16.293" v="46" actId="20577"/>
        <pc:sldMkLst>
          <pc:docMk/>
          <pc:sldMk cId="2201616645" sldId="256"/>
        </pc:sldMkLst>
        <pc:spChg chg="mod">
          <ac:chgData name="Heeres, Otto" userId="3321b06a-9c9f-47d1-8ee9-130656a932c8" providerId="ADAL" clId="{D3F92802-52FB-481B-993B-42DE68CFFD5B}" dt="2023-11-07T10:29:16.293" v="46" actId="20577"/>
          <ac:spMkLst>
            <pc:docMk/>
            <pc:sldMk cId="2201616645" sldId="256"/>
            <ac:spMk id="3" creationId="{89D39FC3-F058-484E-9FD4-228168319D0F}"/>
          </ac:spMkLst>
        </pc:spChg>
      </pc:sldChg>
      <pc:sldChg chg="modSp mod">
        <pc:chgData name="Heeres, Otto" userId="3321b06a-9c9f-47d1-8ee9-130656a932c8" providerId="ADAL" clId="{D3F92802-52FB-481B-993B-42DE68CFFD5B}" dt="2023-11-07T10:33:01.982" v="48" actId="20577"/>
        <pc:sldMkLst>
          <pc:docMk/>
          <pc:sldMk cId="2033240330" sldId="257"/>
        </pc:sldMkLst>
        <pc:spChg chg="mod">
          <ac:chgData name="Heeres, Otto" userId="3321b06a-9c9f-47d1-8ee9-130656a932c8" providerId="ADAL" clId="{D3F92802-52FB-481B-993B-42DE68CFFD5B}" dt="2023-11-07T10:33:01.982" v="48" actId="20577"/>
          <ac:spMkLst>
            <pc:docMk/>
            <pc:sldMk cId="2033240330" sldId="257"/>
            <ac:spMk id="8" creationId="{F8737F60-C4B7-B5A6-955F-8C2B25BABF2C}"/>
          </ac:spMkLst>
        </pc:spChg>
      </pc:sldChg>
      <pc:sldChg chg="delCm">
        <pc:chgData name="Heeres, Otto" userId="3321b06a-9c9f-47d1-8ee9-130656a932c8" providerId="ADAL" clId="{D3F92802-52FB-481B-993B-42DE68CFFD5B}" dt="2023-11-07T10:28:57.239" v="44"/>
        <pc:sldMkLst>
          <pc:docMk/>
          <pc:sldMk cId="362666909" sldId="269"/>
        </pc:sldMkLst>
        <pc:extLst>
          <p:ext xmlns:p="http://schemas.openxmlformats.org/presentationml/2006/main" uri="{D6D511B9-2390-475A-947B-AFAB55BFBCF1}">
            <pc226:cmChg xmlns:pc226="http://schemas.microsoft.com/office/powerpoint/2022/06/main/command" chg="del">
              <pc226:chgData name="Heeres, Otto" userId="3321b06a-9c9f-47d1-8ee9-130656a932c8" providerId="ADAL" clId="{D3F92802-52FB-481B-993B-42DE68CFFD5B}" dt="2023-11-07T10:28:57.239" v="44"/>
              <pc2:cmMkLst xmlns:pc2="http://schemas.microsoft.com/office/powerpoint/2019/9/main/command">
                <pc:docMk/>
                <pc:sldMk cId="362666909" sldId="269"/>
                <pc2:cmMk id="{15230245-09A9-489D-9A5D-2C9AF112FF4B}"/>
              </pc2:cmMkLst>
            </pc226:cmChg>
          </p:ext>
        </pc:extLst>
      </pc:sldChg>
      <pc:sldChg chg="modSp mod">
        <pc:chgData name="Heeres, Otto" userId="3321b06a-9c9f-47d1-8ee9-130656a932c8" providerId="ADAL" clId="{D3F92802-52FB-481B-993B-42DE68CFFD5B}" dt="2023-11-07T10:22:46.095" v="10" actId="20577"/>
        <pc:sldMkLst>
          <pc:docMk/>
          <pc:sldMk cId="3781911152" sldId="275"/>
        </pc:sldMkLst>
        <pc:spChg chg="mod">
          <ac:chgData name="Heeres, Otto" userId="3321b06a-9c9f-47d1-8ee9-130656a932c8" providerId="ADAL" clId="{D3F92802-52FB-481B-993B-42DE68CFFD5B}" dt="2023-11-07T10:22:46.095" v="10" actId="20577"/>
          <ac:spMkLst>
            <pc:docMk/>
            <pc:sldMk cId="3781911152" sldId="275"/>
            <ac:spMk id="3" creationId="{A8C1AB1A-9D1F-6B65-717B-2E237992D120}"/>
          </ac:spMkLst>
        </pc:spChg>
      </pc:sldChg>
      <pc:sldChg chg="modSp mod">
        <pc:chgData name="Heeres, Otto" userId="3321b06a-9c9f-47d1-8ee9-130656a932c8" providerId="ADAL" clId="{D3F92802-52FB-481B-993B-42DE68CFFD5B}" dt="2023-11-07T10:21:53.213" v="3" actId="313"/>
        <pc:sldMkLst>
          <pc:docMk/>
          <pc:sldMk cId="966418528" sldId="276"/>
        </pc:sldMkLst>
        <pc:spChg chg="mod">
          <ac:chgData name="Heeres, Otto" userId="3321b06a-9c9f-47d1-8ee9-130656a932c8" providerId="ADAL" clId="{D3F92802-52FB-481B-993B-42DE68CFFD5B}" dt="2023-11-07T10:21:53.213" v="3" actId="313"/>
          <ac:spMkLst>
            <pc:docMk/>
            <pc:sldMk cId="966418528" sldId="276"/>
            <ac:spMk id="3" creationId="{00365C09-F8F7-6946-24F7-6B51D8627540}"/>
          </ac:spMkLst>
        </pc:spChg>
      </pc:sldChg>
      <pc:sldChg chg="delSp mod">
        <pc:chgData name="Heeres, Otto" userId="3321b06a-9c9f-47d1-8ee9-130656a932c8" providerId="ADAL" clId="{D3F92802-52FB-481B-993B-42DE68CFFD5B}" dt="2023-11-07T10:33:39.783" v="56" actId="478"/>
        <pc:sldMkLst>
          <pc:docMk/>
          <pc:sldMk cId="596322932" sldId="278"/>
        </pc:sldMkLst>
        <pc:spChg chg="del topLvl">
          <ac:chgData name="Heeres, Otto" userId="3321b06a-9c9f-47d1-8ee9-130656a932c8" providerId="ADAL" clId="{D3F92802-52FB-481B-993B-42DE68CFFD5B}" dt="2023-11-07T10:33:39.783" v="56" actId="478"/>
          <ac:spMkLst>
            <pc:docMk/>
            <pc:sldMk cId="596322932" sldId="278"/>
            <ac:spMk id="6" creationId="{3224DFBB-E2F9-C046-4A34-5ACE748957B0}"/>
          </ac:spMkLst>
        </pc:spChg>
        <pc:grpChg chg="del">
          <ac:chgData name="Heeres, Otto" userId="3321b06a-9c9f-47d1-8ee9-130656a932c8" providerId="ADAL" clId="{D3F92802-52FB-481B-993B-42DE68CFFD5B}" dt="2023-11-07T10:33:39.783" v="56" actId="478"/>
          <ac:grpSpMkLst>
            <pc:docMk/>
            <pc:sldMk cId="596322932" sldId="278"/>
            <ac:grpSpMk id="4" creationId="{60985812-7549-4595-E3A4-E3B17EA6B460}"/>
          </ac:grpSpMkLst>
        </pc:grpChg>
        <pc:picChg chg="topLvl">
          <ac:chgData name="Heeres, Otto" userId="3321b06a-9c9f-47d1-8ee9-130656a932c8" providerId="ADAL" clId="{D3F92802-52FB-481B-993B-42DE68CFFD5B}" dt="2023-11-07T10:33:39.783" v="56" actId="478"/>
          <ac:picMkLst>
            <pc:docMk/>
            <pc:sldMk cId="596322932" sldId="278"/>
            <ac:picMk id="5" creationId="{07AA545F-AFDB-24BD-FDE4-527946CD6F8C}"/>
          </ac:picMkLst>
        </pc:picChg>
      </pc:sldChg>
      <pc:sldChg chg="modSp mod delCm">
        <pc:chgData name="Heeres, Otto" userId="3321b06a-9c9f-47d1-8ee9-130656a932c8" providerId="ADAL" clId="{D3F92802-52FB-481B-993B-42DE68CFFD5B}" dt="2023-11-07T10:24:43.545" v="42" actId="20577"/>
        <pc:sldMkLst>
          <pc:docMk/>
          <pc:sldMk cId="4035549294" sldId="279"/>
        </pc:sldMkLst>
        <pc:spChg chg="mod">
          <ac:chgData name="Heeres, Otto" userId="3321b06a-9c9f-47d1-8ee9-130656a932c8" providerId="ADAL" clId="{D3F92802-52FB-481B-993B-42DE68CFFD5B}" dt="2023-11-07T10:24:43.545" v="42" actId="20577"/>
          <ac:spMkLst>
            <pc:docMk/>
            <pc:sldMk cId="4035549294" sldId="279"/>
            <ac:spMk id="3" creationId="{47E1E35E-F866-BD38-807C-071154F7C402}"/>
          </ac:spMkLst>
        </pc:spChg>
        <pc:extLst>
          <p:ext xmlns:p="http://schemas.openxmlformats.org/presentationml/2006/main" uri="{D6D511B9-2390-475A-947B-AFAB55BFBCF1}">
            <pc226:cmChg xmlns:pc226="http://schemas.microsoft.com/office/powerpoint/2022/06/main/command" chg="del">
              <pc226:chgData name="Heeres, Otto" userId="3321b06a-9c9f-47d1-8ee9-130656a932c8" providerId="ADAL" clId="{D3F92802-52FB-481B-993B-42DE68CFFD5B}" dt="2023-11-07T10:24:33.088" v="11"/>
              <pc2:cmMkLst xmlns:pc2="http://schemas.microsoft.com/office/powerpoint/2019/9/main/command">
                <pc:docMk/>
                <pc:sldMk cId="4035549294" sldId="279"/>
                <pc2:cmMk id="{696A30AB-224A-4C7A-9707-C89B18FF1E2A}"/>
              </pc2:cmMkLst>
            </pc226:cmChg>
          </p:ext>
        </pc:extLst>
      </pc:sldChg>
      <pc:sldChg chg="delSp modSp mod">
        <pc:chgData name="Heeres, Otto" userId="3321b06a-9c9f-47d1-8ee9-130656a932c8" providerId="ADAL" clId="{D3F92802-52FB-481B-993B-42DE68CFFD5B}" dt="2023-11-07T10:33:31.499" v="55" actId="478"/>
        <pc:sldMkLst>
          <pc:docMk/>
          <pc:sldMk cId="2753806610" sldId="280"/>
        </pc:sldMkLst>
        <pc:spChg chg="mod">
          <ac:chgData name="Heeres, Otto" userId="3321b06a-9c9f-47d1-8ee9-130656a932c8" providerId="ADAL" clId="{D3F92802-52FB-481B-993B-42DE68CFFD5B}" dt="2023-11-07T10:33:18.795" v="54" actId="20577"/>
          <ac:spMkLst>
            <pc:docMk/>
            <pc:sldMk cId="2753806610" sldId="280"/>
            <ac:spMk id="3" creationId="{D9A368C4-5131-9E69-5BB3-1AE47A18FFAD}"/>
          </ac:spMkLst>
        </pc:spChg>
        <pc:spChg chg="del topLvl">
          <ac:chgData name="Heeres, Otto" userId="3321b06a-9c9f-47d1-8ee9-130656a932c8" providerId="ADAL" clId="{D3F92802-52FB-481B-993B-42DE68CFFD5B}" dt="2023-11-07T10:33:31.499" v="55" actId="478"/>
          <ac:spMkLst>
            <pc:docMk/>
            <pc:sldMk cId="2753806610" sldId="280"/>
            <ac:spMk id="6" creationId="{669F12C2-F8D5-78D0-07B7-76AFFF0F71D2}"/>
          </ac:spMkLst>
        </pc:spChg>
        <pc:grpChg chg="del">
          <ac:chgData name="Heeres, Otto" userId="3321b06a-9c9f-47d1-8ee9-130656a932c8" providerId="ADAL" clId="{D3F92802-52FB-481B-993B-42DE68CFFD5B}" dt="2023-11-07T10:33:31.499" v="55" actId="478"/>
          <ac:grpSpMkLst>
            <pc:docMk/>
            <pc:sldMk cId="2753806610" sldId="280"/>
            <ac:grpSpMk id="4" creationId="{5DFEC3BA-4D51-8C2C-D6EA-919DE867E49B}"/>
          </ac:grpSpMkLst>
        </pc:grpChg>
        <pc:picChg chg="topLvl">
          <ac:chgData name="Heeres, Otto" userId="3321b06a-9c9f-47d1-8ee9-130656a932c8" providerId="ADAL" clId="{D3F92802-52FB-481B-993B-42DE68CFFD5B}" dt="2023-11-07T10:33:31.499" v="55" actId="478"/>
          <ac:picMkLst>
            <pc:docMk/>
            <pc:sldMk cId="2753806610" sldId="280"/>
            <ac:picMk id="5" creationId="{9AF8EED0-043F-6DEF-4D45-604DF5405A96}"/>
          </ac:picMkLst>
        </pc:picChg>
      </pc:sldChg>
      <pc:sldChg chg="modSp mod">
        <pc:chgData name="Heeres, Otto" userId="3321b06a-9c9f-47d1-8ee9-130656a932c8" providerId="ADAL" clId="{D3F92802-52FB-481B-993B-42DE68CFFD5B}" dt="2023-11-07T10:27:59.616" v="43" actId="20577"/>
        <pc:sldMkLst>
          <pc:docMk/>
          <pc:sldMk cId="3633249887" sldId="281"/>
        </pc:sldMkLst>
        <pc:spChg chg="mod">
          <ac:chgData name="Heeres, Otto" userId="3321b06a-9c9f-47d1-8ee9-130656a932c8" providerId="ADAL" clId="{D3F92802-52FB-481B-993B-42DE68CFFD5B}" dt="2023-11-07T10:27:59.616" v="43" actId="20577"/>
          <ac:spMkLst>
            <pc:docMk/>
            <pc:sldMk cId="3633249887" sldId="281"/>
            <ac:spMk id="3" creationId="{67290E7A-BF79-DFE3-9497-005EB95FC08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arcadiso365-my.sharepoint.com/personal/otto_heeres_arcadis_com/Documents/Documents/1.%20Projecten/Rotterdam,%20Dintelhaven/2022/Gumbel%20Richard%20.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mu=1616; sigma=221</c:v>
          </c:tx>
          <c:marker>
            <c:symbol val="none"/>
          </c:marker>
          <c:xVal>
            <c:numRef>
              <c:f>'wiskundige afleiding'!$B$20:$B$180</c:f>
              <c:numCache>
                <c:formatCode>General</c:formatCode>
                <c:ptCount val="161"/>
                <c:pt idx="0">
                  <c:v>1000</c:v>
                </c:pt>
                <c:pt idx="1">
                  <c:v>1025</c:v>
                </c:pt>
                <c:pt idx="2">
                  <c:v>1050</c:v>
                </c:pt>
                <c:pt idx="3">
                  <c:v>1075</c:v>
                </c:pt>
                <c:pt idx="4">
                  <c:v>1100</c:v>
                </c:pt>
                <c:pt idx="5">
                  <c:v>1125</c:v>
                </c:pt>
                <c:pt idx="6">
                  <c:v>1150</c:v>
                </c:pt>
                <c:pt idx="7">
                  <c:v>1175</c:v>
                </c:pt>
                <c:pt idx="8">
                  <c:v>1200</c:v>
                </c:pt>
                <c:pt idx="9">
                  <c:v>1225</c:v>
                </c:pt>
                <c:pt idx="10">
                  <c:v>1250</c:v>
                </c:pt>
                <c:pt idx="11">
                  <c:v>1275</c:v>
                </c:pt>
                <c:pt idx="12">
                  <c:v>1300</c:v>
                </c:pt>
                <c:pt idx="13">
                  <c:v>1325</c:v>
                </c:pt>
                <c:pt idx="14">
                  <c:v>1350</c:v>
                </c:pt>
                <c:pt idx="15">
                  <c:v>1375</c:v>
                </c:pt>
                <c:pt idx="16">
                  <c:v>1400</c:v>
                </c:pt>
                <c:pt idx="17">
                  <c:v>1425</c:v>
                </c:pt>
                <c:pt idx="18">
                  <c:v>1450</c:v>
                </c:pt>
                <c:pt idx="19">
                  <c:v>1475</c:v>
                </c:pt>
                <c:pt idx="20">
                  <c:v>1500</c:v>
                </c:pt>
                <c:pt idx="21">
                  <c:v>1525</c:v>
                </c:pt>
                <c:pt idx="22">
                  <c:v>1550</c:v>
                </c:pt>
                <c:pt idx="23">
                  <c:v>1575</c:v>
                </c:pt>
                <c:pt idx="24">
                  <c:v>1600</c:v>
                </c:pt>
                <c:pt idx="25">
                  <c:v>1625</c:v>
                </c:pt>
                <c:pt idx="26">
                  <c:v>1650</c:v>
                </c:pt>
                <c:pt idx="27">
                  <c:v>1675</c:v>
                </c:pt>
                <c:pt idx="28">
                  <c:v>1700</c:v>
                </c:pt>
                <c:pt idx="29">
                  <c:v>1725</c:v>
                </c:pt>
                <c:pt idx="30">
                  <c:v>1750</c:v>
                </c:pt>
                <c:pt idx="31">
                  <c:v>1775</c:v>
                </c:pt>
                <c:pt idx="32">
                  <c:v>1800</c:v>
                </c:pt>
                <c:pt idx="33">
                  <c:v>1825</c:v>
                </c:pt>
                <c:pt idx="34">
                  <c:v>1850</c:v>
                </c:pt>
                <c:pt idx="35">
                  <c:v>1875</c:v>
                </c:pt>
                <c:pt idx="36">
                  <c:v>1900</c:v>
                </c:pt>
                <c:pt idx="37">
                  <c:v>1925</c:v>
                </c:pt>
                <c:pt idx="38">
                  <c:v>1950</c:v>
                </c:pt>
                <c:pt idx="39">
                  <c:v>1975</c:v>
                </c:pt>
                <c:pt idx="40">
                  <c:v>2000</c:v>
                </c:pt>
                <c:pt idx="41">
                  <c:v>2025</c:v>
                </c:pt>
                <c:pt idx="42">
                  <c:v>2050</c:v>
                </c:pt>
                <c:pt idx="43">
                  <c:v>2075</c:v>
                </c:pt>
                <c:pt idx="44">
                  <c:v>2100</c:v>
                </c:pt>
                <c:pt idx="45">
                  <c:v>2125</c:v>
                </c:pt>
                <c:pt idx="46">
                  <c:v>2150</c:v>
                </c:pt>
                <c:pt idx="47">
                  <c:v>2175</c:v>
                </c:pt>
                <c:pt idx="48">
                  <c:v>2200</c:v>
                </c:pt>
                <c:pt idx="49">
                  <c:v>2225</c:v>
                </c:pt>
                <c:pt idx="50">
                  <c:v>2250</c:v>
                </c:pt>
                <c:pt idx="51">
                  <c:v>2275</c:v>
                </c:pt>
                <c:pt idx="52">
                  <c:v>2300</c:v>
                </c:pt>
                <c:pt idx="53">
                  <c:v>2325</c:v>
                </c:pt>
                <c:pt idx="54">
                  <c:v>2350</c:v>
                </c:pt>
                <c:pt idx="55">
                  <c:v>2375</c:v>
                </c:pt>
                <c:pt idx="56">
                  <c:v>2400</c:v>
                </c:pt>
                <c:pt idx="57">
                  <c:v>2425</c:v>
                </c:pt>
                <c:pt idx="58">
                  <c:v>2450</c:v>
                </c:pt>
                <c:pt idx="59">
                  <c:v>2475</c:v>
                </c:pt>
                <c:pt idx="60">
                  <c:v>2500</c:v>
                </c:pt>
                <c:pt idx="61">
                  <c:v>2525</c:v>
                </c:pt>
                <c:pt idx="62">
                  <c:v>2550</c:v>
                </c:pt>
                <c:pt idx="63">
                  <c:v>2575</c:v>
                </c:pt>
                <c:pt idx="64">
                  <c:v>2600</c:v>
                </c:pt>
                <c:pt idx="65">
                  <c:v>2625</c:v>
                </c:pt>
                <c:pt idx="66">
                  <c:v>2650</c:v>
                </c:pt>
                <c:pt idx="67">
                  <c:v>2675</c:v>
                </c:pt>
                <c:pt idx="68">
                  <c:v>2700</c:v>
                </c:pt>
                <c:pt idx="69">
                  <c:v>2725</c:v>
                </c:pt>
                <c:pt idx="70">
                  <c:v>2750</c:v>
                </c:pt>
                <c:pt idx="71">
                  <c:v>2775</c:v>
                </c:pt>
                <c:pt idx="72">
                  <c:v>2800</c:v>
                </c:pt>
                <c:pt idx="73">
                  <c:v>2825</c:v>
                </c:pt>
                <c:pt idx="74">
                  <c:v>2850</c:v>
                </c:pt>
                <c:pt idx="75">
                  <c:v>2875</c:v>
                </c:pt>
                <c:pt idx="76">
                  <c:v>2900</c:v>
                </c:pt>
                <c:pt idx="77">
                  <c:v>2925</c:v>
                </c:pt>
                <c:pt idx="78">
                  <c:v>2950</c:v>
                </c:pt>
                <c:pt idx="79">
                  <c:v>2975</c:v>
                </c:pt>
                <c:pt idx="80">
                  <c:v>3000</c:v>
                </c:pt>
                <c:pt idx="81">
                  <c:v>3025</c:v>
                </c:pt>
                <c:pt idx="82">
                  <c:v>3050</c:v>
                </c:pt>
                <c:pt idx="83">
                  <c:v>3075</c:v>
                </c:pt>
                <c:pt idx="84">
                  <c:v>3100</c:v>
                </c:pt>
                <c:pt idx="85">
                  <c:v>3125</c:v>
                </c:pt>
                <c:pt idx="86">
                  <c:v>3150</c:v>
                </c:pt>
                <c:pt idx="87">
                  <c:v>3175</c:v>
                </c:pt>
                <c:pt idx="88">
                  <c:v>3200</c:v>
                </c:pt>
                <c:pt idx="89">
                  <c:v>3225</c:v>
                </c:pt>
                <c:pt idx="90">
                  <c:v>3250</c:v>
                </c:pt>
                <c:pt idx="91">
                  <c:v>3275</c:v>
                </c:pt>
                <c:pt idx="92">
                  <c:v>3300</c:v>
                </c:pt>
                <c:pt idx="93">
                  <c:v>3325</c:v>
                </c:pt>
                <c:pt idx="94">
                  <c:v>3350</c:v>
                </c:pt>
                <c:pt idx="95">
                  <c:v>3375</c:v>
                </c:pt>
                <c:pt idx="96">
                  <c:v>3400</c:v>
                </c:pt>
                <c:pt idx="97">
                  <c:v>3425</c:v>
                </c:pt>
                <c:pt idx="98">
                  <c:v>3450</c:v>
                </c:pt>
                <c:pt idx="99">
                  <c:v>3475</c:v>
                </c:pt>
                <c:pt idx="100">
                  <c:v>3500</c:v>
                </c:pt>
                <c:pt idx="101">
                  <c:v>3525</c:v>
                </c:pt>
                <c:pt idx="102">
                  <c:v>3550</c:v>
                </c:pt>
                <c:pt idx="103">
                  <c:v>3575</c:v>
                </c:pt>
                <c:pt idx="104">
                  <c:v>3600</c:v>
                </c:pt>
                <c:pt idx="105">
                  <c:v>3625</c:v>
                </c:pt>
                <c:pt idx="106">
                  <c:v>3650</c:v>
                </c:pt>
                <c:pt idx="107">
                  <c:v>3675</c:v>
                </c:pt>
                <c:pt idx="108">
                  <c:v>3700</c:v>
                </c:pt>
                <c:pt idx="109">
                  <c:v>3725</c:v>
                </c:pt>
                <c:pt idx="110">
                  <c:v>3750</c:v>
                </c:pt>
                <c:pt idx="111">
                  <c:v>3775</c:v>
                </c:pt>
                <c:pt idx="112">
                  <c:v>3800</c:v>
                </c:pt>
                <c:pt idx="113">
                  <c:v>3825</c:v>
                </c:pt>
                <c:pt idx="114">
                  <c:v>3850</c:v>
                </c:pt>
                <c:pt idx="115">
                  <c:v>3875</c:v>
                </c:pt>
                <c:pt idx="116">
                  <c:v>3900</c:v>
                </c:pt>
                <c:pt idx="117">
                  <c:v>3925</c:v>
                </c:pt>
                <c:pt idx="118">
                  <c:v>3950</c:v>
                </c:pt>
                <c:pt idx="119">
                  <c:v>3975</c:v>
                </c:pt>
                <c:pt idx="120">
                  <c:v>4000</c:v>
                </c:pt>
                <c:pt idx="121">
                  <c:v>4025</c:v>
                </c:pt>
                <c:pt idx="122">
                  <c:v>4050</c:v>
                </c:pt>
                <c:pt idx="123">
                  <c:v>4075</c:v>
                </c:pt>
                <c:pt idx="124">
                  <c:v>4100</c:v>
                </c:pt>
                <c:pt idx="125">
                  <c:v>4125</c:v>
                </c:pt>
                <c:pt idx="126">
                  <c:v>4150</c:v>
                </c:pt>
                <c:pt idx="127">
                  <c:v>4175</c:v>
                </c:pt>
                <c:pt idx="128">
                  <c:v>4200</c:v>
                </c:pt>
                <c:pt idx="129">
                  <c:v>4225</c:v>
                </c:pt>
                <c:pt idx="130">
                  <c:v>4250</c:v>
                </c:pt>
                <c:pt idx="131">
                  <c:v>4275</c:v>
                </c:pt>
                <c:pt idx="132">
                  <c:v>4300</c:v>
                </c:pt>
                <c:pt idx="133">
                  <c:v>4325</c:v>
                </c:pt>
                <c:pt idx="134">
                  <c:v>4350</c:v>
                </c:pt>
                <c:pt idx="135">
                  <c:v>4375</c:v>
                </c:pt>
                <c:pt idx="136">
                  <c:v>4400</c:v>
                </c:pt>
                <c:pt idx="137">
                  <c:v>4425</c:v>
                </c:pt>
                <c:pt idx="138">
                  <c:v>4450</c:v>
                </c:pt>
                <c:pt idx="139">
                  <c:v>4475</c:v>
                </c:pt>
                <c:pt idx="140">
                  <c:v>4500</c:v>
                </c:pt>
                <c:pt idx="141">
                  <c:v>4525</c:v>
                </c:pt>
                <c:pt idx="142">
                  <c:v>4550</c:v>
                </c:pt>
                <c:pt idx="143">
                  <c:v>4575</c:v>
                </c:pt>
                <c:pt idx="144">
                  <c:v>4600</c:v>
                </c:pt>
              </c:numCache>
            </c:numRef>
          </c:xVal>
          <c:yVal>
            <c:numRef>
              <c:f>'wiskundige afleiding'!$I$20:$I$180</c:f>
              <c:numCache>
                <c:formatCode>General</c:formatCode>
                <c:ptCount val="161"/>
                <c:pt idx="0">
                  <c:v>2.3053336724523459E-10</c:v>
                </c:pt>
                <c:pt idx="1">
                  <c:v>2.9857264846084356E-9</c:v>
                </c:pt>
                <c:pt idx="2">
                  <c:v>2.6831023328156976E-8</c:v>
                </c:pt>
                <c:pt idx="3">
                  <c:v>1.7576482522048544E-7</c:v>
                </c:pt>
                <c:pt idx="4">
                  <c:v>8.7594272095763259E-7</c:v>
                </c:pt>
                <c:pt idx="5">
                  <c:v>3.4459257062532842E-6</c:v>
                </c:pt>
                <c:pt idx="6">
                  <c:v>1.1048266623824754E-5</c:v>
                </c:pt>
                <c:pt idx="7">
                  <c:v>2.9678272669728386E-5</c:v>
                </c:pt>
                <c:pt idx="8">
                  <c:v>6.8409618016790184E-5</c:v>
                </c:pt>
                <c:pt idx="9">
                  <c:v>1.3813574561313902E-4</c:v>
                </c:pt>
                <c:pt idx="10">
                  <c:v>2.4875360876924985E-4</c:v>
                </c:pt>
                <c:pt idx="11">
                  <c:v>4.0571643626482134E-4</c:v>
                </c:pt>
                <c:pt idx="12">
                  <c:v>6.0739928049025299E-4</c:v>
                </c:pt>
                <c:pt idx="13">
                  <c:v>8.4440055738300643E-4</c:v>
                </c:pt>
                <c:pt idx="14">
                  <c:v>1.1010091129057744E-3</c:v>
                </c:pt>
                <c:pt idx="15">
                  <c:v>1.3581889705408545E-3</c:v>
                </c:pt>
                <c:pt idx="16">
                  <c:v>1.5970093873519384E-3</c:v>
                </c:pt>
                <c:pt idx="17">
                  <c:v>1.8015435209504454E-3</c:v>
                </c:pt>
                <c:pt idx="18">
                  <c:v>1.9606692334962704E-3</c:v>
                </c:pt>
                <c:pt idx="19">
                  <c:v>2.0686641285094509E-3</c:v>
                </c:pt>
                <c:pt idx="20">
                  <c:v>2.1248162316704184E-3</c:v>
                </c:pt>
                <c:pt idx="21">
                  <c:v>2.1324184382302156E-3</c:v>
                </c:pt>
                <c:pt idx="22">
                  <c:v>2.0975122474408536E-3</c:v>
                </c:pt>
                <c:pt idx="23">
                  <c:v>2.0276598959253602E-3</c:v>
                </c:pt>
                <c:pt idx="24">
                  <c:v>1.9309131102787016E-3</c:v>
                </c:pt>
                <c:pt idx="25">
                  <c:v>1.815048778123166E-3</c:v>
                </c:pt>
                <c:pt idx="26">
                  <c:v>1.687072651557477E-3</c:v>
                </c:pt>
                <c:pt idx="27">
                  <c:v>1.5529527614554317E-3</c:v>
                </c:pt>
                <c:pt idx="28">
                  <c:v>1.4175282894807364E-3</c:v>
                </c:pt>
                <c:pt idx="29">
                  <c:v>1.2845390794148218E-3</c:v>
                </c:pt>
                <c:pt idx="30">
                  <c:v>1.1567286249435933E-3</c:v>
                </c:pt>
                <c:pt idx="31">
                  <c:v>1.0359841277937081E-3</c:v>
                </c:pt>
                <c:pt idx="32">
                  <c:v>9.2348796791408359E-4</c:v>
                </c:pt>
                <c:pt idx="33">
                  <c:v>8.1986411159308764E-4</c:v>
                </c:pt>
                <c:pt idx="34">
                  <c:v>7.2531007393407138E-4</c:v>
                </c:pt>
                <c:pt idx="35">
                  <c:v>6.3971009995868557E-4</c:v>
                </c:pt>
                <c:pt idx="36">
                  <c:v>5.6272855467093253E-4</c:v>
                </c:pt>
                <c:pt idx="37">
                  <c:v>4.9388451697539131E-4</c:v>
                </c:pt>
                <c:pt idx="38">
                  <c:v>4.3260963389260906E-4</c:v>
                </c:pt>
                <c:pt idx="39">
                  <c:v>3.7829172348369028E-4</c:v>
                </c:pt>
                <c:pt idx="40">
                  <c:v>3.3030665562083702E-4</c:v>
                </c:pt>
                <c:pt idx="41">
                  <c:v>2.8804085895924888E-4</c:v>
                </c:pt>
                <c:pt idx="42">
                  <c:v>2.5090651421332401E-4</c:v>
                </c:pt>
                <c:pt idx="43">
                  <c:v>2.1835117026129238E-4</c:v>
                </c:pt>
                <c:pt idx="44">
                  <c:v>1.8986320314008556E-4</c:v>
                </c:pt>
                <c:pt idx="45">
                  <c:v>1.6497425108829287E-4</c:v>
                </c:pt>
                <c:pt idx="46">
                  <c:v>1.4325951110024464E-4</c:v>
                </c:pt>
                <c:pt idx="47">
                  <c:v>1.2433657591115854E-4</c:v>
                </c:pt>
                <c:pt idx="48">
                  <c:v>1.0786332259897259E-4</c:v>
                </c:pt>
                <c:pt idx="49">
                  <c:v>9.3535230637966995E-5</c:v>
                </c:pt>
                <c:pt idx="50">
                  <c:v>8.1082403114543069E-5</c:v>
                </c:pt>
                <c:pt idx="51">
                  <c:v>7.026648480030615E-5</c:v>
                </c:pt>
                <c:pt idx="52">
                  <c:v>6.0877610200767932E-5</c:v>
                </c:pt>
                <c:pt idx="53">
                  <c:v>5.2731469507169952E-5</c:v>
                </c:pt>
                <c:pt idx="54">
                  <c:v>4.5666547179275596E-5</c:v>
                </c:pt>
                <c:pt idx="55">
                  <c:v>3.9541563906263373E-5</c:v>
                </c:pt>
                <c:pt idx="56">
                  <c:v>3.4233135711739219E-5</c:v>
                </c:pt>
                <c:pt idx="57">
                  <c:v>2.9633652238686559E-5</c:v>
                </c:pt>
                <c:pt idx="58">
                  <c:v>2.5649368411442288E-5</c:v>
                </c:pt>
                <c:pt idx="59">
                  <c:v>2.2198698679892638E-5</c:v>
                </c:pt>
                <c:pt idx="60">
                  <c:v>1.9210700111802402E-5</c:v>
                </c:pt>
                <c:pt idx="61">
                  <c:v>1.6623729114681685E-5</c:v>
                </c:pt>
                <c:pt idx="62">
                  <c:v>1.4384256093297791E-5</c:v>
                </c:pt>
                <c:pt idx="63">
                  <c:v>1.2445822554167798E-5</c:v>
                </c:pt>
                <c:pt idx="64">
                  <c:v>1.0768125814344228E-5</c:v>
                </c:pt>
                <c:pt idx="65">
                  <c:v>9.3162173858046344E-6</c:v>
                </c:pt>
                <c:pt idx="66">
                  <c:v>8.0598021662187546E-6</c:v>
                </c:pt>
                <c:pt idx="67">
                  <c:v>6.9726266864430317E-6</c:v>
                </c:pt>
                <c:pt idx="68">
                  <c:v>6.0319457868023787E-6</c:v>
                </c:pt>
                <c:pt idx="69">
                  <c:v>5.2180581800064141E-6</c:v>
                </c:pt>
                <c:pt idx="70">
                  <c:v>4.5139023847122915E-6</c:v>
                </c:pt>
                <c:pt idx="71">
                  <c:v>3.9047054667814728E-6</c:v>
                </c:pt>
                <c:pt idx="72">
                  <c:v>3.3776778988092764E-6</c:v>
                </c:pt>
                <c:pt idx="73">
                  <c:v>2.9217486410262683E-6</c:v>
                </c:pt>
                <c:pt idx="74">
                  <c:v>2.5273352599111322E-6</c:v>
                </c:pt>
                <c:pt idx="75">
                  <c:v>2.18614453859484E-6</c:v>
                </c:pt>
                <c:pt idx="76">
                  <c:v>1.8909996003692746E-6</c:v>
                </c:pt>
                <c:pt idx="77">
                  <c:v>1.6356900689539444E-6</c:v>
                </c:pt>
                <c:pt idx="78">
                  <c:v>1.4148422324532618E-6</c:v>
                </c:pt>
                <c:pt idx="79">
                  <c:v>1.2238065679300524E-6</c:v>
                </c:pt>
                <c:pt idx="80">
                  <c:v>1.0585603257751206E-6</c:v>
                </c:pt>
                <c:pt idx="81">
                  <c:v>9.1562317277759664E-7</c:v>
                </c:pt>
                <c:pt idx="82">
                  <c:v>7.9198415481354466E-7</c:v>
                </c:pt>
                <c:pt idx="83">
                  <c:v>6.8503846876882809E-7</c:v>
                </c:pt>
                <c:pt idx="84">
                  <c:v>5.9253273267573576E-7</c:v>
                </c:pt>
                <c:pt idx="85">
                  <c:v>5.1251761664294091E-7</c:v>
                </c:pt>
                <c:pt idx="86">
                  <c:v>4.4330684818275712E-7</c:v>
                </c:pt>
                <c:pt idx="87">
                  <c:v>3.8344173681857528E-7</c:v>
                </c:pt>
                <c:pt idx="88">
                  <c:v>3.3166047689187495E-7</c:v>
                </c:pt>
                <c:pt idx="89">
                  <c:v>2.868715864883388E-7</c:v>
                </c:pt>
                <c:pt idx="90">
                  <c:v>2.4813092630546995E-7</c:v>
                </c:pt>
                <c:pt idx="91">
                  <c:v>2.146218167897475E-7</c:v>
                </c:pt>
                <c:pt idx="92">
                  <c:v>1.8563783646771658E-7</c:v>
                </c:pt>
                <c:pt idx="93">
                  <c:v>1.6056794038222415E-7</c:v>
                </c:pt>
                <c:pt idx="94">
                  <c:v>1.3888358605627578E-7</c:v>
                </c:pt>
                <c:pt idx="95">
                  <c:v>1.2012759643076281E-7</c:v>
                </c:pt>
                <c:pt idx="96">
                  <c:v>1.039045256185985E-7</c:v>
                </c:pt>
                <c:pt idx="97">
                  <c:v>8.9872324834561019E-8</c:v>
                </c:pt>
                <c:pt idx="98">
                  <c:v>7.7735133147340409E-8</c:v>
                </c:pt>
                <c:pt idx="99">
                  <c:v>6.7237041322375616E-8</c:v>
                </c:pt>
                <c:pt idx="100">
                  <c:v>5.815669747097147E-8</c:v>
                </c:pt>
                <c:pt idx="101">
                  <c:v>5.0302640917944946E-8</c:v>
                </c:pt>
                <c:pt idx="102">
                  <c:v>4.3509266015242611E-8</c:v>
                </c:pt>
                <c:pt idx="103">
                  <c:v>3.7633330882109339E-8</c:v>
                </c:pt>
                <c:pt idx="104">
                  <c:v>3.255093752039295E-8</c:v>
                </c:pt>
                <c:pt idx="105">
                  <c:v>2.8154919676305592E-8</c:v>
                </c:pt>
                <c:pt idx="106">
                  <c:v>2.4352583405274205E-8</c:v>
                </c:pt>
                <c:pt idx="107">
                  <c:v>2.1063752724322165E-8</c:v>
                </c:pt>
                <c:pt idx="108">
                  <c:v>1.8219079162584875E-8</c:v>
                </c:pt>
                <c:pt idx="109">
                  <c:v>1.575857957995758E-8</c:v>
                </c:pt>
                <c:pt idx="110">
                  <c:v>1.3630371433294476E-8</c:v>
                </c:pt>
                <c:pt idx="111">
                  <c:v>1.1789578830099152E-8</c:v>
                </c:pt>
                <c:pt idx="112">
                  <c:v>1.0197386308744332E-8</c:v>
                </c:pt>
                <c:pt idx="113">
                  <c:v>8.8202203976409831E-9</c:v>
                </c:pt>
                <c:pt idx="114">
                  <c:v>7.6290416989517819E-9</c:v>
                </c:pt>
                <c:pt idx="115">
                  <c:v>6.5987325720954624E-9</c:v>
                </c:pt>
                <c:pt idx="116">
                  <c:v>5.7075675074634521E-9</c:v>
                </c:pt>
                <c:pt idx="117">
                  <c:v>4.9367550239010449E-9</c:v>
                </c:pt>
                <c:pt idx="118">
                  <c:v>4.2700414313058302E-9</c:v>
                </c:pt>
                <c:pt idx="119">
                  <c:v>3.6933681039268144E-9</c:v>
                </c:pt>
                <c:pt idx="120">
                  <c:v>3.1945750380864907E-9</c:v>
                </c:pt>
                <c:pt idx="121">
                  <c:v>2.7631444438633797E-9</c:v>
                </c:pt>
                <c:pt idx="122">
                  <c:v>2.3899789643295907E-9</c:v>
                </c:pt>
                <c:pt idx="123">
                  <c:v>2.0672098460219221E-9</c:v>
                </c:pt>
                <c:pt idx="124">
                  <c:v>1.7880310158255843E-9</c:v>
                </c:pt>
                <c:pt idx="125">
                  <c:v>1.5465555656751509E-9</c:v>
                </c:pt>
                <c:pt idx="126">
                  <c:v>1.3376916189430625E-9</c:v>
                </c:pt>
                <c:pt idx="127">
                  <c:v>1.1570349610502942E-9</c:v>
                </c:pt>
                <c:pt idx="128">
                  <c:v>1.000776170312179E-9</c:v>
                </c:pt>
                <c:pt idx="129">
                  <c:v>8.6562029077634768E-10</c:v>
                </c:pt>
                <c:pt idx="130">
                  <c:v>7.4871735326520288E-10</c:v>
                </c:pt>
                <c:pt idx="131">
                  <c:v>6.4760227957764121E-10</c:v>
                </c:pt>
                <c:pt idx="132">
                  <c:v>5.6014290265656766E-10</c:v>
                </c:pt>
                <c:pt idx="133">
                  <c:v>4.8449500666144614E-10</c:v>
                </c:pt>
                <c:pt idx="134">
                  <c:v>4.1906343890706272E-10</c:v>
                </c:pt>
                <c:pt idx="135">
                  <c:v>3.6246847366154119E-10</c:v>
                </c:pt>
                <c:pt idx="136">
                  <c:v>3.1351671853823872E-10</c:v>
                </c:pt>
                <c:pt idx="137">
                  <c:v>2.7117595000219605E-10</c:v>
                </c:pt>
                <c:pt idx="138">
                  <c:v>2.3455334736213629E-10</c:v>
                </c:pt>
                <c:pt idx="139">
                  <c:v>2.02876666280513E-10</c:v>
                </c:pt>
                <c:pt idx="140">
                  <c:v>1.7547795481770481E-10</c:v>
                </c:pt>
                <c:pt idx="141">
                  <c:v>1.517794686393115E-10</c:v>
                </c:pt>
                <c:pt idx="142">
                  <c:v>1.3128148838786671E-10</c:v>
                </c:pt>
                <c:pt idx="143">
                  <c:v>1.1355178233012032E-10</c:v>
                </c:pt>
                <c:pt idx="144">
                  <c:v>9.8216492084033733E-11</c:v>
                </c:pt>
              </c:numCache>
            </c:numRef>
          </c:yVal>
          <c:smooth val="0"/>
          <c:extLst>
            <c:ext xmlns:c16="http://schemas.microsoft.com/office/drawing/2014/chart" uri="{C3380CC4-5D6E-409C-BE32-E72D297353CC}">
              <c16:uniqueId val="{00000000-9F07-4247-A29F-459C8B117107}"/>
            </c:ext>
          </c:extLst>
        </c:ser>
        <c:ser>
          <c:idx val="0"/>
          <c:order val="1"/>
          <c:tx>
            <c:v>mu=1700; sigma=204</c:v>
          </c:tx>
          <c:marker>
            <c:symbol val="none"/>
          </c:marker>
          <c:xVal>
            <c:numRef>
              <c:f>'wiskundige afleiding'!$K$20:$K$164</c:f>
              <c:numCache>
                <c:formatCode>General</c:formatCode>
                <c:ptCount val="145"/>
                <c:pt idx="0">
                  <c:v>1000</c:v>
                </c:pt>
                <c:pt idx="1">
                  <c:v>1025</c:v>
                </c:pt>
                <c:pt idx="2">
                  <c:v>1050</c:v>
                </c:pt>
                <c:pt idx="3">
                  <c:v>1075</c:v>
                </c:pt>
                <c:pt idx="4">
                  <c:v>1100</c:v>
                </c:pt>
                <c:pt idx="5">
                  <c:v>1125</c:v>
                </c:pt>
                <c:pt idx="6">
                  <c:v>1150</c:v>
                </c:pt>
                <c:pt idx="7">
                  <c:v>1175</c:v>
                </c:pt>
                <c:pt idx="8">
                  <c:v>1200</c:v>
                </c:pt>
                <c:pt idx="9">
                  <c:v>1225</c:v>
                </c:pt>
                <c:pt idx="10">
                  <c:v>1250</c:v>
                </c:pt>
                <c:pt idx="11">
                  <c:v>1275</c:v>
                </c:pt>
                <c:pt idx="12">
                  <c:v>1300</c:v>
                </c:pt>
                <c:pt idx="13">
                  <c:v>1325</c:v>
                </c:pt>
                <c:pt idx="14">
                  <c:v>1350</c:v>
                </c:pt>
                <c:pt idx="15">
                  <c:v>1375</c:v>
                </c:pt>
                <c:pt idx="16">
                  <c:v>1400</c:v>
                </c:pt>
                <c:pt idx="17">
                  <c:v>1425</c:v>
                </c:pt>
                <c:pt idx="18">
                  <c:v>1450</c:v>
                </c:pt>
                <c:pt idx="19">
                  <c:v>1475</c:v>
                </c:pt>
                <c:pt idx="20">
                  <c:v>1500</c:v>
                </c:pt>
                <c:pt idx="21">
                  <c:v>1525</c:v>
                </c:pt>
                <c:pt idx="22">
                  <c:v>1550</c:v>
                </c:pt>
                <c:pt idx="23">
                  <c:v>1575</c:v>
                </c:pt>
                <c:pt idx="24">
                  <c:v>1600</c:v>
                </c:pt>
                <c:pt idx="25">
                  <c:v>1625</c:v>
                </c:pt>
                <c:pt idx="26">
                  <c:v>1650</c:v>
                </c:pt>
                <c:pt idx="27">
                  <c:v>1675</c:v>
                </c:pt>
                <c:pt idx="28">
                  <c:v>1700</c:v>
                </c:pt>
                <c:pt idx="29">
                  <c:v>1725</c:v>
                </c:pt>
                <c:pt idx="30">
                  <c:v>1750</c:v>
                </c:pt>
                <c:pt idx="31">
                  <c:v>1775</c:v>
                </c:pt>
                <c:pt idx="32">
                  <c:v>1800</c:v>
                </c:pt>
                <c:pt idx="33">
                  <c:v>1825</c:v>
                </c:pt>
                <c:pt idx="34">
                  <c:v>1850</c:v>
                </c:pt>
                <c:pt idx="35">
                  <c:v>1875</c:v>
                </c:pt>
                <c:pt idx="36">
                  <c:v>1900</c:v>
                </c:pt>
                <c:pt idx="37">
                  <c:v>1925</c:v>
                </c:pt>
                <c:pt idx="38">
                  <c:v>1950</c:v>
                </c:pt>
                <c:pt idx="39">
                  <c:v>1975</c:v>
                </c:pt>
                <c:pt idx="40">
                  <c:v>2000</c:v>
                </c:pt>
                <c:pt idx="41">
                  <c:v>2025</c:v>
                </c:pt>
                <c:pt idx="42">
                  <c:v>2050</c:v>
                </c:pt>
                <c:pt idx="43">
                  <c:v>2075</c:v>
                </c:pt>
                <c:pt idx="44">
                  <c:v>2100</c:v>
                </c:pt>
                <c:pt idx="45">
                  <c:v>2125</c:v>
                </c:pt>
                <c:pt idx="46">
                  <c:v>2150</c:v>
                </c:pt>
                <c:pt idx="47">
                  <c:v>2175</c:v>
                </c:pt>
                <c:pt idx="48">
                  <c:v>2200</c:v>
                </c:pt>
                <c:pt idx="49">
                  <c:v>2225</c:v>
                </c:pt>
                <c:pt idx="50">
                  <c:v>2250</c:v>
                </c:pt>
                <c:pt idx="51">
                  <c:v>2275</c:v>
                </c:pt>
                <c:pt idx="52">
                  <c:v>2300</c:v>
                </c:pt>
                <c:pt idx="53">
                  <c:v>2325</c:v>
                </c:pt>
                <c:pt idx="54">
                  <c:v>2350</c:v>
                </c:pt>
                <c:pt idx="55">
                  <c:v>2375</c:v>
                </c:pt>
                <c:pt idx="56">
                  <c:v>2400</c:v>
                </c:pt>
                <c:pt idx="57">
                  <c:v>2425</c:v>
                </c:pt>
                <c:pt idx="58">
                  <c:v>2450</c:v>
                </c:pt>
                <c:pt idx="59">
                  <c:v>2475</c:v>
                </c:pt>
                <c:pt idx="60">
                  <c:v>2500</c:v>
                </c:pt>
                <c:pt idx="61">
                  <c:v>2525</c:v>
                </c:pt>
                <c:pt idx="62">
                  <c:v>2550</c:v>
                </c:pt>
                <c:pt idx="63">
                  <c:v>2575</c:v>
                </c:pt>
                <c:pt idx="64">
                  <c:v>2600</c:v>
                </c:pt>
                <c:pt idx="65">
                  <c:v>2625</c:v>
                </c:pt>
                <c:pt idx="66">
                  <c:v>2650</c:v>
                </c:pt>
                <c:pt idx="67">
                  <c:v>2675</c:v>
                </c:pt>
                <c:pt idx="68">
                  <c:v>2700</c:v>
                </c:pt>
                <c:pt idx="69">
                  <c:v>2725</c:v>
                </c:pt>
                <c:pt idx="70">
                  <c:v>2750</c:v>
                </c:pt>
                <c:pt idx="71">
                  <c:v>2775</c:v>
                </c:pt>
                <c:pt idx="72">
                  <c:v>2800</c:v>
                </c:pt>
                <c:pt idx="73">
                  <c:v>2825</c:v>
                </c:pt>
                <c:pt idx="74">
                  <c:v>2850</c:v>
                </c:pt>
                <c:pt idx="75">
                  <c:v>2875</c:v>
                </c:pt>
                <c:pt idx="76">
                  <c:v>2900</c:v>
                </c:pt>
                <c:pt idx="77">
                  <c:v>2925</c:v>
                </c:pt>
                <c:pt idx="78">
                  <c:v>2950</c:v>
                </c:pt>
                <c:pt idx="79">
                  <c:v>2975</c:v>
                </c:pt>
                <c:pt idx="80">
                  <c:v>3000</c:v>
                </c:pt>
                <c:pt idx="81">
                  <c:v>3025</c:v>
                </c:pt>
                <c:pt idx="82">
                  <c:v>3050</c:v>
                </c:pt>
                <c:pt idx="83">
                  <c:v>3075</c:v>
                </c:pt>
                <c:pt idx="84">
                  <c:v>3100</c:v>
                </c:pt>
                <c:pt idx="85">
                  <c:v>3125</c:v>
                </c:pt>
                <c:pt idx="86">
                  <c:v>3150</c:v>
                </c:pt>
                <c:pt idx="87">
                  <c:v>3175</c:v>
                </c:pt>
                <c:pt idx="88">
                  <c:v>3200</c:v>
                </c:pt>
                <c:pt idx="89">
                  <c:v>3225</c:v>
                </c:pt>
                <c:pt idx="90">
                  <c:v>3250</c:v>
                </c:pt>
                <c:pt idx="91">
                  <c:v>3275</c:v>
                </c:pt>
                <c:pt idx="92">
                  <c:v>3300</c:v>
                </c:pt>
                <c:pt idx="93">
                  <c:v>3325</c:v>
                </c:pt>
                <c:pt idx="94">
                  <c:v>3350</c:v>
                </c:pt>
                <c:pt idx="95">
                  <c:v>3375</c:v>
                </c:pt>
                <c:pt idx="96">
                  <c:v>3400</c:v>
                </c:pt>
                <c:pt idx="97">
                  <c:v>3425</c:v>
                </c:pt>
                <c:pt idx="98">
                  <c:v>3450</c:v>
                </c:pt>
                <c:pt idx="99">
                  <c:v>3475</c:v>
                </c:pt>
                <c:pt idx="100">
                  <c:v>3500</c:v>
                </c:pt>
                <c:pt idx="101">
                  <c:v>3525</c:v>
                </c:pt>
                <c:pt idx="102">
                  <c:v>3550</c:v>
                </c:pt>
                <c:pt idx="103">
                  <c:v>3575</c:v>
                </c:pt>
                <c:pt idx="104">
                  <c:v>3600</c:v>
                </c:pt>
                <c:pt idx="105">
                  <c:v>3625</c:v>
                </c:pt>
                <c:pt idx="106">
                  <c:v>3650</c:v>
                </c:pt>
                <c:pt idx="107">
                  <c:v>3675</c:v>
                </c:pt>
                <c:pt idx="108">
                  <c:v>3700</c:v>
                </c:pt>
                <c:pt idx="109">
                  <c:v>3725</c:v>
                </c:pt>
                <c:pt idx="110">
                  <c:v>3750</c:v>
                </c:pt>
                <c:pt idx="111">
                  <c:v>3775</c:v>
                </c:pt>
                <c:pt idx="112">
                  <c:v>3800</c:v>
                </c:pt>
                <c:pt idx="113">
                  <c:v>3825</c:v>
                </c:pt>
                <c:pt idx="114">
                  <c:v>3850</c:v>
                </c:pt>
                <c:pt idx="115">
                  <c:v>3875</c:v>
                </c:pt>
                <c:pt idx="116">
                  <c:v>3900</c:v>
                </c:pt>
                <c:pt idx="117">
                  <c:v>3925</c:v>
                </c:pt>
                <c:pt idx="118">
                  <c:v>3950</c:v>
                </c:pt>
                <c:pt idx="119">
                  <c:v>3975</c:v>
                </c:pt>
                <c:pt idx="120">
                  <c:v>4000</c:v>
                </c:pt>
                <c:pt idx="121">
                  <c:v>4025</c:v>
                </c:pt>
                <c:pt idx="122">
                  <c:v>4050</c:v>
                </c:pt>
                <c:pt idx="123">
                  <c:v>4075</c:v>
                </c:pt>
                <c:pt idx="124">
                  <c:v>4100</c:v>
                </c:pt>
                <c:pt idx="125">
                  <c:v>4125</c:v>
                </c:pt>
                <c:pt idx="126">
                  <c:v>4150</c:v>
                </c:pt>
                <c:pt idx="127">
                  <c:v>4175</c:v>
                </c:pt>
                <c:pt idx="128">
                  <c:v>4200</c:v>
                </c:pt>
                <c:pt idx="129">
                  <c:v>4225</c:v>
                </c:pt>
                <c:pt idx="130">
                  <c:v>4250</c:v>
                </c:pt>
                <c:pt idx="131">
                  <c:v>4275</c:v>
                </c:pt>
                <c:pt idx="132">
                  <c:v>4300</c:v>
                </c:pt>
                <c:pt idx="133">
                  <c:v>4325</c:v>
                </c:pt>
                <c:pt idx="134">
                  <c:v>4350</c:v>
                </c:pt>
                <c:pt idx="135">
                  <c:v>4375</c:v>
                </c:pt>
                <c:pt idx="136">
                  <c:v>4400</c:v>
                </c:pt>
                <c:pt idx="137">
                  <c:v>4425</c:v>
                </c:pt>
                <c:pt idx="138">
                  <c:v>4450</c:v>
                </c:pt>
                <c:pt idx="139">
                  <c:v>4475</c:v>
                </c:pt>
                <c:pt idx="140">
                  <c:v>4500</c:v>
                </c:pt>
                <c:pt idx="141">
                  <c:v>4525</c:v>
                </c:pt>
                <c:pt idx="142">
                  <c:v>4550</c:v>
                </c:pt>
                <c:pt idx="143">
                  <c:v>4575</c:v>
                </c:pt>
                <c:pt idx="144">
                  <c:v>4600</c:v>
                </c:pt>
              </c:numCache>
            </c:numRef>
          </c:xVal>
          <c:yVal>
            <c:numRef>
              <c:f>'wiskundige afleiding'!$R$20:$R$164</c:f>
              <c:numCache>
                <c:formatCode>General</c:formatCode>
                <c:ptCount val="145"/>
                <c:pt idx="0">
                  <c:v>3.8023801660435315E-21</c:v>
                </c:pt>
                <c:pt idx="1">
                  <c:v>2.5299384205946568E-18</c:v>
                </c:pt>
                <c:pt idx="2">
                  <c:v>6.3919752984798844E-16</c:v>
                </c:pt>
                <c:pt idx="3">
                  <c:v>7.0598442603786867E-14</c:v>
                </c:pt>
                <c:pt idx="4">
                  <c:v>3.8446619108711446E-12</c:v>
                </c:pt>
                <c:pt idx="5">
                  <c:v>1.1441688690627314E-10</c:v>
                </c:pt>
                <c:pt idx="6">
                  <c:v>2.0317043219219208E-9</c:v>
                </c:pt>
                <c:pt idx="7">
                  <c:v>2.3205299074298978E-8</c:v>
                </c:pt>
                <c:pt idx="8">
                  <c:v>1.8177906968452101E-7</c:v>
                </c:pt>
                <c:pt idx="9">
                  <c:v>1.0316924653279196E-6</c:v>
                </c:pt>
                <c:pt idx="10">
                  <c:v>4.4459184161112171E-6</c:v>
                </c:pt>
                <c:pt idx="11">
                  <c:v>1.5141613866020093E-5</c:v>
                </c:pt>
                <c:pt idx="12">
                  <c:v>4.2174206719425418E-5</c:v>
                </c:pt>
                <c:pt idx="13">
                  <c:v>9.8920975288615461E-5</c:v>
                </c:pt>
                <c:pt idx="14">
                  <c:v>2.0033261430170147E-4</c:v>
                </c:pt>
                <c:pt idx="15">
                  <c:v>3.5785986486725131E-4</c:v>
                </c:pt>
                <c:pt idx="16">
                  <c:v>5.7424796696918588E-4</c:v>
                </c:pt>
                <c:pt idx="17">
                  <c:v>8.407854544559923E-4</c:v>
                </c:pt>
                <c:pt idx="18">
                  <c:v>1.1383059649076246E-3</c:v>
                </c:pt>
                <c:pt idx="19">
                  <c:v>1.4413445701989519E-3</c:v>
                </c:pt>
                <c:pt idx="20">
                  <c:v>1.723609922623979E-3</c:v>
                </c:pt>
                <c:pt idx="21">
                  <c:v>1.9628406630210022E-3</c:v>
                </c:pt>
                <c:pt idx="22">
                  <c:v>2.1438436018904011E-3</c:v>
                </c:pt>
                <c:pt idx="23">
                  <c:v>2.2594422201123593E-3</c:v>
                </c:pt>
                <c:pt idx="24">
                  <c:v>2.3097440813832975E-3</c:v>
                </c:pt>
                <c:pt idx="25">
                  <c:v>2.3004217884107889E-3</c:v>
                </c:pt>
                <c:pt idx="26">
                  <c:v>2.2406724267884964E-3</c:v>
                </c:pt>
                <c:pt idx="27">
                  <c:v>2.1413290544019599E-3</c:v>
                </c:pt>
                <c:pt idx="28">
                  <c:v>2.01337571224362E-3</c:v>
                </c:pt>
                <c:pt idx="29">
                  <c:v>1.8669384079573711E-3</c:v>
                </c:pt>
                <c:pt idx="30">
                  <c:v>1.7107118022355516E-3</c:v>
                </c:pt>
                <c:pt idx="31">
                  <c:v>1.5517282329662596E-3</c:v>
                </c:pt>
                <c:pt idx="32">
                  <c:v>1.3953641268049455E-3</c:v>
                </c:pt>
                <c:pt idx="33">
                  <c:v>1.2454904689948424E-3</c:v>
                </c:pt>
                <c:pt idx="34">
                  <c:v>1.1046950849376933E-3</c:v>
                </c:pt>
                <c:pt idx="35">
                  <c:v>9.7452658556290088E-4</c:v>
                </c:pt>
                <c:pt idx="36">
                  <c:v>8.5572874942153453E-4</c:v>
                </c:pt>
                <c:pt idx="37">
                  <c:v>7.4844845004862117E-4</c:v>
                </c:pt>
                <c:pt idx="38">
                  <c:v>6.5241011161069711E-4</c:v>
                </c:pt>
                <c:pt idx="39">
                  <c:v>5.6705588156161875E-4</c:v>
                </c:pt>
                <c:pt idx="40">
                  <c:v>4.9165420024036705E-4</c:v>
                </c:pt>
                <c:pt idx="41">
                  <c:v>4.2538109013883532E-4</c:v>
                </c:pt>
                <c:pt idx="42">
                  <c:v>3.6737896709188711E-4</c:v>
                </c:pt>
                <c:pt idx="43">
                  <c:v>3.1679758704618224E-4</c:v>
                </c:pt>
                <c:pt idx="44">
                  <c:v>2.7282121824355411E-4</c:v>
                </c:pt>
                <c:pt idx="45">
                  <c:v>2.3468547860484404E-4</c:v>
                </c:pt>
                <c:pt idx="46">
                  <c:v>2.0168662322531369E-4</c:v>
                </c:pt>
                <c:pt idx="47">
                  <c:v>1.7318547045161944E-4</c:v>
                </c:pt>
                <c:pt idx="48">
                  <c:v>1.4860764390930417E-4</c:v>
                </c:pt>
                <c:pt idx="49">
                  <c:v>1.2744138774649664E-4</c:v>
                </c:pt>
                <c:pt idx="50">
                  <c:v>1.0923387756955643E-4</c:v>
                </c:pt>
                <c:pt idx="51">
                  <c:v>9.3586689206761697E-5</c:v>
                </c:pt>
                <c:pt idx="52">
                  <c:v>8.0150889120107532E-5</c:v>
                </c:pt>
                <c:pt idx="53">
                  <c:v>6.8622061963738971E-5</c:v>
                </c:pt>
                <c:pt idx="54">
                  <c:v>5.8735481766476965E-5</c:v>
                </c:pt>
                <c:pt idx="55">
                  <c:v>5.0261554472521965E-5</c:v>
                </c:pt>
                <c:pt idx="56">
                  <c:v>4.3001603763248189E-5</c:v>
                </c:pt>
                <c:pt idx="57">
                  <c:v>3.6784033378850823E-5</c:v>
                </c:pt>
                <c:pt idx="58">
                  <c:v>3.1460873035196362E-5</c:v>
                </c:pt>
                <c:pt idx="59">
                  <c:v>2.6904698029318471E-5</c:v>
                </c:pt>
                <c:pt idx="60">
                  <c:v>2.3005902140034365E-5</c:v>
                </c:pt>
                <c:pt idx="61">
                  <c:v>1.9670297518644422E-5</c:v>
                </c:pt>
                <c:pt idx="62">
                  <c:v>1.681701250247508E-5</c:v>
                </c:pt>
                <c:pt idx="63">
                  <c:v>1.4376657634619036E-5</c:v>
                </c:pt>
                <c:pt idx="64">
                  <c:v>1.2289730892381962E-5</c:v>
                </c:pt>
                <c:pt idx="65">
                  <c:v>1.0505234687394393E-5</c:v>
                </c:pt>
                <c:pt idx="66">
                  <c:v>8.9794792342830928E-6</c:v>
                </c:pt>
                <c:pt idx="67">
                  <c:v>7.6750491405006644E-6</c:v>
                </c:pt>
                <c:pt idx="68">
                  <c:v>6.5599123793271315E-6</c:v>
                </c:pt>
                <c:pt idx="69">
                  <c:v>5.6066530627736462E-6</c:v>
                </c:pt>
                <c:pt idx="70">
                  <c:v>4.7918115647395585E-6</c:v>
                </c:pt>
                <c:pt idx="71">
                  <c:v>4.0953175200524665E-6</c:v>
                </c:pt>
                <c:pt idx="72">
                  <c:v>3.5000030245775612E-6</c:v>
                </c:pt>
                <c:pt idx="73">
                  <c:v>2.9911849812448259E-6</c:v>
                </c:pt>
                <c:pt idx="74">
                  <c:v>2.5563069809280566E-6</c:v>
                </c:pt>
                <c:pt idx="75">
                  <c:v>2.1846323851148118E-6</c:v>
                </c:pt>
                <c:pt idx="76">
                  <c:v>1.8669814016193448E-6</c:v>
                </c:pt>
                <c:pt idx="77">
                  <c:v>1.5955059289392506E-6</c:v>
                </c:pt>
                <c:pt idx="78">
                  <c:v>1.3634968032766836E-6</c:v>
                </c:pt>
                <c:pt idx="79">
                  <c:v>1.1652188284241619E-6</c:v>
                </c:pt>
                <c:pt idx="80">
                  <c:v>9.9576961558937469E-7</c:v>
                </c:pt>
                <c:pt idx="81">
                  <c:v>8.5095881976706012E-7</c:v>
                </c:pt>
                <c:pt idx="82">
                  <c:v>7.2720484234828056E-7</c:v>
                </c:pt>
                <c:pt idx="83">
                  <c:v>6.214464860814426E-7</c:v>
                </c:pt>
                <c:pt idx="84">
                  <c:v>5.3106740698989428E-7</c:v>
                </c:pt>
                <c:pt idx="85">
                  <c:v>4.5383151612541421E-7</c:v>
                </c:pt>
                <c:pt idx="86">
                  <c:v>3.8782774888029962E-7</c:v>
                </c:pt>
                <c:pt idx="87">
                  <c:v>3.3142284693148101E-7</c:v>
                </c:pt>
                <c:pt idx="88">
                  <c:v>2.8322099292408988E-7</c:v>
                </c:pt>
                <c:pt idx="89">
                  <c:v>2.4202930521755938E-7</c:v>
                </c:pt>
                <c:pt idx="90">
                  <c:v>2.0682834331266379E-7</c:v>
                </c:pt>
                <c:pt idx="91">
                  <c:v>1.7674689732420208E-7</c:v>
                </c:pt>
                <c:pt idx="92">
                  <c:v>1.5104043997108652E-7</c:v>
                </c:pt>
                <c:pt idx="93">
                  <c:v>1.2907270953140469E-7</c:v>
                </c:pt>
                <c:pt idx="94">
                  <c:v>1.1029996921326214E-7</c:v>
                </c:pt>
                <c:pt idx="95">
                  <c:v>9.4257554278906687E-8</c:v>
                </c:pt>
                <c:pt idx="96">
                  <c:v>8.054837462423412E-8</c:v>
                </c:pt>
                <c:pt idx="97">
                  <c:v>6.8833088726790168E-8</c:v>
                </c:pt>
                <c:pt idx="98">
                  <c:v>5.882170610676147E-8</c:v>
                </c:pt>
                <c:pt idx="99">
                  <c:v>5.0266410703582379E-8</c:v>
                </c:pt>
                <c:pt idx="100">
                  <c:v>4.2955427718082912E-8</c:v>
                </c:pt>
                <c:pt idx="101">
                  <c:v>3.6707782245239884E-8</c:v>
                </c:pt>
                <c:pt idx="102">
                  <c:v>3.1368820058073217E-8</c:v>
                </c:pt>
                <c:pt idx="103">
                  <c:v>2.6806379740488346E-8</c:v>
                </c:pt>
                <c:pt idx="104">
                  <c:v>2.29075214692381E-8</c:v>
                </c:pt>
                <c:pt idx="105">
                  <c:v>1.9575731509134914E-8</c:v>
                </c:pt>
                <c:pt idx="106">
                  <c:v>1.6728533250306796E-8</c:v>
                </c:pt>
                <c:pt idx="107">
                  <c:v>1.4295445671758029E-8</c:v>
                </c:pt>
                <c:pt idx="108">
                  <c:v>1.2216238709835072E-8</c:v>
                </c:pt>
                <c:pt idx="109">
                  <c:v>1.0439442355549778E-8</c:v>
                </c:pt>
                <c:pt idx="110">
                  <c:v>8.9210725824627264E-9</c:v>
                </c:pt>
                <c:pt idx="111">
                  <c:v>7.6235425720506101E-9</c:v>
                </c:pt>
                <c:pt idx="112">
                  <c:v>6.51473228875484E-9</c:v>
                </c:pt>
                <c:pt idx="113">
                  <c:v>5.567193375563326E-9</c:v>
                </c:pt>
                <c:pt idx="114">
                  <c:v>4.7574696898922351E-9</c:v>
                </c:pt>
                <c:pt idx="115">
                  <c:v>4.0655166615210572E-9</c:v>
                </c:pt>
                <c:pt idx="116">
                  <c:v>3.4742051001683836E-9</c:v>
                </c:pt>
                <c:pt idx="117">
                  <c:v>2.9688971704781823E-9</c:v>
                </c:pt>
                <c:pt idx="118">
                  <c:v>2.5370840384198041E-9</c:v>
                </c:pt>
                <c:pt idx="119">
                  <c:v>2.1680762195836047E-9</c:v>
                </c:pt>
                <c:pt idx="120">
                  <c:v>1.8527389643443382E-9</c:v>
                </c:pt>
                <c:pt idx="121">
                  <c:v>1.5832661296462527E-9</c:v>
                </c:pt>
                <c:pt idx="122">
                  <c:v>1.3529869398223459E-9</c:v>
                </c:pt>
                <c:pt idx="123">
                  <c:v>1.156200852971396E-9</c:v>
                </c:pt>
                <c:pt idx="124">
                  <c:v>9.8803644512748282E-10</c:v>
                </c:pt>
                <c:pt idx="125">
                  <c:v>8.4433081898657145E-10</c:v>
                </c:pt>
                <c:pt idx="126">
                  <c:v>7.2152655201753262E-10</c:v>
                </c:pt>
                <c:pt idx="127">
                  <c:v>6.1658363295579932E-10</c:v>
                </c:pt>
                <c:pt idx="128">
                  <c:v>5.269042067030552E-10</c:v>
                </c:pt>
                <c:pt idx="129">
                  <c:v>4.5026826471939336E-10</c:v>
                </c:pt>
                <c:pt idx="130">
                  <c:v>3.8477868894341237E-10</c:v>
                </c:pt>
                <c:pt idx="131">
                  <c:v>3.2881428881728285E-10</c:v>
                </c:pt>
                <c:pt idx="132">
                  <c:v>2.8098966885958398E-10</c:v>
                </c:pt>
                <c:pt idx="133">
                  <c:v>2.4012093331606378E-10</c:v>
                </c:pt>
                <c:pt idx="134">
                  <c:v>2.0519637891340506E-10</c:v>
                </c:pt>
                <c:pt idx="135">
                  <c:v>1.7535145022001096E-10</c:v>
                </c:pt>
                <c:pt idx="136">
                  <c:v>1.4984733763750772E-10</c:v>
                </c:pt>
                <c:pt idx="137">
                  <c:v>1.2805268821916144E-10</c:v>
                </c:pt>
                <c:pt idx="138">
                  <c:v>1.0942797656874576E-10</c:v>
                </c:pt>
                <c:pt idx="139">
                  <c:v>9.3512148923232536E-11</c:v>
                </c:pt>
                <c:pt idx="140">
                  <c:v>7.9911209794942171E-11</c:v>
                </c:pt>
                <c:pt idx="141">
                  <c:v>6.8288468636565602E-11</c:v>
                </c:pt>
                <c:pt idx="142">
                  <c:v>5.8356205086115931E-11</c:v>
                </c:pt>
                <c:pt idx="143">
                  <c:v>4.986854646564533E-11</c:v>
                </c:pt>
                <c:pt idx="144">
                  <c:v>4.2615381216754311E-11</c:v>
                </c:pt>
              </c:numCache>
            </c:numRef>
          </c:yVal>
          <c:smooth val="0"/>
          <c:extLst>
            <c:ext xmlns:c16="http://schemas.microsoft.com/office/drawing/2014/chart" uri="{C3380CC4-5D6E-409C-BE32-E72D297353CC}">
              <c16:uniqueId val="{00000001-9F07-4247-A29F-459C8B117107}"/>
            </c:ext>
          </c:extLst>
        </c:ser>
        <c:ser>
          <c:idx val="2"/>
          <c:order val="2"/>
          <c:tx>
            <c:v>mu=2213; sigma=265</c:v>
          </c:tx>
          <c:marker>
            <c:symbol val="none"/>
          </c:marker>
          <c:xVal>
            <c:numRef>
              <c:f>'wiskundige afleiding'!$T$20:$T$164</c:f>
              <c:numCache>
                <c:formatCode>General</c:formatCode>
                <c:ptCount val="145"/>
                <c:pt idx="0">
                  <c:v>1000</c:v>
                </c:pt>
                <c:pt idx="1">
                  <c:v>1025</c:v>
                </c:pt>
                <c:pt idx="2">
                  <c:v>1050</c:v>
                </c:pt>
                <c:pt idx="3">
                  <c:v>1075</c:v>
                </c:pt>
                <c:pt idx="4">
                  <c:v>1100</c:v>
                </c:pt>
                <c:pt idx="5">
                  <c:v>1125</c:v>
                </c:pt>
                <c:pt idx="6">
                  <c:v>1150</c:v>
                </c:pt>
                <c:pt idx="7">
                  <c:v>1175</c:v>
                </c:pt>
                <c:pt idx="8">
                  <c:v>1200</c:v>
                </c:pt>
                <c:pt idx="9">
                  <c:v>1225</c:v>
                </c:pt>
                <c:pt idx="10">
                  <c:v>1250</c:v>
                </c:pt>
                <c:pt idx="11">
                  <c:v>1275</c:v>
                </c:pt>
                <c:pt idx="12">
                  <c:v>1300</c:v>
                </c:pt>
                <c:pt idx="13">
                  <c:v>1325</c:v>
                </c:pt>
                <c:pt idx="14">
                  <c:v>1350</c:v>
                </c:pt>
                <c:pt idx="15">
                  <c:v>1375</c:v>
                </c:pt>
                <c:pt idx="16">
                  <c:v>1400</c:v>
                </c:pt>
                <c:pt idx="17">
                  <c:v>1425</c:v>
                </c:pt>
                <c:pt idx="18">
                  <c:v>1450</c:v>
                </c:pt>
                <c:pt idx="19">
                  <c:v>1475</c:v>
                </c:pt>
                <c:pt idx="20">
                  <c:v>1500</c:v>
                </c:pt>
                <c:pt idx="21">
                  <c:v>1525</c:v>
                </c:pt>
                <c:pt idx="22">
                  <c:v>1550</c:v>
                </c:pt>
                <c:pt idx="23">
                  <c:v>1575</c:v>
                </c:pt>
                <c:pt idx="24">
                  <c:v>1600</c:v>
                </c:pt>
                <c:pt idx="25">
                  <c:v>1625</c:v>
                </c:pt>
                <c:pt idx="26">
                  <c:v>1650</c:v>
                </c:pt>
                <c:pt idx="27">
                  <c:v>1675</c:v>
                </c:pt>
                <c:pt idx="28">
                  <c:v>1700</c:v>
                </c:pt>
                <c:pt idx="29">
                  <c:v>1725</c:v>
                </c:pt>
                <c:pt idx="30">
                  <c:v>1750</c:v>
                </c:pt>
                <c:pt idx="31">
                  <c:v>1775</c:v>
                </c:pt>
                <c:pt idx="32">
                  <c:v>1800</c:v>
                </c:pt>
                <c:pt idx="33">
                  <c:v>1825</c:v>
                </c:pt>
                <c:pt idx="34">
                  <c:v>1850</c:v>
                </c:pt>
                <c:pt idx="35">
                  <c:v>1875</c:v>
                </c:pt>
                <c:pt idx="36">
                  <c:v>1900</c:v>
                </c:pt>
                <c:pt idx="37">
                  <c:v>1925</c:v>
                </c:pt>
                <c:pt idx="38">
                  <c:v>1950</c:v>
                </c:pt>
                <c:pt idx="39">
                  <c:v>1975</c:v>
                </c:pt>
                <c:pt idx="40">
                  <c:v>2000</c:v>
                </c:pt>
                <c:pt idx="41">
                  <c:v>2025</c:v>
                </c:pt>
                <c:pt idx="42">
                  <c:v>2050</c:v>
                </c:pt>
                <c:pt idx="43">
                  <c:v>2075</c:v>
                </c:pt>
                <c:pt idx="44">
                  <c:v>2100</c:v>
                </c:pt>
                <c:pt idx="45">
                  <c:v>2125</c:v>
                </c:pt>
                <c:pt idx="46">
                  <c:v>2150</c:v>
                </c:pt>
                <c:pt idx="47">
                  <c:v>2175</c:v>
                </c:pt>
                <c:pt idx="48">
                  <c:v>2200</c:v>
                </c:pt>
                <c:pt idx="49">
                  <c:v>2225</c:v>
                </c:pt>
                <c:pt idx="50">
                  <c:v>2250</c:v>
                </c:pt>
                <c:pt idx="51">
                  <c:v>2275</c:v>
                </c:pt>
                <c:pt idx="52">
                  <c:v>2300</c:v>
                </c:pt>
                <c:pt idx="53">
                  <c:v>2325</c:v>
                </c:pt>
                <c:pt idx="54">
                  <c:v>2350</c:v>
                </c:pt>
                <c:pt idx="55">
                  <c:v>2375</c:v>
                </c:pt>
                <c:pt idx="56">
                  <c:v>2400</c:v>
                </c:pt>
                <c:pt idx="57">
                  <c:v>2425</c:v>
                </c:pt>
                <c:pt idx="58">
                  <c:v>2450</c:v>
                </c:pt>
                <c:pt idx="59">
                  <c:v>2475</c:v>
                </c:pt>
                <c:pt idx="60">
                  <c:v>2500</c:v>
                </c:pt>
                <c:pt idx="61">
                  <c:v>2525</c:v>
                </c:pt>
                <c:pt idx="62">
                  <c:v>2550</c:v>
                </c:pt>
                <c:pt idx="63">
                  <c:v>2575</c:v>
                </c:pt>
                <c:pt idx="64">
                  <c:v>2600</c:v>
                </c:pt>
                <c:pt idx="65">
                  <c:v>2625</c:v>
                </c:pt>
                <c:pt idx="66">
                  <c:v>2650</c:v>
                </c:pt>
                <c:pt idx="67">
                  <c:v>2675</c:v>
                </c:pt>
                <c:pt idx="68">
                  <c:v>2700</c:v>
                </c:pt>
                <c:pt idx="69">
                  <c:v>2725</c:v>
                </c:pt>
                <c:pt idx="70">
                  <c:v>2750</c:v>
                </c:pt>
                <c:pt idx="71">
                  <c:v>2775</c:v>
                </c:pt>
                <c:pt idx="72">
                  <c:v>2800</c:v>
                </c:pt>
                <c:pt idx="73">
                  <c:v>2825</c:v>
                </c:pt>
                <c:pt idx="74">
                  <c:v>2850</c:v>
                </c:pt>
                <c:pt idx="75">
                  <c:v>2875</c:v>
                </c:pt>
                <c:pt idx="76">
                  <c:v>2900</c:v>
                </c:pt>
                <c:pt idx="77">
                  <c:v>2925</c:v>
                </c:pt>
                <c:pt idx="78">
                  <c:v>2950</c:v>
                </c:pt>
                <c:pt idx="79">
                  <c:v>2975</c:v>
                </c:pt>
                <c:pt idx="80">
                  <c:v>3000</c:v>
                </c:pt>
                <c:pt idx="81">
                  <c:v>3025</c:v>
                </c:pt>
                <c:pt idx="82">
                  <c:v>3050</c:v>
                </c:pt>
                <c:pt idx="83">
                  <c:v>3075</c:v>
                </c:pt>
                <c:pt idx="84">
                  <c:v>3100</c:v>
                </c:pt>
                <c:pt idx="85">
                  <c:v>3125</c:v>
                </c:pt>
                <c:pt idx="86">
                  <c:v>3150</c:v>
                </c:pt>
                <c:pt idx="87">
                  <c:v>3175</c:v>
                </c:pt>
                <c:pt idx="88">
                  <c:v>3200</c:v>
                </c:pt>
                <c:pt idx="89">
                  <c:v>3225</c:v>
                </c:pt>
                <c:pt idx="90">
                  <c:v>3250</c:v>
                </c:pt>
                <c:pt idx="91">
                  <c:v>3275</c:v>
                </c:pt>
                <c:pt idx="92">
                  <c:v>3300</c:v>
                </c:pt>
                <c:pt idx="93">
                  <c:v>3325</c:v>
                </c:pt>
                <c:pt idx="94">
                  <c:v>3350</c:v>
                </c:pt>
                <c:pt idx="95">
                  <c:v>3375</c:v>
                </c:pt>
                <c:pt idx="96">
                  <c:v>3400</c:v>
                </c:pt>
                <c:pt idx="97">
                  <c:v>3425</c:v>
                </c:pt>
                <c:pt idx="98">
                  <c:v>3450</c:v>
                </c:pt>
                <c:pt idx="99">
                  <c:v>3475</c:v>
                </c:pt>
                <c:pt idx="100">
                  <c:v>3500</c:v>
                </c:pt>
                <c:pt idx="101">
                  <c:v>3525</c:v>
                </c:pt>
                <c:pt idx="102">
                  <c:v>3550</c:v>
                </c:pt>
                <c:pt idx="103">
                  <c:v>3575</c:v>
                </c:pt>
                <c:pt idx="104">
                  <c:v>3600</c:v>
                </c:pt>
                <c:pt idx="105">
                  <c:v>3625</c:v>
                </c:pt>
                <c:pt idx="106">
                  <c:v>3650</c:v>
                </c:pt>
                <c:pt idx="107">
                  <c:v>3675</c:v>
                </c:pt>
                <c:pt idx="108">
                  <c:v>3700</c:v>
                </c:pt>
                <c:pt idx="109">
                  <c:v>3725</c:v>
                </c:pt>
                <c:pt idx="110">
                  <c:v>3750</c:v>
                </c:pt>
                <c:pt idx="111">
                  <c:v>3775</c:v>
                </c:pt>
                <c:pt idx="112">
                  <c:v>3800</c:v>
                </c:pt>
                <c:pt idx="113">
                  <c:v>3825</c:v>
                </c:pt>
                <c:pt idx="114">
                  <c:v>3850</c:v>
                </c:pt>
                <c:pt idx="115">
                  <c:v>3875</c:v>
                </c:pt>
                <c:pt idx="116">
                  <c:v>3900</c:v>
                </c:pt>
                <c:pt idx="117">
                  <c:v>3925</c:v>
                </c:pt>
                <c:pt idx="118">
                  <c:v>3950</c:v>
                </c:pt>
                <c:pt idx="119">
                  <c:v>3975</c:v>
                </c:pt>
                <c:pt idx="120">
                  <c:v>4000</c:v>
                </c:pt>
                <c:pt idx="121">
                  <c:v>4025</c:v>
                </c:pt>
                <c:pt idx="122">
                  <c:v>4050</c:v>
                </c:pt>
                <c:pt idx="123">
                  <c:v>4075</c:v>
                </c:pt>
                <c:pt idx="124">
                  <c:v>4100</c:v>
                </c:pt>
                <c:pt idx="125">
                  <c:v>4125</c:v>
                </c:pt>
                <c:pt idx="126">
                  <c:v>4150</c:v>
                </c:pt>
                <c:pt idx="127">
                  <c:v>4175</c:v>
                </c:pt>
                <c:pt idx="128">
                  <c:v>4200</c:v>
                </c:pt>
                <c:pt idx="129">
                  <c:v>4225</c:v>
                </c:pt>
                <c:pt idx="130">
                  <c:v>4250</c:v>
                </c:pt>
                <c:pt idx="131">
                  <c:v>4275</c:v>
                </c:pt>
                <c:pt idx="132">
                  <c:v>4300</c:v>
                </c:pt>
                <c:pt idx="133">
                  <c:v>4325</c:v>
                </c:pt>
                <c:pt idx="134">
                  <c:v>4350</c:v>
                </c:pt>
                <c:pt idx="135">
                  <c:v>4375</c:v>
                </c:pt>
                <c:pt idx="136">
                  <c:v>4400</c:v>
                </c:pt>
                <c:pt idx="137">
                  <c:v>4425</c:v>
                </c:pt>
                <c:pt idx="138">
                  <c:v>4450</c:v>
                </c:pt>
                <c:pt idx="139">
                  <c:v>4475</c:v>
                </c:pt>
                <c:pt idx="140">
                  <c:v>4500</c:v>
                </c:pt>
                <c:pt idx="141">
                  <c:v>4525</c:v>
                </c:pt>
                <c:pt idx="142">
                  <c:v>4550</c:v>
                </c:pt>
                <c:pt idx="143">
                  <c:v>4575</c:v>
                </c:pt>
                <c:pt idx="144">
                  <c:v>4600</c:v>
                </c:pt>
              </c:numCache>
            </c:numRef>
          </c:xVal>
          <c:yVal>
            <c:numRef>
              <c:f>'wiskundige afleiding'!$AA$20:$AA$164</c:f>
              <c:numCache>
                <c:formatCode>General</c:formatCode>
                <c:ptCount val="145"/>
                <c:pt idx="0">
                  <c:v>3.4993255373044462E-87</c:v>
                </c:pt>
                <c:pt idx="1">
                  <c:v>2.1992417690875193E-77</c:v>
                </c:pt>
                <c:pt idx="2">
                  <c:v>1.0421785200326436E-68</c:v>
                </c:pt>
                <c:pt idx="3">
                  <c:v>4.999511409738207E-61</c:v>
                </c:pt>
                <c:pt idx="4">
                  <c:v>3.1519934355076364E-54</c:v>
                </c:pt>
                <c:pt idx="5">
                  <c:v>3.2911908901195341E-48</c:v>
                </c:pt>
                <c:pt idx="6">
                  <c:v>6.9859026762420206E-43</c:v>
                </c:pt>
                <c:pt idx="7">
                  <c:v>3.6144622202022032E-38</c:v>
                </c:pt>
                <c:pt idx="8">
                  <c:v>5.3540283290446659E-34</c:v>
                </c:pt>
                <c:pt idx="9">
                  <c:v>2.6183984124391082E-30</c:v>
                </c:pt>
                <c:pt idx="10">
                  <c:v>4.7968557393536344E-27</c:v>
                </c:pt>
                <c:pt idx="11">
                  <c:v>3.6816345124680709E-24</c:v>
                </c:pt>
                <c:pt idx="12">
                  <c:v>1.3072142273741579E-21</c:v>
                </c:pt>
                <c:pt idx="13">
                  <c:v>2.34437374067509E-19</c:v>
                </c:pt>
                <c:pt idx="14">
                  <c:v>2.2955405418126167E-17</c:v>
                </c:pt>
                <c:pt idx="15">
                  <c:v>1.3148396725270332E-15</c:v>
                </c:pt>
                <c:pt idx="16">
                  <c:v>4.6830486864317068E-14</c:v>
                </c:pt>
                <c:pt idx="17">
                  <c:v>1.0948800900938517E-12</c:v>
                </c:pt>
                <c:pt idx="18">
                  <c:v>1.7628718042268743E-11</c:v>
                </c:pt>
                <c:pt idx="19">
                  <c:v>2.0396288933962391E-10</c:v>
                </c:pt>
                <c:pt idx="20">
                  <c:v>1.7608163481539446E-9</c:v>
                </c:pt>
                <c:pt idx="21">
                  <c:v>1.1727398837207703E-8</c:v>
                </c:pt>
                <c:pt idx="22">
                  <c:v>6.2066140254776962E-8</c:v>
                </c:pt>
                <c:pt idx="23">
                  <c:v>2.6794800355004056E-7</c:v>
                </c:pt>
                <c:pt idx="24">
                  <c:v>9.6576132294566953E-7</c:v>
                </c:pt>
                <c:pt idx="25">
                  <c:v>2.9665011368269534E-6</c:v>
                </c:pt>
                <c:pt idx="26">
                  <c:v>7.9084011129743473E-6</c:v>
                </c:pt>
                <c:pt idx="27">
                  <c:v>1.8595782207349013E-5</c:v>
                </c:pt>
                <c:pt idx="28">
                  <c:v>3.9123241018549057E-5</c:v>
                </c:pt>
                <c:pt idx="29">
                  <c:v>7.4585564638344223E-5</c:v>
                </c:pt>
                <c:pt idx="30">
                  <c:v>1.3030225627444451E-4</c:v>
                </c:pt>
                <c:pt idx="31">
                  <c:v>2.1069199718131188E-4</c:v>
                </c:pt>
                <c:pt idx="32">
                  <c:v>3.1810634491127312E-4</c:v>
                </c:pt>
                <c:pt idx="33">
                  <c:v>4.519783804642948E-4</c:v>
                </c:pt>
                <c:pt idx="34">
                  <c:v>6.0854153451595124E-4</c:v>
                </c:pt>
                <c:pt idx="35">
                  <c:v>7.8118451537049257E-4</c:v>
                </c:pt>
                <c:pt idx="36">
                  <c:v>9.6131986897573206E-4</c:v>
                </c:pt>
                <c:pt idx="37">
                  <c:v>1.1395259009797484E-3</c:v>
                </c:pt>
                <c:pt idx="38">
                  <c:v>1.306698119570683E-3</c:v>
                </c:pt>
                <c:pt idx="39">
                  <c:v>1.4549992156127568E-3</c:v>
                </c:pt>
                <c:pt idx="40">
                  <c:v>1.5784878393411892E-3</c:v>
                </c:pt>
                <c:pt idx="41">
                  <c:v>1.6733990023414618E-3</c:v>
                </c:pt>
                <c:pt idx="42">
                  <c:v>1.7381188813588317E-3</c:v>
                </c:pt>
                <c:pt idx="43">
                  <c:v>1.7729355245822529E-3</c:v>
                </c:pt>
                <c:pt idx="44">
                  <c:v>1.7796573051615703E-3</c:v>
                </c:pt>
                <c:pt idx="45">
                  <c:v>1.7611814918535446E-3</c:v>
                </c:pt>
                <c:pt idx="46">
                  <c:v>1.7210755338029279E-3</c:v>
                </c:pt>
                <c:pt idx="47">
                  <c:v>1.6632112926932123E-3</c:v>
                </c:pt>
                <c:pt idx="48">
                  <c:v>1.5914724294773916E-3</c:v>
                </c:pt>
                <c:pt idx="49">
                  <c:v>1.509539810596892E-3</c:v>
                </c:pt>
                <c:pt idx="50">
                  <c:v>1.4207496133017093E-3</c:v>
                </c:pt>
                <c:pt idx="51">
                  <c:v>1.3280131622365292E-3</c:v>
                </c:pt>
                <c:pt idx="52">
                  <c:v>1.2337853356356688E-3</c:v>
                </c:pt>
                <c:pt idx="53">
                  <c:v>1.1400685009740356E-3</c:v>
                </c:pt>
                <c:pt idx="54">
                  <c:v>1.0484404022372562E-3</c:v>
                </c:pt>
                <c:pt idx="55">
                  <c:v>9.6009649337132406E-4</c:v>
                </c:pt>
                <c:pt idx="56">
                  <c:v>8.7589940585688626E-4</c:v>
                </c:pt>
                <c:pt idx="57">
                  <c:v>7.9643026387706385E-4</c:v>
                </c:pt>
                <c:pt idx="58">
                  <c:v>7.2203827665626239E-4</c:v>
                </c:pt>
                <c:pt idx="59">
                  <c:v>6.5288640051762599E-4</c:v>
                </c:pt>
                <c:pt idx="60">
                  <c:v>5.8899188753025673E-4</c:v>
                </c:pt>
                <c:pt idx="61">
                  <c:v>5.302612674668105E-4</c:v>
                </c:pt>
                <c:pt idx="62">
                  <c:v>4.7651980027429232E-4</c:v>
                </c:pt>
                <c:pt idx="63">
                  <c:v>4.2753574225052465E-4</c:v>
                </c:pt>
                <c:pt idx="64">
                  <c:v>3.8303993943771306E-4</c:v>
                </c:pt>
                <c:pt idx="65">
                  <c:v>3.4274133681005394E-4</c:v>
                </c:pt>
                <c:pt idx="66">
                  <c:v>3.0633900336573096E-4</c:v>
                </c:pt>
                <c:pt idx="67">
                  <c:v>2.7353124505644701E-4</c:v>
                </c:pt>
                <c:pt idx="68">
                  <c:v>2.440223267820094E-4</c:v>
                </c:pt>
                <c:pt idx="69">
                  <c:v>2.1752726334200038E-4</c:v>
                </c:pt>
                <c:pt idx="70">
                  <c:v>1.9377507514217333E-4</c:v>
                </c:pt>
                <c:pt idx="71">
                  <c:v>1.7251084251218563E-4</c:v>
                </c:pt>
                <c:pt idx="72">
                  <c:v>1.5349683551746767E-4</c:v>
                </c:pt>
                <c:pt idx="73">
                  <c:v>1.3651294551994208E-4</c:v>
                </c:pt>
                <c:pt idx="74">
                  <c:v>1.2135660089670537E-4</c:v>
                </c:pt>
                <c:pt idx="75">
                  <c:v>1.0784231211353569E-4</c:v>
                </c:pt>
                <c:pt idx="76">
                  <c:v>9.580096028492845E-5</c:v>
                </c:pt>
                <c:pt idx="77">
                  <c:v>8.507891777927707E-5</c:v>
                </c:pt>
                <c:pt idx="78">
                  <c:v>7.5537068632578494E-5</c:v>
                </c:pt>
                <c:pt idx="79">
                  <c:v>6.7049779811168629E-5</c:v>
                </c:pt>
                <c:pt idx="80">
                  <c:v>5.9503861055841323E-5</c:v>
                </c:pt>
                <c:pt idx="81">
                  <c:v>5.2797540556323711E-5</c:v>
                </c:pt>
                <c:pt idx="82">
                  <c:v>4.6839475531577918E-5</c:v>
                </c:pt>
                <c:pt idx="83">
                  <c:v>4.1547810487601295E-5</c:v>
                </c:pt>
                <c:pt idx="84">
                  <c:v>3.6849291120111957E-5</c:v>
                </c:pt>
                <c:pt idx="85">
                  <c:v>3.2678438217483061E-5</c:v>
                </c:pt>
                <c:pt idx="86">
                  <c:v>2.8976783247351493E-5</c:v>
                </c:pt>
                <c:pt idx="87">
                  <c:v>2.5692165373464509E-5</c:v>
                </c:pt>
                <c:pt idx="88">
                  <c:v>2.2778088282283561E-5</c:v>
                </c:pt>
                <c:pt idx="89">
                  <c:v>2.019313426944171E-5</c:v>
                </c:pt>
                <c:pt idx="90">
                  <c:v>1.7900432439361034E-5</c:v>
                </c:pt>
                <c:pt idx="91">
                  <c:v>1.5867177524373049E-5</c:v>
                </c:pt>
                <c:pt idx="92">
                  <c:v>1.4064195667678089E-5</c:v>
                </c:pt>
                <c:pt idx="93">
                  <c:v>1.2465553486977615E-5</c:v>
                </c:pt>
                <c:pt idx="94">
                  <c:v>1.1048206803657537E-5</c:v>
                </c:pt>
                <c:pt idx="95">
                  <c:v>9.7916855561596076E-6</c:v>
                </c:pt>
                <c:pt idx="96">
                  <c:v>8.6778115930126506E-6</c:v>
                </c:pt>
                <c:pt idx="97">
                  <c:v>7.6904462439102972E-6</c:v>
                </c:pt>
                <c:pt idx="98">
                  <c:v>6.8152647836210814E-6</c:v>
                </c:pt>
                <c:pt idx="99">
                  <c:v>6.0395551242121428E-6</c:v>
                </c:pt>
                <c:pt idx="100">
                  <c:v>5.3520382894996394E-6</c:v>
                </c:pt>
                <c:pt idx="101">
                  <c:v>4.7427084372503054E-6</c:v>
                </c:pt>
                <c:pt idx="102">
                  <c:v>4.2026903964178074E-6</c:v>
                </c:pt>
                <c:pt idx="103">
                  <c:v>3.724112876712324E-6</c:v>
                </c:pt>
                <c:pt idx="104">
                  <c:v>3.2999956850291185E-6</c:v>
                </c:pt>
                <c:pt idx="105">
                  <c:v>2.9241494472781406E-6</c:v>
                </c:pt>
                <c:pt idx="106">
                  <c:v>2.5910864849834723E-6</c:v>
                </c:pt>
                <c:pt idx="107">
                  <c:v>2.2959416339911955E-6</c:v>
                </c:pt>
                <c:pt idx="108">
                  <c:v>2.0344019182797012E-6</c:v>
                </c:pt>
                <c:pt idx="109">
                  <c:v>1.8026441058842676E-6</c:v>
                </c:pt>
                <c:pt idx="110">
                  <c:v>1.597279277081542E-6</c:v>
                </c:pt>
                <c:pt idx="111">
                  <c:v>1.4153036280192459E-6</c:v>
                </c:pt>
                <c:pt idx="112">
                  <c:v>1.2540548167176279E-6</c:v>
                </c:pt>
                <c:pt idx="113">
                  <c:v>1.111173233592741E-6</c:v>
                </c:pt>
                <c:pt idx="114">
                  <c:v>9.8456764610838741E-7</c:v>
                </c:pt>
                <c:pt idx="115">
                  <c:v>8.7238472756659376E-7</c:v>
                </c:pt>
                <c:pt idx="116">
                  <c:v>7.729820340634254E-7</c:v>
                </c:pt>
                <c:pt idx="117">
                  <c:v>6.8490404188929126E-7</c:v>
                </c:pt>
                <c:pt idx="118">
                  <c:v>6.0686090071347947E-7</c:v>
                </c:pt>
                <c:pt idx="119">
                  <c:v>5.3770959628745559E-7</c:v>
                </c:pt>
                <c:pt idx="120">
                  <c:v>4.7643725061030331E-7</c:v>
                </c:pt>
                <c:pt idx="121">
                  <c:v>4.2214631795891301E-7</c:v>
                </c:pt>
                <c:pt idx="122">
                  <c:v>3.7404146229062822E-7</c:v>
                </c:pt>
                <c:pt idx="123">
                  <c:v>3.3141792563401647E-7</c:v>
                </c:pt>
                <c:pt idx="124">
                  <c:v>2.9365121851619158E-7</c:v>
                </c:pt>
                <c:pt idx="125">
                  <c:v>2.6018798252198272E-7</c:v>
                </c:pt>
                <c:pt idx="126">
                  <c:v>2.3053789200103508E-7</c:v>
                </c:pt>
                <c:pt idx="127">
                  <c:v>2.0426647696629772E-7</c:v>
                </c:pt>
                <c:pt idx="128">
                  <c:v>1.8098876256962856E-7</c:v>
                </c:pt>
                <c:pt idx="129">
                  <c:v>1.6036363238354518E-7</c:v>
                </c:pt>
                <c:pt idx="130">
                  <c:v>1.4208883322869876E-7</c:v>
                </c:pt>
                <c:pt idx="131">
                  <c:v>1.2589654861264854E-7</c:v>
                </c:pt>
                <c:pt idx="132">
                  <c:v>1.1154947611916461E-7</c:v>
                </c:pt>
                <c:pt idx="133">
                  <c:v>9.8837351426218207E-8</c:v>
                </c:pt>
                <c:pt idx="134">
                  <c:v>8.7573868139842742E-8</c:v>
                </c:pt>
                <c:pt idx="135">
                  <c:v>7.7593948403326408E-8</c:v>
                </c:pt>
                <c:pt idx="136">
                  <c:v>6.8751324359617237E-8</c:v>
                </c:pt>
                <c:pt idx="137">
                  <c:v>6.0916395083064476E-8</c:v>
                </c:pt>
                <c:pt idx="138">
                  <c:v>5.3974327620094655E-8</c:v>
                </c:pt>
                <c:pt idx="139">
                  <c:v>4.7823374345315643E-8</c:v>
                </c:pt>
                <c:pt idx="140">
                  <c:v>4.2373382001432175E-8</c:v>
                </c:pt>
                <c:pt idx="141">
                  <c:v>3.7544470594107188E-8</c:v>
                </c:pt>
                <c:pt idx="142">
                  <c:v>3.3265862797170391E-8</c:v>
                </c:pt>
                <c:pt idx="143">
                  <c:v>2.9474846725457595E-8</c:v>
                </c:pt>
                <c:pt idx="144">
                  <c:v>2.6115856884093154E-8</c:v>
                </c:pt>
              </c:numCache>
            </c:numRef>
          </c:yVal>
          <c:smooth val="0"/>
          <c:extLst>
            <c:ext xmlns:c16="http://schemas.microsoft.com/office/drawing/2014/chart" uri="{C3380CC4-5D6E-409C-BE32-E72D297353CC}">
              <c16:uniqueId val="{00000002-9F07-4247-A29F-459C8B117107}"/>
            </c:ext>
          </c:extLst>
        </c:ser>
        <c:dLbls>
          <c:showLegendKey val="0"/>
          <c:showVal val="0"/>
          <c:showCatName val="0"/>
          <c:showSerName val="0"/>
          <c:showPercent val="0"/>
          <c:showBubbleSize val="0"/>
        </c:dLbls>
        <c:axId val="1127667343"/>
        <c:axId val="1127666511"/>
      </c:scatterChart>
      <c:valAx>
        <c:axId val="1127667343"/>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dirty="0"/>
                  <a:t>Afmeerenergie (kNm)</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27666511"/>
        <c:crosses val="autoZero"/>
        <c:crossBetween val="midCat"/>
      </c:valAx>
      <c:valAx>
        <c:axId val="1127666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dirty="0"/>
                  <a:t>Kansdichtheidsfunctie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27667343"/>
        <c:crosses val="autoZero"/>
        <c:crossBetween val="midCat"/>
      </c:valAx>
    </c:plotArea>
    <c:plotVisOnly val="1"/>
    <c:dispBlanksAs val="gap"/>
    <c:showDLblsOverMax val="0"/>
    <c:extLst/>
  </c:chart>
  <c:spPr>
    <a:ln>
      <a:noFill/>
    </a:ln>
  </c:spPr>
  <c:txPr>
    <a:bodyPr/>
    <a:lstStyle/>
    <a:p>
      <a:pPr>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940036341598E-2"/>
          <c:y val="3.207430905054693E-2"/>
          <c:w val="0.89662798304058144"/>
          <c:h val="0.75321476665755616"/>
        </c:manualLayout>
      </c:layout>
      <c:barChart>
        <c:barDir val="col"/>
        <c:grouping val="clustered"/>
        <c:varyColors val="0"/>
        <c:ser>
          <c:idx val="0"/>
          <c:order val="0"/>
          <c:tx>
            <c:strRef>
              <c:f>Sheet1!$B$1</c:f>
              <c:strCache>
                <c:ptCount val="1"/>
                <c:pt idx="0">
                  <c:v>Vloei en Plooi</c:v>
                </c:pt>
              </c:strCache>
            </c:strRef>
          </c:tx>
          <c:spPr>
            <a:solidFill>
              <a:srgbClr val="FF6600"/>
            </a:solidFill>
            <a:ln>
              <a:noFill/>
            </a:ln>
            <a:effectLst>
              <a:outerShdw blurRad="57150" dist="19050" dir="5400000" algn="ctr" rotWithShape="0">
                <a:srgbClr val="000000">
                  <a:alpha val="63000"/>
                </a:srgbClr>
              </a:outerShdw>
            </a:effectLst>
          </c:spPr>
          <c:invertIfNegative val="0"/>
          <c:dLbls>
            <c:dLbl>
              <c:idx val="0"/>
              <c:layout>
                <c:manualLayout>
                  <c:x val="9.2307692307692316E-3"/>
                  <c:y val="-4.9218746972271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C1-47D4-8059-56E3F404091D}"/>
                </c:ext>
              </c:extLst>
            </c:dLbl>
            <c:dLbl>
              <c:idx val="1"/>
              <c:layout>
                <c:manualLayout>
                  <c:x val="1.1868166479190102E-2"/>
                  <c:y val="-2.8645844269466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C1-47D4-8059-56E3F404091D}"/>
                </c:ext>
              </c:extLst>
            </c:dLbl>
            <c:dLbl>
              <c:idx val="2"/>
              <c:layout>
                <c:manualLayout>
                  <c:x val="3.8095238095238095E-3"/>
                  <c:y val="-1.7777777777777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C1-47D4-8059-56E3F404091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Afmeerenergie: 
Analytisch</c:v>
                </c:pt>
                <c:pt idx="1">
                  <c:v>Afmeerenergie:
Uniforme waterverplaatsing
1 snelheidsverdeling voor alle schepen</c:v>
                </c:pt>
                <c:pt idx="2">
                  <c:v>Afmeerenergie:
AIS data
Snelheidsverdelingen per scheepstype</c:v>
                </c:pt>
              </c:strCache>
            </c:strRef>
          </c:cat>
          <c:val>
            <c:numRef>
              <c:f>Sheet1!$B$2:$B$4</c:f>
              <c:numCache>
                <c:formatCode>General</c:formatCode>
                <c:ptCount val="3"/>
                <c:pt idx="0">
                  <c:v>3.59</c:v>
                </c:pt>
                <c:pt idx="1">
                  <c:v>4.87</c:v>
                </c:pt>
                <c:pt idx="2">
                  <c:v>4.76</c:v>
                </c:pt>
              </c:numCache>
            </c:numRef>
          </c:val>
          <c:extLst>
            <c:ext xmlns:c16="http://schemas.microsoft.com/office/drawing/2014/chart" uri="{C3380CC4-5D6E-409C-BE32-E72D297353CC}">
              <c16:uniqueId val="{00000003-3CC1-47D4-8059-56E3F404091D}"/>
            </c:ext>
          </c:extLst>
        </c:ser>
        <c:ser>
          <c:idx val="1"/>
          <c:order val="1"/>
          <c:tx>
            <c:strRef>
              <c:f>Sheet1!$C$1</c:f>
              <c:strCache>
                <c:ptCount val="1"/>
                <c:pt idx="0">
                  <c:v>Fixity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3.0769230769229642E-3"/>
                  <c:y val="-2.1093748702402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C1-47D4-8059-56E3F404091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Afmeerenergie: 
Analytisch</c:v>
                </c:pt>
                <c:pt idx="1">
                  <c:v>Afmeerenergie:
Uniforme waterverplaatsing
1 snelheidsverdeling voor alle schepen</c:v>
                </c:pt>
                <c:pt idx="2">
                  <c:v>Afmeerenergie:
AIS data
Snelheidsverdelingen per scheepstype</c:v>
                </c:pt>
              </c:strCache>
            </c:strRef>
          </c:cat>
          <c:val>
            <c:numRef>
              <c:f>Sheet1!$C$2:$C$4</c:f>
              <c:numCache>
                <c:formatCode>General</c:formatCode>
                <c:ptCount val="3"/>
              </c:numCache>
            </c:numRef>
          </c:val>
          <c:extLst>
            <c:ext xmlns:c16="http://schemas.microsoft.com/office/drawing/2014/chart" uri="{C3380CC4-5D6E-409C-BE32-E72D297353CC}">
              <c16:uniqueId val="{00000005-3CC1-47D4-8059-56E3F404091D}"/>
            </c:ext>
          </c:extLst>
        </c:ser>
        <c:dLbls>
          <c:showLegendKey val="0"/>
          <c:showVal val="0"/>
          <c:showCatName val="0"/>
          <c:showSerName val="0"/>
          <c:showPercent val="0"/>
          <c:showBubbleSize val="0"/>
        </c:dLbls>
        <c:gapWidth val="100"/>
        <c:overlap val="-24"/>
        <c:axId val="1932985072"/>
        <c:axId val="1932973008"/>
      </c:barChart>
      <c:catAx>
        <c:axId val="1932985072"/>
        <c:scaling>
          <c:orientation val="minMax"/>
        </c:scaling>
        <c:delete val="1"/>
        <c:axPos val="b"/>
        <c:numFmt formatCode="General" sourceLinked="1"/>
        <c:majorTickMark val="out"/>
        <c:minorTickMark val="none"/>
        <c:tickLblPos val="nextTo"/>
        <c:crossAx val="1932973008"/>
        <c:crosses val="autoZero"/>
        <c:auto val="1"/>
        <c:lblAlgn val="ctr"/>
        <c:lblOffset val="100"/>
        <c:noMultiLvlLbl val="0"/>
      </c:catAx>
      <c:valAx>
        <c:axId val="193297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193298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3062B7-CD30-7239-D207-8DE8FEE0D8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E0A6D2EA-45D4-A195-85B4-A66A07B42F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B9B181-E943-492D-9860-D56E5D7B1E4E}" type="datetimeFigureOut">
              <a:rPr lang="nl-NL" smtClean="0"/>
              <a:t>7-11-2023</a:t>
            </a:fld>
            <a:endParaRPr lang="nl-NL"/>
          </a:p>
        </p:txBody>
      </p:sp>
      <p:sp>
        <p:nvSpPr>
          <p:cNvPr id="4" name="Footer Placeholder 3">
            <a:extLst>
              <a:ext uri="{FF2B5EF4-FFF2-40B4-BE49-F238E27FC236}">
                <a16:creationId xmlns:a16="http://schemas.microsoft.com/office/drawing/2014/main" id="{09BBBDF1-CC8E-EA1A-DFDA-0EFAE2E39D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D43CFE6F-ACDD-E769-564D-86B106AD2E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777831-F2B1-478D-85E9-FDB29DD0A71F}" type="slidenum">
              <a:rPr lang="nl-NL" smtClean="0"/>
              <a:t>‹nr.›</a:t>
            </a:fld>
            <a:endParaRPr lang="nl-NL"/>
          </a:p>
        </p:txBody>
      </p:sp>
    </p:spTree>
    <p:extLst>
      <p:ext uri="{BB962C8B-B14F-4D97-AF65-F5344CB8AC3E}">
        <p14:creationId xmlns:p14="http://schemas.microsoft.com/office/powerpoint/2010/main" val="36909554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327AE4-36F9-4C72-B3D2-E03DEE48311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09100DF-C952-4D0D-BE2A-54647F2121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5C2E448-BE6A-4F87-89F3-D142A020E604}"/>
              </a:ext>
            </a:extLst>
          </p:cNvPr>
          <p:cNvSpPr>
            <a:spLocks noGrp="1"/>
          </p:cNvSpPr>
          <p:nvPr>
            <p:ph type="dt" sz="half" idx="10"/>
          </p:nvPr>
        </p:nvSpPr>
        <p:spPr>
          <a:xfrm>
            <a:off x="838200" y="6356350"/>
            <a:ext cx="2743200" cy="365125"/>
          </a:xfrm>
          <a:prstGeom prst="rect">
            <a:avLst/>
          </a:prstGeom>
        </p:spPr>
        <p:txBody>
          <a:bodyPr/>
          <a:lstStyle/>
          <a:p>
            <a:fld id="{1EB0D422-486B-4DB6-826F-BCA9B46CD859}" type="datetimeFigureOut">
              <a:rPr lang="nl-NL" smtClean="0"/>
              <a:t>7-11-2023</a:t>
            </a:fld>
            <a:endParaRPr lang="nl-NL"/>
          </a:p>
        </p:txBody>
      </p:sp>
      <p:sp>
        <p:nvSpPr>
          <p:cNvPr id="5" name="Tijdelijke aanduiding voor voettekst 4">
            <a:extLst>
              <a:ext uri="{FF2B5EF4-FFF2-40B4-BE49-F238E27FC236}">
                <a16:creationId xmlns:a16="http://schemas.microsoft.com/office/drawing/2014/main" id="{FE9AA927-DB71-43F4-B9A3-C17AA71278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689114-838A-48C6-9453-F71FF04E28B3}"/>
              </a:ext>
            </a:extLst>
          </p:cNvPr>
          <p:cNvSpPr>
            <a:spLocks noGrp="1"/>
          </p:cNvSpPr>
          <p:nvPr>
            <p:ph type="sldNum" sz="quarter" idx="12"/>
          </p:nvPr>
        </p:nvSpPr>
        <p:spPr>
          <a:xfrm>
            <a:off x="8610600" y="6356350"/>
            <a:ext cx="2743200" cy="365125"/>
          </a:xfrm>
          <a:prstGeom prst="rect">
            <a:avLst/>
          </a:prstGeom>
        </p:spPr>
        <p:txBody>
          <a:bodyPr/>
          <a:lstStyle/>
          <a:p>
            <a:fld id="{786F2447-5E90-425E-98D8-662F1457167B}" type="slidenum">
              <a:rPr lang="nl-NL" smtClean="0"/>
              <a:t>‹nr.›</a:t>
            </a:fld>
            <a:endParaRPr lang="nl-NL"/>
          </a:p>
        </p:txBody>
      </p:sp>
    </p:spTree>
    <p:extLst>
      <p:ext uri="{BB962C8B-B14F-4D97-AF65-F5344CB8AC3E}">
        <p14:creationId xmlns:p14="http://schemas.microsoft.com/office/powerpoint/2010/main" val="35814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F642-4E05-A454-7C54-81B0625774C6}"/>
              </a:ext>
            </a:extLst>
          </p:cNvPr>
          <p:cNvSpPr>
            <a:spLocks noGrp="1"/>
          </p:cNvSpPr>
          <p:nvPr>
            <p:ph type="title"/>
          </p:nvPr>
        </p:nvSpPr>
        <p:spPr/>
        <p:txBody>
          <a:bodyPr/>
          <a:lstStyle/>
          <a:p>
            <a:r>
              <a:rPr lang="en-US" dirty="0"/>
              <a:t>Click to edit Master title style</a:t>
            </a:r>
            <a:endParaRPr lang="nl-NL" dirty="0"/>
          </a:p>
        </p:txBody>
      </p:sp>
      <p:sp>
        <p:nvSpPr>
          <p:cNvPr id="3" name="Footer Placeholder 2">
            <a:extLst>
              <a:ext uri="{FF2B5EF4-FFF2-40B4-BE49-F238E27FC236}">
                <a16:creationId xmlns:a16="http://schemas.microsoft.com/office/drawing/2014/main" id="{4EB3E30A-010C-663D-A190-39F5B1A87C32}"/>
              </a:ext>
            </a:extLst>
          </p:cNvPr>
          <p:cNvSpPr>
            <a:spLocks noGrp="1"/>
          </p:cNvSpPr>
          <p:nvPr>
            <p:ph type="ftr" sz="quarter" idx="10"/>
          </p:nvPr>
        </p:nvSpPr>
        <p:spPr/>
        <p:txBody>
          <a:bodyPr/>
          <a:lstStyle/>
          <a:p>
            <a:r>
              <a:rPr lang="nl-NL"/>
              <a:t>Geotechniekdag 2023</a:t>
            </a:r>
            <a:endParaRPr lang="nl-NL" dirty="0"/>
          </a:p>
        </p:txBody>
      </p:sp>
      <p:sp>
        <p:nvSpPr>
          <p:cNvPr id="4" name="Tijdelijke aanduiding voor tekst 2">
            <a:extLst>
              <a:ext uri="{FF2B5EF4-FFF2-40B4-BE49-F238E27FC236}">
                <a16:creationId xmlns:a16="http://schemas.microsoft.com/office/drawing/2014/main" id="{FE733ED2-CCDA-2617-A8A6-EE57F51F9E25}"/>
              </a:ext>
            </a:extLst>
          </p:cNvPr>
          <p:cNvSpPr>
            <a:spLocks noGrp="1"/>
          </p:cNvSpPr>
          <p:nvPr>
            <p:ph idx="1"/>
          </p:nvPr>
        </p:nvSpPr>
        <p:spPr>
          <a:xfrm>
            <a:off x="838200" y="1825625"/>
            <a:ext cx="10515600"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4862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8EC3-61CA-CE29-737F-B5E029FB39D0}"/>
              </a:ext>
            </a:extLst>
          </p:cNvPr>
          <p:cNvSpPr>
            <a:spLocks noGrp="1"/>
          </p:cNvSpPr>
          <p:nvPr>
            <p:ph type="title"/>
          </p:nvPr>
        </p:nvSpPr>
        <p:spPr>
          <a:xfrm>
            <a:off x="838200" y="2766218"/>
            <a:ext cx="10515600" cy="1325563"/>
          </a:xfrm>
        </p:spPr>
        <p:txBody>
          <a:bodyPr/>
          <a:lstStyle>
            <a:lvl1pPr algn="ctr">
              <a:defRPr/>
            </a:lvl1pPr>
          </a:lstStyle>
          <a:p>
            <a:endParaRPr lang="nl-NL" dirty="0"/>
          </a:p>
        </p:txBody>
      </p:sp>
      <p:sp>
        <p:nvSpPr>
          <p:cNvPr id="3" name="Footer Placeholder 2">
            <a:extLst>
              <a:ext uri="{FF2B5EF4-FFF2-40B4-BE49-F238E27FC236}">
                <a16:creationId xmlns:a16="http://schemas.microsoft.com/office/drawing/2014/main" id="{30402E15-E217-F6D1-F464-0B23047A8DF1}"/>
              </a:ext>
            </a:extLst>
          </p:cNvPr>
          <p:cNvSpPr>
            <a:spLocks noGrp="1"/>
          </p:cNvSpPr>
          <p:nvPr>
            <p:ph type="ftr" sz="quarter" idx="10"/>
          </p:nvPr>
        </p:nvSpPr>
        <p:spPr/>
        <p:txBody>
          <a:bodyPr/>
          <a:lstStyle/>
          <a:p>
            <a:r>
              <a:rPr lang="nl-NL"/>
              <a:t>Geotechniekdag 2023</a:t>
            </a:r>
            <a:endParaRPr lang="nl-NL" dirty="0"/>
          </a:p>
        </p:txBody>
      </p:sp>
    </p:spTree>
    <p:extLst>
      <p:ext uri="{BB962C8B-B14F-4D97-AF65-F5344CB8AC3E}">
        <p14:creationId xmlns:p14="http://schemas.microsoft.com/office/powerpoint/2010/main" val="3662547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F4717F3-D180-4092-BB5B-FDF548DA4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B24765-A65D-47BF-A070-CA4627A27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2E9F74-72D4-4ADD-9238-4DA22D060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Geotechniekdag 2023</a:t>
            </a:r>
          </a:p>
        </p:txBody>
      </p:sp>
      <p:sp>
        <p:nvSpPr>
          <p:cNvPr id="7" name="Ovaal 6">
            <a:extLst>
              <a:ext uri="{FF2B5EF4-FFF2-40B4-BE49-F238E27FC236}">
                <a16:creationId xmlns:a16="http://schemas.microsoft.com/office/drawing/2014/main" id="{8850D159-FAE0-45EF-921E-C922233F8D8D}"/>
              </a:ext>
            </a:extLst>
          </p:cNvPr>
          <p:cNvSpPr/>
          <p:nvPr userDrawn="1"/>
        </p:nvSpPr>
        <p:spPr>
          <a:xfrm>
            <a:off x="10007600" y="508000"/>
            <a:ext cx="1346200" cy="1317625"/>
          </a:xfrm>
          <a:prstGeom prst="ellipse">
            <a:avLst/>
          </a:prstGeom>
          <a:blipFill>
            <a:blip r:embed="rId5">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1343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2EB54-CF86-4D40-B98D-41ED66E29D12}"/>
              </a:ext>
            </a:extLst>
          </p:cNvPr>
          <p:cNvSpPr>
            <a:spLocks noGrp="1"/>
          </p:cNvSpPr>
          <p:nvPr>
            <p:ph type="ctrTitle"/>
          </p:nvPr>
        </p:nvSpPr>
        <p:spPr/>
        <p:txBody>
          <a:bodyPr/>
          <a:lstStyle/>
          <a:p>
            <a:r>
              <a:rPr lang="nl-NL" dirty="0"/>
              <a:t>Probabilistisch ontwerp van afmeerpalen</a:t>
            </a:r>
          </a:p>
        </p:txBody>
      </p:sp>
      <p:sp>
        <p:nvSpPr>
          <p:cNvPr id="3" name="Ondertitel 2">
            <a:extLst>
              <a:ext uri="{FF2B5EF4-FFF2-40B4-BE49-F238E27FC236}">
                <a16:creationId xmlns:a16="http://schemas.microsoft.com/office/drawing/2014/main" id="{89D39FC3-F058-484E-9FD4-228168319D0F}"/>
              </a:ext>
            </a:extLst>
          </p:cNvPr>
          <p:cNvSpPr>
            <a:spLocks noGrp="1"/>
          </p:cNvSpPr>
          <p:nvPr>
            <p:ph type="subTitle" idx="1"/>
          </p:nvPr>
        </p:nvSpPr>
        <p:spPr>
          <a:xfrm>
            <a:off x="1524000" y="3850515"/>
            <a:ext cx="9144000" cy="2142781"/>
          </a:xfrm>
        </p:spPr>
        <p:txBody>
          <a:bodyPr>
            <a:normAutofit/>
          </a:bodyPr>
          <a:lstStyle/>
          <a:p>
            <a:pPr algn="l"/>
            <a:r>
              <a:rPr lang="nl-NL" sz="2000" b="1" dirty="0"/>
              <a:t>dr. ir. Otto Heeres</a:t>
            </a:r>
            <a:r>
              <a:rPr lang="nl-NL" sz="2000" b="1" baseline="30000" dirty="0"/>
              <a:t>*</a:t>
            </a:r>
            <a:r>
              <a:rPr lang="nl-NL" sz="2000" b="1" dirty="0"/>
              <a:t>, ir. Said Azzouzi</a:t>
            </a:r>
            <a:r>
              <a:rPr lang="nl-NL" sz="2000" b="1" baseline="30000" dirty="0"/>
              <a:t>*</a:t>
            </a:r>
            <a:r>
              <a:rPr lang="nl-NL" sz="2000" b="1" dirty="0"/>
              <a:t>, dr. ir. Alfred Roubos</a:t>
            </a:r>
            <a:r>
              <a:rPr lang="nl-NL" sz="2000" b="1" baseline="30000" dirty="0"/>
              <a:t>**</a:t>
            </a:r>
            <a:r>
              <a:rPr lang="nl-NL" sz="2000" b="1" dirty="0"/>
              <a:t>, ir. Kamal Laghmouchi</a:t>
            </a:r>
            <a:r>
              <a:rPr lang="nl-NL" sz="2000" b="1" baseline="30000" dirty="0"/>
              <a:t>*</a:t>
            </a:r>
          </a:p>
          <a:p>
            <a:pPr algn="l"/>
            <a:endParaRPr lang="nl-NL" sz="2000" b="1" dirty="0"/>
          </a:p>
          <a:p>
            <a:pPr algn="l"/>
            <a:r>
              <a:rPr lang="nl-NL" sz="2000" b="1" baseline="30000" dirty="0"/>
              <a:t>*</a:t>
            </a:r>
            <a:endParaRPr lang="nl-NL" sz="2000" b="1" dirty="0"/>
          </a:p>
          <a:p>
            <a:pPr algn="l"/>
            <a:endParaRPr lang="nl-NL" sz="2000" b="1" dirty="0"/>
          </a:p>
          <a:p>
            <a:pPr algn="l"/>
            <a:r>
              <a:rPr lang="nl-NL" sz="2000" b="1" baseline="30000" dirty="0"/>
              <a:t>**</a:t>
            </a:r>
            <a:endParaRPr lang="nl-NL" sz="2000" b="1" dirty="0"/>
          </a:p>
          <a:p>
            <a:pPr algn="l"/>
            <a:endParaRPr lang="nl-NL" sz="2000" b="1" dirty="0"/>
          </a:p>
        </p:txBody>
      </p:sp>
      <p:pic>
        <p:nvPicPr>
          <p:cNvPr id="4" name="Picture 47">
            <a:extLst>
              <a:ext uri="{FF2B5EF4-FFF2-40B4-BE49-F238E27FC236}">
                <a16:creationId xmlns:a16="http://schemas.microsoft.com/office/drawing/2014/main" id="{EC6C2B29-4CDC-A7F4-3518-9F6ED0C00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609" y="4625360"/>
            <a:ext cx="1949450" cy="296545"/>
          </a:xfrm>
          <a:prstGeom prst="rect">
            <a:avLst/>
          </a:prstGeom>
        </p:spPr>
      </p:pic>
      <p:pic>
        <p:nvPicPr>
          <p:cNvPr id="6" name="Afbeelding 5">
            <a:extLst>
              <a:ext uri="{FF2B5EF4-FFF2-40B4-BE49-F238E27FC236}">
                <a16:creationId xmlns:a16="http://schemas.microsoft.com/office/drawing/2014/main" id="{9A32ECCF-C00B-A438-549B-358B511228B8}"/>
              </a:ext>
            </a:extLst>
          </p:cNvPr>
          <p:cNvPicPr>
            <a:picLocks noChangeAspect="1"/>
          </p:cNvPicPr>
          <p:nvPr/>
        </p:nvPicPr>
        <p:blipFill>
          <a:blip r:embed="rId3"/>
          <a:stretch>
            <a:fillRect/>
          </a:stretch>
        </p:blipFill>
        <p:spPr>
          <a:xfrm>
            <a:off x="2018609" y="5262457"/>
            <a:ext cx="1615580" cy="541067"/>
          </a:xfrm>
          <a:prstGeom prst="rect">
            <a:avLst/>
          </a:prstGeom>
        </p:spPr>
      </p:pic>
    </p:spTree>
    <p:extLst>
      <p:ext uri="{BB962C8B-B14F-4D97-AF65-F5344CB8AC3E}">
        <p14:creationId xmlns:p14="http://schemas.microsoft.com/office/powerpoint/2010/main" val="220161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033F9-1ECB-DAC5-5F09-A17A147884DD}"/>
              </a:ext>
            </a:extLst>
          </p:cNvPr>
          <p:cNvSpPr>
            <a:spLocks noGrp="1"/>
          </p:cNvSpPr>
          <p:nvPr>
            <p:ph type="title"/>
          </p:nvPr>
        </p:nvSpPr>
        <p:spPr/>
        <p:txBody>
          <a:bodyPr/>
          <a:lstStyle/>
          <a:p>
            <a:r>
              <a:rPr lang="nl-NL" dirty="0"/>
              <a:t>Keuze stochasten</a:t>
            </a:r>
          </a:p>
        </p:txBody>
      </p:sp>
      <p:sp>
        <p:nvSpPr>
          <p:cNvPr id="3" name="Tijdelijke aanduiding voor inhoud 2">
            <a:extLst>
              <a:ext uri="{FF2B5EF4-FFF2-40B4-BE49-F238E27FC236}">
                <a16:creationId xmlns:a16="http://schemas.microsoft.com/office/drawing/2014/main" id="{47E1E35E-F866-BD38-807C-071154F7C402}"/>
              </a:ext>
            </a:extLst>
          </p:cNvPr>
          <p:cNvSpPr>
            <a:spLocks noGrp="1"/>
          </p:cNvSpPr>
          <p:nvPr>
            <p:ph idx="1"/>
          </p:nvPr>
        </p:nvSpPr>
        <p:spPr>
          <a:xfrm>
            <a:off x="838200" y="1825625"/>
            <a:ext cx="5364892" cy="4351338"/>
          </a:xfrm>
        </p:spPr>
        <p:txBody>
          <a:bodyPr>
            <a:normAutofit fontScale="85000" lnSpcReduction="10000"/>
          </a:bodyPr>
          <a:lstStyle/>
          <a:p>
            <a:pPr>
              <a:lnSpc>
                <a:spcPct val="150000"/>
              </a:lnSpc>
            </a:pPr>
            <a:r>
              <a:rPr lang="nl-NL" sz="2000" dirty="0"/>
              <a:t>De mogelijke stochasten zijn schematisch in de figuur weergegeven.</a:t>
            </a:r>
          </a:p>
          <a:p>
            <a:pPr>
              <a:lnSpc>
                <a:spcPct val="150000"/>
              </a:lnSpc>
            </a:pPr>
            <a:r>
              <a:rPr lang="nl-NL" sz="2000" dirty="0"/>
              <a:t>Vanwege </a:t>
            </a:r>
            <a:r>
              <a:rPr lang="nl-NL" sz="2000" dirty="0" err="1"/>
              <a:t>kathodische</a:t>
            </a:r>
            <a:r>
              <a:rPr lang="nl-NL" sz="2000" dirty="0"/>
              <a:t> bescherming op de paal is corrosie niet meegenomen en is de wanddikte constant.</a:t>
            </a:r>
          </a:p>
          <a:p>
            <a:pPr>
              <a:lnSpc>
                <a:spcPct val="150000"/>
              </a:lnSpc>
            </a:pPr>
            <a:r>
              <a:rPr lang="nl-NL" sz="2000" dirty="0"/>
              <a:t>Bodemniveau is gefixeerd aangenomen, omdat deze het ontwerp bepaalt.</a:t>
            </a:r>
          </a:p>
          <a:p>
            <a:pPr>
              <a:lnSpc>
                <a:spcPct val="150000"/>
              </a:lnSpc>
            </a:pPr>
            <a:r>
              <a:rPr lang="nl-NL" sz="2000" dirty="0"/>
              <a:t>Uit gevoeligheidsanalyses bleek dat de volgende parameters dominant zijn:</a:t>
            </a:r>
          </a:p>
          <a:p>
            <a:pPr lvl="1"/>
            <a:r>
              <a:rPr lang="nl-NL" sz="2000" dirty="0"/>
              <a:t>Afmeerenergie</a:t>
            </a:r>
          </a:p>
          <a:p>
            <a:pPr lvl="1"/>
            <a:r>
              <a:rPr lang="nl-NL" sz="2000" dirty="0"/>
              <a:t>Grondparameters</a:t>
            </a:r>
          </a:p>
        </p:txBody>
      </p:sp>
      <p:pic>
        <p:nvPicPr>
          <p:cNvPr id="5" name="Afbeelding 7">
            <a:extLst>
              <a:ext uri="{FF2B5EF4-FFF2-40B4-BE49-F238E27FC236}">
                <a16:creationId xmlns:a16="http://schemas.microsoft.com/office/drawing/2014/main" id="{00127C98-9316-2AE3-EE52-BE159DC4FDE3}"/>
              </a:ext>
            </a:extLst>
          </p:cNvPr>
          <p:cNvPicPr>
            <a:picLocks noChangeAspect="1"/>
          </p:cNvPicPr>
          <p:nvPr/>
        </p:nvPicPr>
        <p:blipFill>
          <a:blip r:embed="rId2"/>
          <a:stretch>
            <a:fillRect/>
          </a:stretch>
        </p:blipFill>
        <p:spPr>
          <a:xfrm>
            <a:off x="6203092" y="2320443"/>
            <a:ext cx="4695636" cy="3220199"/>
          </a:xfrm>
          <a:prstGeom prst="rect">
            <a:avLst/>
          </a:prstGeom>
        </p:spPr>
      </p:pic>
      <p:cxnSp>
        <p:nvCxnSpPr>
          <p:cNvPr id="6" name="Rechte verbindingslijn 5">
            <a:extLst>
              <a:ext uri="{FF2B5EF4-FFF2-40B4-BE49-F238E27FC236}">
                <a16:creationId xmlns:a16="http://schemas.microsoft.com/office/drawing/2014/main" id="{29394DCC-23C5-44CF-F014-8DB121AF1E76}"/>
              </a:ext>
            </a:extLst>
          </p:cNvPr>
          <p:cNvCxnSpPr>
            <a:cxnSpLocks/>
          </p:cNvCxnSpPr>
          <p:nvPr/>
        </p:nvCxnSpPr>
        <p:spPr>
          <a:xfrm>
            <a:off x="6770310" y="3715967"/>
            <a:ext cx="2785361"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Tekstvak 6">
            <a:extLst>
              <a:ext uri="{FF2B5EF4-FFF2-40B4-BE49-F238E27FC236}">
                <a16:creationId xmlns:a16="http://schemas.microsoft.com/office/drawing/2014/main" id="{78AFCFE7-F1FC-C746-9931-77108BCA1C44}"/>
              </a:ext>
            </a:extLst>
          </p:cNvPr>
          <p:cNvSpPr txBox="1"/>
          <p:nvPr/>
        </p:nvSpPr>
        <p:spPr>
          <a:xfrm>
            <a:off x="8710195" y="4771690"/>
            <a:ext cx="1690952" cy="307777"/>
          </a:xfrm>
          <a:prstGeom prst="rect">
            <a:avLst/>
          </a:prstGeom>
          <a:noFill/>
        </p:spPr>
        <p:txBody>
          <a:bodyPr wrap="square" rtlCol="0">
            <a:spAutoFit/>
          </a:bodyPr>
          <a:lstStyle/>
          <a:p>
            <a:r>
              <a:rPr lang="nl-NL" sz="1400" dirty="0"/>
              <a:t>Modelonzekerheid</a:t>
            </a:r>
          </a:p>
        </p:txBody>
      </p:sp>
    </p:spTree>
    <p:extLst>
      <p:ext uri="{BB962C8B-B14F-4D97-AF65-F5344CB8AC3E}">
        <p14:creationId xmlns:p14="http://schemas.microsoft.com/office/powerpoint/2010/main" val="403554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p:txBody>
          <a:bodyPr/>
          <a:lstStyle/>
          <a:p>
            <a:r>
              <a:rPr lang="nl-NL" dirty="0"/>
              <a:t>Betrouwbaarheidsfuncties</a:t>
            </a:r>
          </a:p>
        </p:txBody>
      </p:sp>
      <p:sp>
        <p:nvSpPr>
          <p:cNvPr id="5" name="Content Placeholder 4">
            <a:extLst>
              <a:ext uri="{FF2B5EF4-FFF2-40B4-BE49-F238E27FC236}">
                <a16:creationId xmlns:a16="http://schemas.microsoft.com/office/drawing/2014/main" id="{913BBC75-8621-C2CC-939B-2BB16E0D33C6}"/>
              </a:ext>
            </a:extLst>
          </p:cNvPr>
          <p:cNvSpPr>
            <a:spLocks noGrp="1"/>
          </p:cNvSpPr>
          <p:nvPr>
            <p:ph idx="1"/>
          </p:nvPr>
        </p:nvSpPr>
        <p:spPr/>
        <p:txBody>
          <a:bodyPr>
            <a:normAutofit/>
          </a:bodyPr>
          <a:lstStyle/>
          <a:p>
            <a:pPr marL="270000" marR="0" lvl="0" indent="-270000" algn="l" defTabSz="986912" rtl="0" eaLnBrk="1" fontAlgn="auto" latinLnBrk="0" hangingPunct="1">
              <a:lnSpc>
                <a:spcPct val="150000"/>
              </a:lnSpc>
              <a:spcBef>
                <a:spcPts val="300"/>
              </a:spcBef>
              <a:spcAft>
                <a:spcPts val="600"/>
              </a:spcAft>
              <a:buClr>
                <a:srgbClr val="E4610F"/>
              </a:buClr>
              <a:buSzTx/>
              <a:buFont typeface="Arial" panose="020B0604020202020204" pitchFamily="34" charset="0"/>
              <a:buNone/>
              <a:tabLst/>
              <a:defRPr/>
            </a:pPr>
            <a:r>
              <a:rPr lang="nl-NL" sz="2000" dirty="0">
                <a:solidFill>
                  <a:srgbClr val="0C0808"/>
                </a:solidFill>
              </a:rPr>
              <a:t>Er wordt </a:t>
            </a:r>
            <a:r>
              <a:rPr lang="nl-NL" sz="2000">
                <a:solidFill>
                  <a:srgbClr val="0C0808"/>
                </a:solidFill>
              </a:rPr>
              <a:t>gefocust</a:t>
            </a:r>
            <a:r>
              <a:rPr lang="nl-NL" sz="2000" dirty="0">
                <a:solidFill>
                  <a:srgbClr val="0C0808"/>
                </a:solidFill>
              </a:rPr>
              <a:t> op de volgende faaldefinities (betrouwbaarheidsfuncties)</a:t>
            </a:r>
            <a:r>
              <a:rPr kumimoji="0" lang="nl-NL" sz="2000" b="0" i="0" u="none" strike="noStrike" kern="1200" cap="none" spc="0" normalizeH="0" baseline="0" noProof="0" dirty="0">
                <a:ln>
                  <a:noFill/>
                </a:ln>
                <a:solidFill>
                  <a:srgbClr val="0C0808"/>
                </a:solidFill>
                <a:effectLst/>
                <a:uLnTx/>
                <a:uFillTx/>
                <a:ea typeface="+mn-ea"/>
                <a:cs typeface="+mn-cs"/>
              </a:rPr>
              <a:t>:</a:t>
            </a:r>
          </a:p>
          <a:p>
            <a:pPr marL="285750" marR="0" lvl="0" indent="-285750" algn="l" defTabSz="986912" rtl="0" eaLnBrk="1" fontAlgn="auto" latinLnBrk="0" hangingPunct="1">
              <a:lnSpc>
                <a:spcPct val="150000"/>
              </a:lnSpc>
              <a:spcBef>
                <a:spcPts val="300"/>
              </a:spcBef>
              <a:spcAft>
                <a:spcPts val="600"/>
              </a:spcAft>
              <a:buClr>
                <a:schemeClr val="tx1"/>
              </a:buClr>
              <a:buSzPct val="100000"/>
              <a:buFont typeface="Arial" panose="020B0604020202020204" pitchFamily="34" charset="0"/>
              <a:buChar char="•"/>
              <a:tabLst/>
              <a:defRPr/>
            </a:pPr>
            <a:r>
              <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Vloei (ULS)	</a:t>
            </a:r>
            <a:r>
              <a:rPr kumimoji="0" lang="nl-NL" sz="2000" b="0" i="0" u="none" strike="noStrike" kern="1200" cap="none" spc="0" normalizeH="0" baseline="0" noProof="0" dirty="0" err="1">
                <a:ln>
                  <a:noFill/>
                </a:ln>
                <a:solidFill>
                  <a:srgbClr val="0C0808"/>
                </a:solidFill>
                <a:effectLst/>
                <a:uLnTx/>
                <a:uFillTx/>
                <a:ea typeface="Arial" panose="020B0604020202020204" pitchFamily="34" charset="0"/>
                <a:cs typeface="Times New Roman" panose="02020603050405020304" pitchFamily="18" charset="0"/>
              </a:rPr>
              <a:t>Z</a:t>
            </a:r>
            <a:r>
              <a:rPr kumimoji="0" lang="nl-NL" sz="2000" b="0" i="0" u="none" strike="noStrike" kern="1200" cap="none" spc="0" normalizeH="0" baseline="-25000" noProof="0" dirty="0" err="1">
                <a:ln>
                  <a:noFill/>
                </a:ln>
                <a:solidFill>
                  <a:srgbClr val="0C0808"/>
                </a:solidFill>
                <a:effectLst/>
                <a:uLnTx/>
                <a:uFillTx/>
                <a:ea typeface="Arial" panose="020B0604020202020204" pitchFamily="34" charset="0"/>
                <a:cs typeface="Times New Roman" panose="02020603050405020304" pitchFamily="18" charset="0"/>
              </a:rPr>
              <a:t>vloei</a:t>
            </a:r>
            <a:r>
              <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 = </a:t>
            </a:r>
            <a:r>
              <a:rPr kumimoji="0" lang="el-GR"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σ</a:t>
            </a:r>
            <a:r>
              <a:rPr kumimoji="0" lang="nl-NL" sz="2000" b="0" i="0" u="none" strike="noStrike" kern="1200" cap="none" spc="0" normalizeH="0" baseline="-25000" noProof="0" dirty="0" err="1">
                <a:ln>
                  <a:noFill/>
                </a:ln>
                <a:solidFill>
                  <a:srgbClr val="0C0808"/>
                </a:solidFill>
                <a:effectLst/>
                <a:uLnTx/>
                <a:uFillTx/>
                <a:ea typeface="Arial" panose="020B0604020202020204" pitchFamily="34" charset="0"/>
                <a:cs typeface="Times New Roman" panose="02020603050405020304" pitchFamily="18" charset="0"/>
              </a:rPr>
              <a:t>R;d</a:t>
            </a:r>
            <a:r>
              <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 - </a:t>
            </a:r>
            <a:r>
              <a:rPr kumimoji="0" lang="el-GR"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σ</a:t>
            </a:r>
            <a:r>
              <a:rPr kumimoji="0" lang="nl-NL" sz="2000" b="0" i="0" u="none" strike="noStrike" kern="1200" cap="none" spc="0" normalizeH="0" baseline="-25000" noProof="0" dirty="0" err="1">
                <a:ln>
                  <a:noFill/>
                </a:ln>
                <a:solidFill>
                  <a:srgbClr val="0C0808"/>
                </a:solidFill>
                <a:effectLst/>
                <a:uLnTx/>
                <a:uFillTx/>
                <a:ea typeface="Arial" panose="020B0604020202020204" pitchFamily="34" charset="0"/>
                <a:cs typeface="Times New Roman" panose="02020603050405020304" pitchFamily="18" charset="0"/>
              </a:rPr>
              <a:t>E;d</a:t>
            </a:r>
            <a:endPar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endParaRPr>
          </a:p>
          <a:p>
            <a:pPr marL="285750" marR="0" lvl="0" indent="-285750" algn="l" defTabSz="986912" rtl="0" eaLnBrk="1" fontAlgn="auto" latinLnBrk="0" hangingPunct="1">
              <a:lnSpc>
                <a:spcPct val="150000"/>
              </a:lnSpc>
              <a:spcBef>
                <a:spcPts val="300"/>
              </a:spcBef>
              <a:spcAft>
                <a:spcPts val="600"/>
              </a:spcAft>
              <a:buClr>
                <a:schemeClr val="tx1"/>
              </a:buClr>
              <a:buSzPct val="100000"/>
              <a:buFont typeface="Arial" panose="020B0604020202020204" pitchFamily="34" charset="0"/>
              <a:buChar char="•"/>
              <a:tabLst/>
              <a:defRPr/>
            </a:pPr>
            <a:r>
              <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Plooi (ULS)	</a:t>
            </a:r>
            <a:r>
              <a:rPr kumimoji="0" lang="nl-NL" sz="2000" b="0" i="0" u="none" strike="noStrike" kern="1200" cap="none" spc="0" normalizeH="0" baseline="0" noProof="0" dirty="0" err="1">
                <a:ln>
                  <a:noFill/>
                </a:ln>
                <a:solidFill>
                  <a:srgbClr val="0C0808"/>
                </a:solidFill>
                <a:effectLst/>
                <a:uLnTx/>
                <a:uFillTx/>
                <a:ea typeface="Arial" panose="020B0604020202020204" pitchFamily="34" charset="0"/>
                <a:cs typeface="Times New Roman" panose="02020603050405020304" pitchFamily="18" charset="0"/>
              </a:rPr>
              <a:t>Z</a:t>
            </a:r>
            <a:r>
              <a:rPr kumimoji="0" lang="nl-NL" sz="2000" b="0" i="0" u="none" strike="noStrike" kern="1200" cap="none" spc="0" normalizeH="0" baseline="-25000" noProof="0" dirty="0" err="1">
                <a:ln>
                  <a:noFill/>
                </a:ln>
                <a:solidFill>
                  <a:srgbClr val="0C0808"/>
                </a:solidFill>
                <a:effectLst/>
                <a:uLnTx/>
                <a:uFillTx/>
                <a:ea typeface="Arial" panose="020B0604020202020204" pitchFamily="34" charset="0"/>
                <a:cs typeface="Times New Roman" panose="02020603050405020304" pitchFamily="18" charset="0"/>
              </a:rPr>
              <a:t>plooi</a:t>
            </a:r>
            <a:r>
              <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 = </a:t>
            </a:r>
            <a:r>
              <a:rPr kumimoji="0" lang="nl-NL" sz="2000" b="0" i="0" u="none" strike="noStrike" kern="1200" cap="none" spc="0" normalizeH="0" baseline="0" noProof="0" dirty="0" err="1">
                <a:ln>
                  <a:noFill/>
                </a:ln>
                <a:solidFill>
                  <a:srgbClr val="0C0808"/>
                </a:solidFill>
                <a:effectLst/>
                <a:uLnTx/>
                <a:uFillTx/>
                <a:ea typeface="Arial" panose="020B0604020202020204" pitchFamily="34" charset="0"/>
                <a:cs typeface="Times New Roman" panose="02020603050405020304" pitchFamily="18" charset="0"/>
              </a:rPr>
              <a:t>qM</a:t>
            </a:r>
            <a:r>
              <a:rPr kumimoji="0" lang="nl-NL" sz="2000" b="0" i="0" u="none" strike="noStrike" kern="1200" cap="none" spc="0" normalizeH="0" baseline="-25000" noProof="0" dirty="0" err="1">
                <a:ln>
                  <a:noFill/>
                </a:ln>
                <a:solidFill>
                  <a:srgbClr val="0C0808"/>
                </a:solidFill>
                <a:effectLst/>
                <a:uLnTx/>
                <a:uFillTx/>
                <a:ea typeface="Arial" panose="020B0604020202020204" pitchFamily="34" charset="0"/>
                <a:cs typeface="Times New Roman" panose="02020603050405020304" pitchFamily="18" charset="0"/>
              </a:rPr>
              <a:t>R;d</a:t>
            </a:r>
            <a:r>
              <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 - </a:t>
            </a:r>
            <a:r>
              <a:rPr kumimoji="0" lang="nl-NL" sz="2000" b="0" i="0" u="none" strike="noStrike" kern="1200" cap="none" spc="0" normalizeH="0" baseline="0" noProof="0" dirty="0" err="1">
                <a:ln>
                  <a:noFill/>
                </a:ln>
                <a:solidFill>
                  <a:srgbClr val="0C0808"/>
                </a:solidFill>
                <a:effectLst/>
                <a:uLnTx/>
                <a:uFillTx/>
                <a:ea typeface="Arial" panose="020B0604020202020204" pitchFamily="34" charset="0"/>
                <a:cs typeface="Times New Roman" panose="02020603050405020304" pitchFamily="18" charset="0"/>
              </a:rPr>
              <a:t>M</a:t>
            </a:r>
            <a:r>
              <a:rPr kumimoji="0" lang="nl-NL" sz="2000" b="0" i="0" u="none" strike="noStrike" kern="1200" cap="none" spc="0" normalizeH="0" baseline="-25000" noProof="0" dirty="0" err="1">
                <a:ln>
                  <a:noFill/>
                </a:ln>
                <a:solidFill>
                  <a:srgbClr val="0C0808"/>
                </a:solidFill>
                <a:effectLst/>
                <a:uLnTx/>
                <a:uFillTx/>
                <a:ea typeface="Arial" panose="020B0604020202020204" pitchFamily="34" charset="0"/>
                <a:cs typeface="Times New Roman" panose="02020603050405020304" pitchFamily="18" charset="0"/>
              </a:rPr>
              <a:t>E;d</a:t>
            </a:r>
            <a:r>
              <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Times New Roman" panose="02020603050405020304" pitchFamily="18" charset="0"/>
              </a:rPr>
              <a:t> met q een reductiefactor op </a:t>
            </a:r>
            <a:r>
              <a:rPr kumimoji="0" lang="nl-NL" sz="2000" b="0" i="0" u="none" strike="noStrike" kern="1200" cap="none" spc="0" normalizeH="0" baseline="0" noProof="0" dirty="0" err="1">
                <a:ln>
                  <a:noFill/>
                </a:ln>
                <a:solidFill>
                  <a:srgbClr val="0C0808"/>
                </a:solidFill>
                <a:effectLst/>
                <a:uLnTx/>
                <a:uFillTx/>
                <a:ea typeface="Arial" panose="020B0604020202020204" pitchFamily="34" charset="0"/>
                <a:cs typeface="Times New Roman" panose="02020603050405020304" pitchFamily="18" charset="0"/>
              </a:rPr>
              <a:t>M</a:t>
            </a:r>
            <a:r>
              <a:rPr kumimoji="0" lang="nl-NL" sz="2000" b="0" i="0" u="none" strike="noStrike" kern="1200" cap="none" spc="0" normalizeH="0" baseline="-25000" noProof="0" dirty="0" err="1">
                <a:ln>
                  <a:noFill/>
                </a:ln>
                <a:solidFill>
                  <a:srgbClr val="0C0808"/>
                </a:solidFill>
                <a:effectLst/>
                <a:uLnTx/>
                <a:uFillTx/>
                <a:ea typeface="Arial" panose="020B0604020202020204" pitchFamily="34" charset="0"/>
                <a:cs typeface="Times New Roman" panose="02020603050405020304" pitchFamily="18" charset="0"/>
              </a:rPr>
              <a:t>R;d</a:t>
            </a:r>
            <a:endParaRPr kumimoji="0" lang="nl-NL" sz="2000" b="0" i="0" u="none" strike="noStrike" kern="1200" cap="none" spc="0" normalizeH="0" baseline="-25000" noProof="0" dirty="0">
              <a:ln>
                <a:noFill/>
              </a:ln>
              <a:solidFill>
                <a:srgbClr val="0C0808"/>
              </a:solidFill>
              <a:effectLst/>
              <a:uLnTx/>
              <a:uFillTx/>
              <a:ea typeface="Arial" panose="020B0604020202020204" pitchFamily="34" charset="0"/>
              <a:cs typeface="Times New Roman" panose="02020603050405020304" pitchFamily="18" charset="0"/>
            </a:endParaRPr>
          </a:p>
          <a:p>
            <a:pPr marL="0" marR="0" lvl="0" indent="0" algn="l" defTabSz="986912" rtl="0" eaLnBrk="1" fontAlgn="auto" latinLnBrk="0" hangingPunct="1">
              <a:lnSpc>
                <a:spcPct val="150000"/>
              </a:lnSpc>
              <a:spcBef>
                <a:spcPts val="300"/>
              </a:spcBef>
              <a:spcAft>
                <a:spcPts val="600"/>
              </a:spcAft>
              <a:buClr>
                <a:schemeClr val="tx1"/>
              </a:buClr>
              <a:buSzPct val="100000"/>
              <a:buNone/>
              <a:tabLst/>
              <a:defRPr/>
            </a:pPr>
            <a:endParaRPr kumimoji="0" lang="nl-NL" sz="2000" b="0" i="0" u="none" strike="noStrike" kern="1200" cap="none" spc="0" normalizeH="0" baseline="0" noProof="0" dirty="0">
              <a:ln>
                <a:noFill/>
              </a:ln>
              <a:solidFill>
                <a:srgbClr val="0C0808"/>
              </a:solidFill>
              <a:effectLst/>
              <a:uLnTx/>
              <a:uFillTx/>
              <a:ea typeface="Arial" panose="020B0604020202020204" pitchFamily="34" charset="0"/>
              <a:cs typeface="+mn-cs"/>
            </a:endParaRPr>
          </a:p>
          <a:p>
            <a:pPr marL="285750" marR="0" lvl="0" indent="-285750" algn="l" defTabSz="986912" rtl="0" eaLnBrk="1" fontAlgn="auto" latinLnBrk="0" hangingPunct="1">
              <a:lnSpc>
                <a:spcPct val="150000"/>
              </a:lnSpc>
              <a:spcBef>
                <a:spcPts val="300"/>
              </a:spcBef>
              <a:spcAft>
                <a:spcPts val="600"/>
              </a:spcAft>
              <a:buClr>
                <a:schemeClr val="tx1"/>
              </a:buClr>
              <a:buSzPct val="100000"/>
              <a:buFont typeface="Arial" panose="020B0604020202020204" pitchFamily="34" charset="0"/>
              <a:buChar char="•"/>
              <a:tabLst/>
              <a:defRPr/>
            </a:pPr>
            <a:r>
              <a:rPr lang="nl-NL" sz="2000" dirty="0" err="1">
                <a:solidFill>
                  <a:srgbClr val="0C0808"/>
                </a:solidFill>
                <a:cs typeface="Arial" panose="020B0604020202020204" pitchFamily="34" charset="0"/>
              </a:rPr>
              <a:t>Fixity</a:t>
            </a:r>
            <a:r>
              <a:rPr lang="nl-NL" sz="2000" dirty="0">
                <a:solidFill>
                  <a:srgbClr val="0C0808"/>
                </a:solidFill>
                <a:cs typeface="Arial" panose="020B0604020202020204" pitchFamily="34" charset="0"/>
              </a:rPr>
              <a:t>: hier wordt nu niet op ingegaan omdat dit criterium door de commissie werd herzien.</a:t>
            </a:r>
            <a:endParaRPr lang="nl-NL" sz="2000" dirty="0"/>
          </a:p>
        </p:txBody>
      </p:sp>
    </p:spTree>
    <p:extLst>
      <p:ext uri="{BB962C8B-B14F-4D97-AF65-F5344CB8AC3E}">
        <p14:creationId xmlns:p14="http://schemas.microsoft.com/office/powerpoint/2010/main" val="36849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p:txBody>
          <a:bodyPr/>
          <a:lstStyle/>
          <a:p>
            <a:r>
              <a:rPr lang="nl-NL" dirty="0"/>
              <a:t>Probabilistische rekenmethode</a:t>
            </a:r>
          </a:p>
        </p:txBody>
      </p:sp>
      <p:sp>
        <p:nvSpPr>
          <p:cNvPr id="4" name="Rectangle 2">
            <a:extLst>
              <a:ext uri="{FF2B5EF4-FFF2-40B4-BE49-F238E27FC236}">
                <a16:creationId xmlns:a16="http://schemas.microsoft.com/office/drawing/2014/main" id="{B6690016-1DA6-BEAA-5B1D-D1C41FFC31E7}"/>
              </a:ext>
            </a:extLst>
          </p:cNvPr>
          <p:cNvSpPr txBox="1">
            <a:spLocks noChangeArrowheads="1"/>
          </p:cNvSpPr>
          <p:nvPr/>
        </p:nvSpPr>
        <p:spPr bwMode="auto">
          <a:xfrm>
            <a:off x="838200" y="1657453"/>
            <a:ext cx="5830095" cy="4835422"/>
          </a:xfrm>
          <a:prstGeom prst="rect">
            <a:avLst/>
          </a:prstGeom>
          <a:noFill/>
          <a:ln>
            <a:noFill/>
          </a:ln>
        </p:spPr>
        <p:txBody>
          <a:bodyPr vert="horz" lIns="91440" tIns="45720" rIns="91440" bIns="45720" rtlCol="0">
            <a:noAutofit/>
          </a:bodyPr>
          <a:lstStyle>
            <a:lvl1pPr marL="342900" lvl="0" indent="-342900">
              <a:lnSpc>
                <a:spcPct val="100000"/>
              </a:lnSpc>
              <a:spcBef>
                <a:spcPts val="1000"/>
              </a:spcBef>
              <a:buFont typeface="Symbol" panose="05050102010706020507" pitchFamily="18" charset="2"/>
              <a:buChar char=""/>
              <a:defRPr sz="2000">
                <a:solidFill>
                  <a:srgbClr val="0C0808"/>
                </a:solidFill>
                <a:effectLst/>
                <a:ea typeface="Arial" panose="020B0604020202020204" pitchFamily="34"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solidFill>
                  <a:schemeClr val="dk1"/>
                </a:solidFill>
              </a:defRPr>
            </a:lvl2pPr>
            <a:lvl3pPr marL="1143000" indent="-228600">
              <a:lnSpc>
                <a:spcPct val="90000"/>
              </a:lnSpc>
              <a:spcBef>
                <a:spcPts val="500"/>
              </a:spcBef>
              <a:buFont typeface="Arial" panose="020B0604020202020204" pitchFamily="34" charset="0"/>
              <a:buChar char="•"/>
              <a:defRPr sz="2000">
                <a:solidFill>
                  <a:schemeClr val="dk1"/>
                </a:solidFill>
              </a:defRPr>
            </a:lvl3pPr>
            <a:lvl4pPr marL="1600200" indent="-228600">
              <a:lnSpc>
                <a:spcPct val="90000"/>
              </a:lnSpc>
              <a:spcBef>
                <a:spcPts val="500"/>
              </a:spcBef>
              <a:buFont typeface="Arial" panose="020B0604020202020204" pitchFamily="34" charset="0"/>
              <a:buChar char="•"/>
              <a:defRPr>
                <a:solidFill>
                  <a:schemeClr val="dk1"/>
                </a:solidFill>
              </a:defRPr>
            </a:lvl4pPr>
            <a:lvl5pPr marL="2057400" indent="-228600">
              <a:lnSpc>
                <a:spcPct val="90000"/>
              </a:lnSpc>
              <a:spcBef>
                <a:spcPts val="500"/>
              </a:spcBef>
              <a:buFont typeface="Arial" panose="020B0604020202020204" pitchFamily="34" charset="0"/>
              <a:buChar char="•"/>
              <a:defRPr>
                <a:solidFill>
                  <a:schemeClr val="dk1"/>
                </a:solidFill>
              </a:defRPr>
            </a:lvl5pPr>
            <a:lvl6pPr marL="2514600" indent="-228600">
              <a:lnSpc>
                <a:spcPct val="90000"/>
              </a:lnSpc>
              <a:spcBef>
                <a:spcPts val="500"/>
              </a:spcBef>
              <a:buFont typeface="Arial" panose="020B0604020202020204" pitchFamily="34" charset="0"/>
              <a:buChar char="•"/>
              <a:defRPr>
                <a:solidFill>
                  <a:schemeClr val="dk1"/>
                </a:solidFill>
              </a:defRPr>
            </a:lvl6pPr>
            <a:lvl7pPr marL="2971800" indent="-228600">
              <a:lnSpc>
                <a:spcPct val="90000"/>
              </a:lnSpc>
              <a:spcBef>
                <a:spcPts val="500"/>
              </a:spcBef>
              <a:buFont typeface="Arial" panose="020B0604020202020204" pitchFamily="34" charset="0"/>
              <a:buChar char="•"/>
              <a:defRPr>
                <a:solidFill>
                  <a:schemeClr val="dk1"/>
                </a:solidFill>
              </a:defRPr>
            </a:lvl7pPr>
            <a:lvl8pPr marL="3429000" indent="-228600">
              <a:lnSpc>
                <a:spcPct val="90000"/>
              </a:lnSpc>
              <a:spcBef>
                <a:spcPts val="500"/>
              </a:spcBef>
              <a:buFont typeface="Arial" panose="020B0604020202020204" pitchFamily="34" charset="0"/>
              <a:buChar char="•"/>
              <a:defRPr>
                <a:solidFill>
                  <a:schemeClr val="dk1"/>
                </a:solidFill>
              </a:defRPr>
            </a:lvl8pPr>
            <a:lvl9pPr marL="3886200" indent="-228600">
              <a:lnSpc>
                <a:spcPct val="90000"/>
              </a:lnSpc>
              <a:spcBef>
                <a:spcPts val="500"/>
              </a:spcBef>
              <a:buFont typeface="Arial" panose="020B0604020202020204" pitchFamily="34" charset="0"/>
              <a:buChar char="•"/>
              <a:defRPr>
                <a:solidFill>
                  <a:schemeClr val="dk1"/>
                </a:solidFill>
              </a:defRPr>
            </a:lvl9pPr>
          </a:lstStyle>
          <a:p>
            <a:pPr>
              <a:lnSpc>
                <a:spcPct val="150000"/>
              </a:lnSpc>
            </a:pPr>
            <a:r>
              <a:rPr lang="nl-NL" altLang="nl-NL" sz="1800" dirty="0"/>
              <a:t>Monte Carlo (level III methode): </a:t>
            </a:r>
          </a:p>
          <a:p>
            <a:pPr lvl="1">
              <a:lnSpc>
                <a:spcPct val="150000"/>
              </a:lnSpc>
            </a:pPr>
            <a:r>
              <a:rPr lang="nl-NL" altLang="nl-NL" sz="1800"/>
              <a:t>Betrouwbare</a:t>
            </a:r>
            <a:r>
              <a:rPr lang="nl-NL" altLang="nl-NL" sz="1800" dirty="0"/>
              <a:t> uitkomsten voor niet-lineaire problemen met meerdere stochasten.</a:t>
            </a:r>
          </a:p>
          <a:p>
            <a:pPr lvl="1">
              <a:lnSpc>
                <a:spcPct val="150000"/>
              </a:lnSpc>
            </a:pPr>
            <a:r>
              <a:rPr lang="nl-NL" altLang="nl-NL" sz="1800" dirty="0"/>
              <a:t>Vergen veel berekeningen, daarom is </a:t>
            </a:r>
            <a:r>
              <a:rPr lang="nl-NL" altLang="nl-NL" sz="1800" dirty="0" err="1"/>
              <a:t>directional</a:t>
            </a:r>
            <a:r>
              <a:rPr lang="nl-NL" altLang="nl-NL" sz="1800" dirty="0"/>
              <a:t> sampling toegepast.</a:t>
            </a:r>
          </a:p>
          <a:p>
            <a:pPr>
              <a:lnSpc>
                <a:spcPct val="150000"/>
              </a:lnSpc>
            </a:pPr>
            <a:r>
              <a:rPr lang="nl-NL" altLang="nl-NL" sz="1800" dirty="0" err="1"/>
              <a:t>Invloedsfactoren</a:t>
            </a:r>
            <a:r>
              <a:rPr lang="nl-NL" altLang="nl-NL" sz="1800" dirty="0"/>
              <a:t> zijn numeriek berekend.</a:t>
            </a:r>
          </a:p>
          <a:p>
            <a:pPr>
              <a:lnSpc>
                <a:spcPct val="150000"/>
              </a:lnSpc>
            </a:pPr>
            <a:r>
              <a:rPr lang="nl-NL" altLang="nl-NL" sz="1800" dirty="0"/>
              <a:t>Convergentiecriterium is afgestemd op benodigde nauwkeurigheid.</a:t>
            </a:r>
          </a:p>
          <a:p>
            <a:pPr lvl="1">
              <a:lnSpc>
                <a:spcPct val="150000"/>
              </a:lnSpc>
            </a:pPr>
            <a:endParaRPr lang="nl-NL" sz="1800" dirty="0"/>
          </a:p>
        </p:txBody>
      </p:sp>
      <p:pic>
        <p:nvPicPr>
          <p:cNvPr id="8" name="Afbeelding 7">
            <a:extLst>
              <a:ext uri="{FF2B5EF4-FFF2-40B4-BE49-F238E27FC236}">
                <a16:creationId xmlns:a16="http://schemas.microsoft.com/office/drawing/2014/main" id="{0438B922-A1C2-8F88-A128-5F612CDB3886}"/>
              </a:ext>
            </a:extLst>
          </p:cNvPr>
          <p:cNvPicPr>
            <a:picLocks noChangeAspect="1"/>
          </p:cNvPicPr>
          <p:nvPr/>
        </p:nvPicPr>
        <p:blipFill>
          <a:blip r:embed="rId2"/>
          <a:stretch>
            <a:fillRect/>
          </a:stretch>
        </p:blipFill>
        <p:spPr>
          <a:xfrm>
            <a:off x="7037627" y="2409323"/>
            <a:ext cx="4938862" cy="2967038"/>
          </a:xfrm>
          <a:prstGeom prst="rect">
            <a:avLst/>
          </a:prstGeom>
        </p:spPr>
      </p:pic>
      <p:sp>
        <p:nvSpPr>
          <p:cNvPr id="9" name="Tekstvak 8">
            <a:extLst>
              <a:ext uri="{FF2B5EF4-FFF2-40B4-BE49-F238E27FC236}">
                <a16:creationId xmlns:a16="http://schemas.microsoft.com/office/drawing/2014/main" id="{6F9A306E-5C66-47C3-9D81-149EFFC822F8}"/>
              </a:ext>
            </a:extLst>
          </p:cNvPr>
          <p:cNvSpPr txBox="1"/>
          <p:nvPr/>
        </p:nvSpPr>
        <p:spPr>
          <a:xfrm>
            <a:off x="7729803" y="5376361"/>
            <a:ext cx="3252557" cy="369332"/>
          </a:xfrm>
          <a:prstGeom prst="rect">
            <a:avLst/>
          </a:prstGeom>
          <a:noFill/>
        </p:spPr>
        <p:txBody>
          <a:bodyPr wrap="none" rtlCol="0">
            <a:spAutoFit/>
          </a:bodyPr>
          <a:lstStyle/>
          <a:p>
            <a:r>
              <a:rPr lang="nl-NL" dirty="0"/>
              <a:t>Realisaties maximale </a:t>
            </a:r>
            <a:r>
              <a:rPr lang="nl-NL" dirty="0" err="1"/>
              <a:t>unity</a:t>
            </a:r>
            <a:r>
              <a:rPr lang="nl-NL" dirty="0"/>
              <a:t> check</a:t>
            </a:r>
          </a:p>
        </p:txBody>
      </p:sp>
      <p:sp>
        <p:nvSpPr>
          <p:cNvPr id="10" name="Tekstvak 9">
            <a:extLst>
              <a:ext uri="{FF2B5EF4-FFF2-40B4-BE49-F238E27FC236}">
                <a16:creationId xmlns:a16="http://schemas.microsoft.com/office/drawing/2014/main" id="{01E96DA7-2BE4-9ED4-171D-D459B9B3A4E3}"/>
              </a:ext>
            </a:extLst>
          </p:cNvPr>
          <p:cNvSpPr txBox="1"/>
          <p:nvPr/>
        </p:nvSpPr>
        <p:spPr>
          <a:xfrm rot="16200000">
            <a:off x="5551579" y="3704046"/>
            <a:ext cx="2602764" cy="369332"/>
          </a:xfrm>
          <a:prstGeom prst="rect">
            <a:avLst/>
          </a:prstGeom>
          <a:noFill/>
        </p:spPr>
        <p:txBody>
          <a:bodyPr wrap="none" rtlCol="0">
            <a:spAutoFit/>
          </a:bodyPr>
          <a:lstStyle/>
          <a:p>
            <a:r>
              <a:rPr lang="nl-NL" dirty="0"/>
              <a:t>Realisaties afmeerenergie</a:t>
            </a:r>
          </a:p>
        </p:txBody>
      </p:sp>
      <p:cxnSp>
        <p:nvCxnSpPr>
          <p:cNvPr id="15" name="Rechte verbindingslijn met pijl 14">
            <a:extLst>
              <a:ext uri="{FF2B5EF4-FFF2-40B4-BE49-F238E27FC236}">
                <a16:creationId xmlns:a16="http://schemas.microsoft.com/office/drawing/2014/main" id="{4890D6A5-7762-B5F7-2017-E526181D4D2C}"/>
              </a:ext>
            </a:extLst>
          </p:cNvPr>
          <p:cNvCxnSpPr>
            <a:cxnSpLocks/>
          </p:cNvCxnSpPr>
          <p:nvPr/>
        </p:nvCxnSpPr>
        <p:spPr>
          <a:xfrm flipH="1" flipV="1">
            <a:off x="10127364" y="4095582"/>
            <a:ext cx="330216" cy="119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F720A987-D29C-9CBF-AF5B-0D7B6D47BA08}"/>
              </a:ext>
            </a:extLst>
          </p:cNvPr>
          <p:cNvCxnSpPr>
            <a:cxnSpLocks/>
          </p:cNvCxnSpPr>
          <p:nvPr/>
        </p:nvCxnSpPr>
        <p:spPr>
          <a:xfrm>
            <a:off x="10088247" y="2908667"/>
            <a:ext cx="0" cy="124954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C715BA27-4B5B-7467-3B5C-FBFE8F4A8989}"/>
              </a:ext>
            </a:extLst>
          </p:cNvPr>
          <p:cNvSpPr txBox="1"/>
          <p:nvPr/>
        </p:nvSpPr>
        <p:spPr>
          <a:xfrm>
            <a:off x="10446774" y="3984679"/>
            <a:ext cx="1512710" cy="461665"/>
          </a:xfrm>
          <a:prstGeom prst="rect">
            <a:avLst/>
          </a:prstGeom>
          <a:noFill/>
        </p:spPr>
        <p:txBody>
          <a:bodyPr wrap="square" rtlCol="0">
            <a:spAutoFit/>
          </a:bodyPr>
          <a:lstStyle/>
          <a:p>
            <a:r>
              <a:rPr lang="nl-NL" sz="1200" dirty="0"/>
              <a:t>Grens tussen falen en niet falen</a:t>
            </a:r>
          </a:p>
        </p:txBody>
      </p:sp>
      <p:sp>
        <p:nvSpPr>
          <p:cNvPr id="3" name="Tekstvak 2">
            <a:extLst>
              <a:ext uri="{FF2B5EF4-FFF2-40B4-BE49-F238E27FC236}">
                <a16:creationId xmlns:a16="http://schemas.microsoft.com/office/drawing/2014/main" id="{D8197C72-74D7-6C07-3480-FC229976339E}"/>
              </a:ext>
            </a:extLst>
          </p:cNvPr>
          <p:cNvSpPr txBox="1"/>
          <p:nvPr/>
        </p:nvSpPr>
        <p:spPr>
          <a:xfrm>
            <a:off x="8384699" y="2133015"/>
            <a:ext cx="2244717" cy="369332"/>
          </a:xfrm>
          <a:prstGeom prst="rect">
            <a:avLst/>
          </a:prstGeom>
          <a:noFill/>
        </p:spPr>
        <p:txBody>
          <a:bodyPr wrap="none" rtlCol="0">
            <a:spAutoFit/>
          </a:bodyPr>
          <a:lstStyle/>
          <a:p>
            <a:r>
              <a:rPr lang="nl-NL" dirty="0"/>
              <a:t>(</a:t>
            </a:r>
            <a:r>
              <a:rPr lang="nl-NL" dirty="0" err="1"/>
              <a:t>Directional</a:t>
            </a:r>
            <a:r>
              <a:rPr lang="nl-NL" dirty="0"/>
              <a:t> sampling)</a:t>
            </a:r>
          </a:p>
        </p:txBody>
      </p:sp>
      <p:sp>
        <p:nvSpPr>
          <p:cNvPr id="5" name="Tekstvak 4">
            <a:extLst>
              <a:ext uri="{FF2B5EF4-FFF2-40B4-BE49-F238E27FC236}">
                <a16:creationId xmlns:a16="http://schemas.microsoft.com/office/drawing/2014/main" id="{8D5D20BA-8F3B-0D0F-EAD7-FD8E4447C3D8}"/>
              </a:ext>
            </a:extLst>
          </p:cNvPr>
          <p:cNvSpPr txBox="1"/>
          <p:nvPr/>
        </p:nvSpPr>
        <p:spPr>
          <a:xfrm>
            <a:off x="7308555" y="3707680"/>
            <a:ext cx="1254382" cy="276999"/>
          </a:xfrm>
          <a:prstGeom prst="rect">
            <a:avLst/>
          </a:prstGeom>
          <a:noFill/>
        </p:spPr>
        <p:txBody>
          <a:bodyPr wrap="none" rtlCol="0">
            <a:spAutoFit/>
          </a:bodyPr>
          <a:lstStyle/>
          <a:p>
            <a:r>
              <a:rPr lang="nl-NL" sz="1200" dirty="0"/>
              <a:t>ca. 2000 iteraties</a:t>
            </a:r>
          </a:p>
        </p:txBody>
      </p:sp>
    </p:spTree>
    <p:extLst>
      <p:ext uri="{BB962C8B-B14F-4D97-AF65-F5344CB8AC3E}">
        <p14:creationId xmlns:p14="http://schemas.microsoft.com/office/powerpoint/2010/main" val="231510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p:txBody>
          <a:bodyPr/>
          <a:lstStyle/>
          <a:p>
            <a:r>
              <a:rPr lang="nl-NL" dirty="0"/>
              <a:t>Verdelingen grondparameters</a:t>
            </a:r>
          </a:p>
        </p:txBody>
      </p:sp>
      <p:sp>
        <p:nvSpPr>
          <p:cNvPr id="3" name="Content Placeholder 2">
            <a:extLst>
              <a:ext uri="{FF2B5EF4-FFF2-40B4-BE49-F238E27FC236}">
                <a16:creationId xmlns:a16="http://schemas.microsoft.com/office/drawing/2014/main" id="{B72BE01F-FEE9-12E6-279C-D89B10EDAEC7}"/>
              </a:ext>
            </a:extLst>
          </p:cNvPr>
          <p:cNvSpPr>
            <a:spLocks noGrp="1"/>
          </p:cNvSpPr>
          <p:nvPr>
            <p:ph idx="1"/>
          </p:nvPr>
        </p:nvSpPr>
        <p:spPr>
          <a:xfrm>
            <a:off x="544996" y="2223190"/>
            <a:ext cx="5144604" cy="3649290"/>
          </a:xfrm>
        </p:spPr>
        <p:txBody>
          <a:bodyPr>
            <a:noAutofit/>
          </a:bodyPr>
          <a:lstStyle/>
          <a:p>
            <a:pPr marL="342900" lvl="0" indent="-342900">
              <a:lnSpc>
                <a:spcPct val="100000"/>
              </a:lnSpc>
              <a:buFont typeface="Symbol" panose="05050102010706020507" pitchFamily="18" charset="2"/>
              <a:buChar char=""/>
            </a:pPr>
            <a:r>
              <a:rPr lang="nl-NL" sz="2000" dirty="0" err="1">
                <a:solidFill>
                  <a:srgbClr val="0C0808"/>
                </a:solidFill>
                <a:effectLst/>
                <a:ea typeface="Arial" panose="020B0604020202020204" pitchFamily="34" charset="0"/>
                <a:cs typeface="Times New Roman" panose="02020603050405020304" pitchFamily="18" charset="0"/>
              </a:rPr>
              <a:t>Volumieke</a:t>
            </a:r>
            <a:r>
              <a:rPr lang="nl-NL" sz="2000" dirty="0">
                <a:solidFill>
                  <a:srgbClr val="0C0808"/>
                </a:solidFill>
                <a:effectLst/>
                <a:ea typeface="Arial" panose="020B0604020202020204" pitchFamily="34" charset="0"/>
                <a:cs typeface="Times New Roman" panose="02020603050405020304" pitchFamily="18" charset="0"/>
              </a:rPr>
              <a:t> gewichten hebben geen invloed. Deze zijn deterministisch verondersteld.</a:t>
            </a:r>
          </a:p>
          <a:p>
            <a:pPr marL="342900" lvl="0" indent="-342900">
              <a:lnSpc>
                <a:spcPct val="100000"/>
              </a:lnSpc>
              <a:buFont typeface="Symbol" panose="05050102010706020507" pitchFamily="18" charset="2"/>
              <a:buChar char=""/>
            </a:pPr>
            <a:r>
              <a:rPr lang="nl-NL" sz="2000" dirty="0">
                <a:solidFill>
                  <a:srgbClr val="0C0808"/>
                </a:solidFill>
                <a:effectLst/>
                <a:ea typeface="Arial" panose="020B0604020202020204" pitchFamily="34" charset="0"/>
                <a:cs typeface="Times New Roman" panose="02020603050405020304" pitchFamily="18" charset="0"/>
              </a:rPr>
              <a:t>Verdelingen wrijvingshoeken afgeleid op basis van studentverdelingen en tabel 2b uit NEN-EN 1997-1.</a:t>
            </a:r>
          </a:p>
          <a:p>
            <a:pPr marL="342900" lvl="0" indent="-342900">
              <a:lnSpc>
                <a:spcPct val="100000"/>
              </a:lnSpc>
              <a:spcAft>
                <a:spcPts val="600"/>
              </a:spcAft>
              <a:buFont typeface="Symbol" panose="05050102010706020507" pitchFamily="18" charset="2"/>
              <a:buChar char=""/>
            </a:pPr>
            <a:r>
              <a:rPr lang="nl-NL" sz="2000" dirty="0">
                <a:solidFill>
                  <a:srgbClr val="0C0808"/>
                </a:solidFill>
                <a:effectLst/>
                <a:ea typeface="Arial" panose="020B0604020202020204" pitchFamily="34" charset="0"/>
                <a:cs typeface="Times New Roman" panose="02020603050405020304" pitchFamily="18" charset="0"/>
              </a:rPr>
              <a:t>Geen correlaties tussen wrijvingshoeken van verschillende grondlagen.</a:t>
            </a:r>
          </a:p>
          <a:p>
            <a:pPr marL="342900" lvl="0" indent="-342900">
              <a:lnSpc>
                <a:spcPct val="100000"/>
              </a:lnSpc>
              <a:spcAft>
                <a:spcPts val="600"/>
              </a:spcAft>
              <a:buFont typeface="Symbol" panose="05050102010706020507" pitchFamily="18" charset="2"/>
              <a:buChar char=""/>
            </a:pPr>
            <a:r>
              <a:rPr lang="nl-NL" sz="2000" dirty="0">
                <a:solidFill>
                  <a:srgbClr val="0C0808"/>
                </a:solidFill>
                <a:ea typeface="Arial" panose="020B0604020202020204" pitchFamily="34" charset="0"/>
                <a:cs typeface="Times New Roman" panose="02020603050405020304" pitchFamily="18" charset="0"/>
              </a:rPr>
              <a:t>Optimistisch uitmiddelingseffect werd niet verwacht omdat er maar enkele grondlagen zijn.</a:t>
            </a:r>
            <a:endParaRPr lang="nl-NL" sz="2000" dirty="0">
              <a:solidFill>
                <a:srgbClr val="0C0808"/>
              </a:solidFill>
              <a:effectLst/>
              <a:ea typeface="Arial" panose="020B0604020202020204" pitchFamily="34" charset="0"/>
              <a:cs typeface="Times New Roman" panose="02020603050405020304" pitchFamily="18" charset="0"/>
            </a:endParaRPr>
          </a:p>
        </p:txBody>
      </p:sp>
      <p:graphicFrame>
        <p:nvGraphicFramePr>
          <p:cNvPr id="6" name="Tabel 6">
            <a:extLst>
              <a:ext uri="{FF2B5EF4-FFF2-40B4-BE49-F238E27FC236}">
                <a16:creationId xmlns:a16="http://schemas.microsoft.com/office/drawing/2014/main" id="{5BD1421C-7072-7163-5CCE-6973469031C2}"/>
              </a:ext>
            </a:extLst>
          </p:cNvPr>
          <p:cNvGraphicFramePr>
            <a:graphicFrameLocks noGrp="1"/>
          </p:cNvGraphicFramePr>
          <p:nvPr>
            <p:extLst>
              <p:ext uri="{D42A27DB-BD31-4B8C-83A1-F6EECF244321}">
                <p14:modId xmlns:p14="http://schemas.microsoft.com/office/powerpoint/2010/main" val="3581391959"/>
              </p:ext>
            </p:extLst>
          </p:nvPr>
        </p:nvGraphicFramePr>
        <p:xfrm>
          <a:off x="6389204" y="2421143"/>
          <a:ext cx="5486400" cy="1188720"/>
        </p:xfrm>
        <a:graphic>
          <a:graphicData uri="http://schemas.openxmlformats.org/drawingml/2006/table">
            <a:tbl>
              <a:tblPr firstRow="1" firstCol="1" bandRow="1">
                <a:tableStyleId>{5940675A-B579-460E-94D1-54222C63F5DA}</a:tableStyleId>
              </a:tblPr>
              <a:tblGrid>
                <a:gridCol w="904875">
                  <a:extLst>
                    <a:ext uri="{9D8B030D-6E8A-4147-A177-3AD203B41FA5}">
                      <a16:colId xmlns:a16="http://schemas.microsoft.com/office/drawing/2014/main" val="1550981485"/>
                    </a:ext>
                  </a:extLst>
                </a:gridCol>
                <a:gridCol w="923925">
                  <a:extLst>
                    <a:ext uri="{9D8B030D-6E8A-4147-A177-3AD203B41FA5}">
                      <a16:colId xmlns:a16="http://schemas.microsoft.com/office/drawing/2014/main" val="634743180"/>
                    </a:ext>
                  </a:extLst>
                </a:gridCol>
                <a:gridCol w="1123950">
                  <a:extLst>
                    <a:ext uri="{9D8B030D-6E8A-4147-A177-3AD203B41FA5}">
                      <a16:colId xmlns:a16="http://schemas.microsoft.com/office/drawing/2014/main" val="2687219787"/>
                    </a:ext>
                  </a:extLst>
                </a:gridCol>
                <a:gridCol w="971550">
                  <a:extLst>
                    <a:ext uri="{9D8B030D-6E8A-4147-A177-3AD203B41FA5}">
                      <a16:colId xmlns:a16="http://schemas.microsoft.com/office/drawing/2014/main" val="2716995485"/>
                    </a:ext>
                  </a:extLst>
                </a:gridCol>
                <a:gridCol w="981075">
                  <a:extLst>
                    <a:ext uri="{9D8B030D-6E8A-4147-A177-3AD203B41FA5}">
                      <a16:colId xmlns:a16="http://schemas.microsoft.com/office/drawing/2014/main" val="687490268"/>
                    </a:ext>
                  </a:extLst>
                </a:gridCol>
                <a:gridCol w="581025">
                  <a:extLst>
                    <a:ext uri="{9D8B030D-6E8A-4147-A177-3AD203B41FA5}">
                      <a16:colId xmlns:a16="http://schemas.microsoft.com/office/drawing/2014/main" val="3176138388"/>
                    </a:ext>
                  </a:extLst>
                </a:gridCol>
              </a:tblGrid>
              <a:tr h="38100">
                <a:tc>
                  <a:txBody>
                    <a:bodyPr/>
                    <a:lstStyle/>
                    <a:p>
                      <a:pPr algn="ctr">
                        <a:spcAft>
                          <a:spcPts val="1200"/>
                        </a:spcAft>
                      </a:pPr>
                      <a:r>
                        <a:rPr lang="nl-NL" sz="1200" dirty="0">
                          <a:effectLst/>
                        </a:rPr>
                        <a:t> </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Zand schoon los</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Zand schoon matig</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Zand schoon vast</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Leem sterk zandig</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 </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7624960"/>
                  </a:ext>
                </a:extLst>
              </a:tr>
              <a:tr h="205740">
                <a:tc>
                  <a:txBody>
                    <a:bodyPr/>
                    <a:lstStyle/>
                    <a:p>
                      <a:pPr>
                        <a:spcAft>
                          <a:spcPts val="1200"/>
                        </a:spcAft>
                      </a:pPr>
                      <a:r>
                        <a:rPr lang="nl-NL" sz="1200" dirty="0">
                          <a:effectLst/>
                          <a:latin typeface="Symbol" panose="05050102010706020507" pitchFamily="18" charset="2"/>
                        </a:rPr>
                        <a:t>m</a:t>
                      </a:r>
                      <a:r>
                        <a:rPr lang="nl-NL" sz="1200" baseline="-25000" dirty="0">
                          <a:effectLst/>
                        </a:rPr>
                        <a:t>φ</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31,25</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33,75</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37,50</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31,25</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41864920"/>
                  </a:ext>
                </a:extLst>
              </a:tr>
              <a:tr h="205740">
                <a:tc>
                  <a:txBody>
                    <a:bodyPr/>
                    <a:lstStyle/>
                    <a:p>
                      <a:pPr>
                        <a:spcAft>
                          <a:spcPts val="1200"/>
                        </a:spcAft>
                      </a:pPr>
                      <a:r>
                        <a:rPr lang="nl-NL" sz="1200" dirty="0">
                          <a:effectLst/>
                          <a:latin typeface="Symbol" panose="05050102010706020507" pitchFamily="18" charset="2"/>
                        </a:rPr>
                        <a:t>s</a:t>
                      </a:r>
                      <a:r>
                        <a:rPr lang="nl-NL" sz="1200" baseline="-25000" dirty="0">
                          <a:effectLst/>
                        </a:rPr>
                        <a:t>φ</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2,54</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2,64</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2,77</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2,54</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01678203"/>
                  </a:ext>
                </a:extLst>
              </a:tr>
              <a:tr h="205740">
                <a:tc>
                  <a:txBody>
                    <a:bodyPr/>
                    <a:lstStyle/>
                    <a:p>
                      <a:pPr>
                        <a:spcAft>
                          <a:spcPts val="1200"/>
                        </a:spcAft>
                      </a:pPr>
                      <a:r>
                        <a:rPr lang="nl-NL" sz="1200" dirty="0">
                          <a:effectLst/>
                        </a:rPr>
                        <a:t>CoV</a:t>
                      </a:r>
                      <a:r>
                        <a:rPr lang="nl-NL" sz="1200" baseline="-25000" dirty="0">
                          <a:effectLst/>
                        </a:rPr>
                        <a:t>φ</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8,13%</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7,84%</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7,37%</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8,13%</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30799283"/>
                  </a:ext>
                </a:extLst>
              </a:tr>
              <a:tr h="205740">
                <a:tc>
                  <a:txBody>
                    <a:bodyPr/>
                    <a:lstStyle/>
                    <a:p>
                      <a:pPr>
                        <a:spcAft>
                          <a:spcPts val="1200"/>
                        </a:spcAft>
                      </a:pPr>
                      <a:r>
                        <a:rPr lang="nl-NL" sz="1200" dirty="0">
                          <a:effectLst/>
                        </a:rPr>
                        <a:t>CoV</a:t>
                      </a:r>
                      <a:r>
                        <a:rPr lang="nl-NL" sz="1200" baseline="-25000" dirty="0">
                          <a:effectLst/>
                        </a:rPr>
                        <a:t>tan(φ)</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spcAft>
                          <a:spcPts val="1200"/>
                        </a:spcAft>
                      </a:pPr>
                      <a:r>
                        <a:rPr lang="nl-NL" sz="1200" dirty="0">
                          <a:effectLst/>
                        </a:rPr>
                        <a:t>10,00%</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10,00%</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10,00%</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10,00%</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tc>
                  <a:txBody>
                    <a:bodyPr/>
                    <a:lstStyle/>
                    <a:p>
                      <a:pPr algn="ctr">
                        <a:spcAft>
                          <a:spcPts val="1200"/>
                        </a:spcAft>
                      </a:pPr>
                      <a:r>
                        <a:rPr lang="nl-NL" sz="1200" dirty="0">
                          <a:effectLst/>
                        </a:rPr>
                        <a:t>[˚]</a:t>
                      </a:r>
                      <a:endParaRPr lang="nl-NL" sz="12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3188323"/>
                  </a:ext>
                </a:extLst>
              </a:tr>
            </a:tbl>
          </a:graphicData>
        </a:graphic>
      </p:graphicFrame>
      <p:pic>
        <p:nvPicPr>
          <p:cNvPr id="7" name="Afbeelding 8">
            <a:extLst>
              <a:ext uri="{FF2B5EF4-FFF2-40B4-BE49-F238E27FC236}">
                <a16:creationId xmlns:a16="http://schemas.microsoft.com/office/drawing/2014/main" id="{140932E6-F8D2-F544-C6F6-A4785BDC9224}"/>
              </a:ext>
            </a:extLst>
          </p:cNvPr>
          <p:cNvPicPr>
            <a:picLocks noChangeAspect="1"/>
          </p:cNvPicPr>
          <p:nvPr/>
        </p:nvPicPr>
        <p:blipFill>
          <a:blip r:embed="rId2"/>
          <a:stretch>
            <a:fillRect/>
          </a:stretch>
        </p:blipFill>
        <p:spPr>
          <a:xfrm>
            <a:off x="6389204" y="3976153"/>
            <a:ext cx="5486400" cy="2104465"/>
          </a:xfrm>
          <a:prstGeom prst="rect">
            <a:avLst/>
          </a:prstGeom>
        </p:spPr>
      </p:pic>
    </p:spTree>
    <p:extLst>
      <p:ext uri="{BB962C8B-B14F-4D97-AF65-F5344CB8AC3E}">
        <p14:creationId xmlns:p14="http://schemas.microsoft.com/office/powerpoint/2010/main" val="138338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a:xfrm>
            <a:off x="516081" y="237716"/>
            <a:ext cx="10515600" cy="1325563"/>
          </a:xfrm>
        </p:spPr>
        <p:txBody>
          <a:bodyPr/>
          <a:lstStyle/>
          <a:p>
            <a:r>
              <a:rPr lang="nl-NL" dirty="0"/>
              <a:t>Verdelingen afmeerenergie</a:t>
            </a:r>
          </a:p>
        </p:txBody>
      </p:sp>
      <p:sp>
        <p:nvSpPr>
          <p:cNvPr id="9" name="Tijdelijke aanduiding voor tekst 5">
            <a:extLst>
              <a:ext uri="{FF2B5EF4-FFF2-40B4-BE49-F238E27FC236}">
                <a16:creationId xmlns:a16="http://schemas.microsoft.com/office/drawing/2014/main" id="{CA81881A-112C-AD68-CF27-CDD95799CB6A}"/>
              </a:ext>
            </a:extLst>
          </p:cNvPr>
          <p:cNvSpPr txBox="1">
            <a:spLocks/>
          </p:cNvSpPr>
          <p:nvPr/>
        </p:nvSpPr>
        <p:spPr>
          <a:xfrm>
            <a:off x="154629" y="1690688"/>
            <a:ext cx="5012747" cy="4572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nl-NL" altLang="nl-NL"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Methode 1: Analytische bepaling van de 50 </a:t>
            </a:r>
            <a:r>
              <a:rPr kumimoji="0" lang="nl-NL" altLang="nl-NL"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jaars</a:t>
            </a:r>
            <a:r>
              <a:rPr kumimoji="0" lang="nl-NL" altLang="nl-NL"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nl-NL" altLang="nl-NL"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gumbel</a:t>
            </a:r>
            <a:r>
              <a:rPr kumimoji="0" lang="nl-NL" altLang="nl-NL"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verdeling op basis van de karakteristieke waarde van de afmeerenergie uit het semi-probabilistisch ontwerp, de bij RC1 behorende betrouwbaarheidsindex (3,3) en de wiskundige eigenschappen van een </a:t>
            </a:r>
            <a:r>
              <a:rPr kumimoji="0" lang="nl-NL" altLang="nl-NL"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gumbel</a:t>
            </a:r>
            <a:r>
              <a:rPr kumimoji="0" lang="nl-NL" altLang="nl-NL"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verdeling.</a:t>
            </a:r>
            <a:endParaRPr lang="nl-NL" altLang="nl-NL" sz="1400" dirty="0"/>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nl-NL" altLang="nl-NL"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Methoden 2 en 3: Numerieke bepaling met een Monte Carlo script. </a:t>
            </a:r>
          </a:p>
          <a:p>
            <a:pPr marL="555750" lvl="1" indent="-285750" defTabSz="914400" eaLnBrk="0" fontAlgn="base" hangingPunct="0">
              <a:lnSpc>
                <a:spcPct val="200000"/>
              </a:lnSpc>
              <a:spcBef>
                <a:spcPct val="0"/>
              </a:spcBef>
              <a:spcAft>
                <a:spcPct val="0"/>
              </a:spcAft>
              <a:buClrTx/>
              <a:buFont typeface="Arial" panose="020B0604020202020204" pitchFamily="34" charset="0"/>
              <a:buChar char="•"/>
            </a:pPr>
            <a:r>
              <a:rPr kumimoji="0" lang="nl-NL" altLang="nl-NL"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Meerdere simulaties van de levensduur.</a:t>
            </a:r>
          </a:p>
          <a:p>
            <a:pPr marL="555750" lvl="1" indent="-285750" defTabSz="914400" eaLnBrk="0" fontAlgn="base" hangingPunct="0">
              <a:lnSpc>
                <a:spcPct val="200000"/>
              </a:lnSpc>
              <a:spcBef>
                <a:spcPct val="0"/>
              </a:spcBef>
              <a:spcAft>
                <a:spcPct val="0"/>
              </a:spcAft>
              <a:buClrTx/>
              <a:buFont typeface="Arial" panose="020B0604020202020204" pitchFamily="34" charset="0"/>
              <a:buChar char="•"/>
            </a:pPr>
            <a:r>
              <a:rPr kumimoji="0" lang="nl-NL" altLang="nl-NL"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a:t>
            </a:r>
            <a:r>
              <a:rPr kumimoji="0" lang="nl-NL" altLang="nl-NL" sz="1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jaars</a:t>
            </a:r>
            <a:r>
              <a:rPr kumimoji="0" lang="nl-NL" altLang="nl-NL"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extreme waarde verdeling bepalen door de levensduurmaxima te fitten met een </a:t>
            </a:r>
            <a:r>
              <a:rPr kumimoji="0" lang="nl-NL" altLang="nl-NL" sz="1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gumbel</a:t>
            </a:r>
            <a:r>
              <a:rPr kumimoji="0" lang="nl-NL" altLang="nl-NL"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verdeling. </a:t>
            </a:r>
          </a:p>
          <a:p>
            <a:pPr marL="285750" indent="-285750" eaLnBrk="0" fontAlgn="base" hangingPunct="0">
              <a:lnSpc>
                <a:spcPct val="200000"/>
              </a:lnSpc>
              <a:spcBef>
                <a:spcPct val="0"/>
              </a:spcBef>
              <a:spcAft>
                <a:spcPct val="0"/>
              </a:spcAft>
            </a:pPr>
            <a:endParaRPr lang="nl-NL" altLang="nl-NL"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el 6">
            <a:extLst>
              <a:ext uri="{FF2B5EF4-FFF2-40B4-BE49-F238E27FC236}">
                <a16:creationId xmlns:a16="http://schemas.microsoft.com/office/drawing/2014/main" id="{79699508-D542-94F4-6053-E4BD40A72108}"/>
              </a:ext>
            </a:extLst>
          </p:cNvPr>
          <p:cNvGraphicFramePr>
            <a:graphicFrameLocks noGrp="1"/>
          </p:cNvGraphicFramePr>
          <p:nvPr>
            <p:extLst>
              <p:ext uri="{D42A27DB-BD31-4B8C-83A1-F6EECF244321}">
                <p14:modId xmlns:p14="http://schemas.microsoft.com/office/powerpoint/2010/main" val="2750482041"/>
              </p:ext>
            </p:extLst>
          </p:nvPr>
        </p:nvGraphicFramePr>
        <p:xfrm>
          <a:off x="7101016" y="1296223"/>
          <a:ext cx="4677271" cy="2416048"/>
        </p:xfrm>
        <a:graphic>
          <a:graphicData uri="http://schemas.openxmlformats.org/drawingml/2006/table">
            <a:tbl>
              <a:tblPr firstRow="1" firstCol="1" bandRow="1">
                <a:tableStyleId>{5940675A-B579-460E-94D1-54222C63F5DA}</a:tableStyleId>
              </a:tblPr>
              <a:tblGrid>
                <a:gridCol w="1238835">
                  <a:extLst>
                    <a:ext uri="{9D8B030D-6E8A-4147-A177-3AD203B41FA5}">
                      <a16:colId xmlns:a16="http://schemas.microsoft.com/office/drawing/2014/main" val="932627195"/>
                    </a:ext>
                  </a:extLst>
                </a:gridCol>
                <a:gridCol w="3438436">
                  <a:extLst>
                    <a:ext uri="{9D8B030D-6E8A-4147-A177-3AD203B41FA5}">
                      <a16:colId xmlns:a16="http://schemas.microsoft.com/office/drawing/2014/main" val="1419329960"/>
                    </a:ext>
                  </a:extLst>
                </a:gridCol>
              </a:tblGrid>
              <a:tr h="0">
                <a:tc>
                  <a:txBody>
                    <a:bodyPr/>
                    <a:lstStyle/>
                    <a:p>
                      <a:pPr marL="180340" indent="-180340">
                        <a:lnSpc>
                          <a:spcPct val="150000"/>
                        </a:lnSpc>
                      </a:pPr>
                      <a:r>
                        <a:rPr lang="nl-NL" sz="1000" dirty="0">
                          <a:effectLst/>
                        </a:rPr>
                        <a:t>t</a:t>
                      </a:r>
                      <a:r>
                        <a:rPr lang="nl-NL" sz="1000" baseline="-25000" dirty="0">
                          <a:effectLst/>
                        </a:rPr>
                        <a:t>ref</a:t>
                      </a:r>
                      <a:r>
                        <a:rPr lang="nl-NL" sz="1000" dirty="0">
                          <a:effectLst/>
                        </a:rPr>
                        <a:t> = 50 jaar</a:t>
                      </a:r>
                      <a:endParaRPr lang="nl-NL" sz="10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marL="180340" indent="-180340">
                        <a:lnSpc>
                          <a:spcPct val="150000"/>
                        </a:lnSpc>
                      </a:pPr>
                      <a:r>
                        <a:rPr lang="nl-NL" sz="1000" dirty="0">
                          <a:effectLst/>
                        </a:rPr>
                        <a:t> </a:t>
                      </a:r>
                      <a:endParaRPr lang="nl-NL" sz="10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42667186"/>
                  </a:ext>
                </a:extLst>
              </a:tr>
              <a:tr h="0">
                <a:tc>
                  <a:txBody>
                    <a:bodyPr/>
                    <a:lstStyle/>
                    <a:p>
                      <a:pPr marL="180340" indent="-180340">
                        <a:lnSpc>
                          <a:spcPct val="150000"/>
                        </a:lnSpc>
                      </a:pPr>
                      <a:r>
                        <a:rPr lang="nl-NL" sz="1000" dirty="0">
                          <a:effectLst/>
                        </a:rPr>
                        <a:t>Methode 1</a:t>
                      </a:r>
                      <a:endParaRPr lang="nl-NL" sz="10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marL="180340" indent="-180340">
                        <a:lnSpc>
                          <a:spcPct val="150000"/>
                        </a:lnSpc>
                      </a:pPr>
                      <a:r>
                        <a:rPr lang="nl-NL" sz="1000" dirty="0">
                          <a:effectLst/>
                        </a:rPr>
                        <a:t>Analytische bepaling</a:t>
                      </a:r>
                      <a:endParaRPr lang="nl-NL" sz="10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965409575"/>
                  </a:ext>
                </a:extLst>
              </a:tr>
              <a:tr h="0">
                <a:tc>
                  <a:txBody>
                    <a:bodyPr/>
                    <a:lstStyle/>
                    <a:p>
                      <a:pPr marL="180340" indent="-180340">
                        <a:lnSpc>
                          <a:spcPct val="150000"/>
                        </a:lnSpc>
                      </a:pPr>
                      <a:r>
                        <a:rPr lang="nl-NL" sz="1000" dirty="0">
                          <a:effectLst/>
                        </a:rPr>
                        <a:t>Methode 2</a:t>
                      </a:r>
                      <a:endParaRPr lang="nl-NL" sz="10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marL="180340" indent="-180340">
                        <a:lnSpc>
                          <a:spcPct val="150000"/>
                        </a:lnSpc>
                      </a:pPr>
                      <a:r>
                        <a:rPr lang="nl-NL" sz="1000" dirty="0">
                          <a:effectLst/>
                        </a:rPr>
                        <a:t>Waterverplaatsing uniform verdeeld </a:t>
                      </a:r>
                    </a:p>
                    <a:p>
                      <a:pPr marL="342900" lvl="0" indent="-342900">
                        <a:lnSpc>
                          <a:spcPct val="150000"/>
                        </a:lnSpc>
                        <a:buFont typeface="Symbol" panose="05050102010706020507" pitchFamily="18" charset="2"/>
                        <a:buChar char=""/>
                      </a:pPr>
                      <a:r>
                        <a:rPr lang="nl-NL" sz="1000" dirty="0">
                          <a:effectLst/>
                        </a:rPr>
                        <a:t>Ondergrens 100.000 t</a:t>
                      </a:r>
                    </a:p>
                    <a:p>
                      <a:pPr marL="342900" lvl="0" indent="-342900">
                        <a:lnSpc>
                          <a:spcPct val="150000"/>
                        </a:lnSpc>
                        <a:buFont typeface="Symbol" panose="05050102010706020507" pitchFamily="18" charset="2"/>
                        <a:buChar char=""/>
                      </a:pPr>
                      <a:r>
                        <a:rPr lang="nl-NL" sz="1000" dirty="0">
                          <a:effectLst/>
                        </a:rPr>
                        <a:t>Bovengrens 365.000 t</a:t>
                      </a:r>
                    </a:p>
                    <a:p>
                      <a:pPr marL="180340" indent="-180340">
                        <a:lnSpc>
                          <a:spcPct val="150000"/>
                        </a:lnSpc>
                      </a:pPr>
                      <a:r>
                        <a:rPr lang="nl-NL" sz="1000" dirty="0">
                          <a:effectLst/>
                        </a:rPr>
                        <a:t>Afmeersnelheid: één verdeling voor alle tankers </a:t>
                      </a:r>
                    </a:p>
                    <a:p>
                      <a:pPr marL="180340" indent="-180340">
                        <a:lnSpc>
                          <a:spcPct val="150000"/>
                        </a:lnSpc>
                      </a:pPr>
                      <a:r>
                        <a:rPr lang="en-US" sz="1000" dirty="0">
                          <a:effectLst/>
                        </a:rPr>
                        <a:t>Geen correlatie tussen M en v.</a:t>
                      </a:r>
                      <a:endParaRPr lang="nl-NL" sz="10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03925023"/>
                  </a:ext>
                </a:extLst>
              </a:tr>
              <a:tr h="0">
                <a:tc>
                  <a:txBody>
                    <a:bodyPr/>
                    <a:lstStyle/>
                    <a:p>
                      <a:pPr marL="180340" indent="-180340">
                        <a:lnSpc>
                          <a:spcPct val="150000"/>
                        </a:lnSpc>
                      </a:pPr>
                      <a:r>
                        <a:rPr lang="nl-NL" sz="1000" dirty="0">
                          <a:effectLst/>
                        </a:rPr>
                        <a:t>Methode 3</a:t>
                      </a:r>
                      <a:endParaRPr lang="nl-NL" sz="10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marL="180340" indent="-180340">
                        <a:lnSpc>
                          <a:spcPct val="150000"/>
                        </a:lnSpc>
                      </a:pPr>
                      <a:r>
                        <a:rPr lang="nl-NL" sz="1000" dirty="0">
                          <a:effectLst/>
                        </a:rPr>
                        <a:t>Waterverplaatsing cf. AIS-data</a:t>
                      </a:r>
                    </a:p>
                    <a:p>
                      <a:pPr marL="180340" indent="-180340" algn="l">
                        <a:lnSpc>
                          <a:spcPct val="150000"/>
                        </a:lnSpc>
                      </a:pPr>
                      <a:r>
                        <a:rPr lang="nl-NL" sz="1000" dirty="0">
                          <a:effectLst/>
                        </a:rPr>
                        <a:t>Afmeersnelheid volgens verdelingen voor </a:t>
                      </a:r>
                      <a:r>
                        <a:rPr lang="nl-NL" sz="1000" dirty="0" err="1">
                          <a:effectLst/>
                        </a:rPr>
                        <a:t>Aframax</a:t>
                      </a:r>
                      <a:r>
                        <a:rPr lang="nl-NL" sz="1000" dirty="0">
                          <a:effectLst/>
                        </a:rPr>
                        <a:t>, Suezmax en VLCC-tankers</a:t>
                      </a:r>
                    </a:p>
                    <a:p>
                      <a:pPr marL="180340" indent="-180340">
                        <a:lnSpc>
                          <a:spcPct val="150000"/>
                        </a:lnSpc>
                      </a:pPr>
                      <a:r>
                        <a:rPr lang="en-US" sz="1000" dirty="0">
                          <a:effectLst/>
                        </a:rPr>
                        <a:t>Correlatie tussen M en v.</a:t>
                      </a:r>
                      <a:endParaRPr lang="nl-NL" sz="10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135616201"/>
                  </a:ext>
                </a:extLst>
              </a:tr>
            </a:tbl>
          </a:graphicData>
        </a:graphic>
      </p:graphicFrame>
      <p:graphicFrame>
        <p:nvGraphicFramePr>
          <p:cNvPr id="10" name="Chart 74">
            <a:extLst>
              <a:ext uri="{FF2B5EF4-FFF2-40B4-BE49-F238E27FC236}">
                <a16:creationId xmlns:a16="http://schemas.microsoft.com/office/drawing/2014/main" id="{9748FFBE-F8C1-AF92-D43B-8332488207B9}"/>
              </a:ext>
            </a:extLst>
          </p:cNvPr>
          <p:cNvGraphicFramePr/>
          <p:nvPr>
            <p:extLst>
              <p:ext uri="{D42A27DB-BD31-4B8C-83A1-F6EECF244321}">
                <p14:modId xmlns:p14="http://schemas.microsoft.com/office/powerpoint/2010/main" val="2995149632"/>
              </p:ext>
            </p:extLst>
          </p:nvPr>
        </p:nvGraphicFramePr>
        <p:xfrm>
          <a:off x="5360347" y="3740727"/>
          <a:ext cx="6677023" cy="306291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vak 10">
            <a:extLst>
              <a:ext uri="{FF2B5EF4-FFF2-40B4-BE49-F238E27FC236}">
                <a16:creationId xmlns:a16="http://schemas.microsoft.com/office/drawing/2014/main" id="{541DAF2C-753C-C241-5C45-635BBCE2CBAE}"/>
              </a:ext>
            </a:extLst>
          </p:cNvPr>
          <p:cNvSpPr txBox="1"/>
          <p:nvPr/>
        </p:nvSpPr>
        <p:spPr>
          <a:xfrm>
            <a:off x="8757691" y="5048500"/>
            <a:ext cx="761747" cy="246221"/>
          </a:xfrm>
          <a:prstGeom prst="rect">
            <a:avLst/>
          </a:prstGeom>
          <a:noFill/>
        </p:spPr>
        <p:txBody>
          <a:bodyPr wrap="none" rtlCol="0">
            <a:spAutoFit/>
          </a:bodyPr>
          <a:lstStyle/>
          <a:p>
            <a:r>
              <a:rPr lang="nl-NL" sz="1000" dirty="0"/>
              <a:t>Methode 1</a:t>
            </a:r>
          </a:p>
        </p:txBody>
      </p:sp>
      <p:sp>
        <p:nvSpPr>
          <p:cNvPr id="12" name="Tekstvak 11">
            <a:extLst>
              <a:ext uri="{FF2B5EF4-FFF2-40B4-BE49-F238E27FC236}">
                <a16:creationId xmlns:a16="http://schemas.microsoft.com/office/drawing/2014/main" id="{F75C2007-F796-602C-77C6-9B0AA20426CF}"/>
              </a:ext>
            </a:extLst>
          </p:cNvPr>
          <p:cNvSpPr txBox="1"/>
          <p:nvPr/>
        </p:nvSpPr>
        <p:spPr>
          <a:xfrm>
            <a:off x="8021733" y="4136277"/>
            <a:ext cx="761747" cy="246221"/>
          </a:xfrm>
          <a:prstGeom prst="rect">
            <a:avLst/>
          </a:prstGeom>
          <a:noFill/>
        </p:spPr>
        <p:txBody>
          <a:bodyPr wrap="none" rtlCol="0">
            <a:spAutoFit/>
          </a:bodyPr>
          <a:lstStyle/>
          <a:p>
            <a:r>
              <a:rPr lang="nl-NL" sz="1000" dirty="0"/>
              <a:t>Methode 2</a:t>
            </a:r>
          </a:p>
        </p:txBody>
      </p:sp>
      <p:sp>
        <p:nvSpPr>
          <p:cNvPr id="13" name="Tekstvak 12">
            <a:extLst>
              <a:ext uri="{FF2B5EF4-FFF2-40B4-BE49-F238E27FC236}">
                <a16:creationId xmlns:a16="http://schemas.microsoft.com/office/drawing/2014/main" id="{E5815946-1AB2-6C9E-53A6-C57FCFEBC913}"/>
              </a:ext>
            </a:extLst>
          </p:cNvPr>
          <p:cNvSpPr txBox="1"/>
          <p:nvPr/>
        </p:nvSpPr>
        <p:spPr>
          <a:xfrm>
            <a:off x="6907988" y="4925389"/>
            <a:ext cx="761747" cy="246221"/>
          </a:xfrm>
          <a:prstGeom prst="rect">
            <a:avLst/>
          </a:prstGeom>
          <a:noFill/>
        </p:spPr>
        <p:txBody>
          <a:bodyPr wrap="none" rtlCol="0">
            <a:spAutoFit/>
          </a:bodyPr>
          <a:lstStyle/>
          <a:p>
            <a:r>
              <a:rPr lang="nl-NL" sz="1000" dirty="0"/>
              <a:t>Methode 3</a:t>
            </a:r>
          </a:p>
        </p:txBody>
      </p:sp>
    </p:spTree>
    <p:extLst>
      <p:ext uri="{BB962C8B-B14F-4D97-AF65-F5344CB8AC3E}">
        <p14:creationId xmlns:p14="http://schemas.microsoft.com/office/powerpoint/2010/main" val="163043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p:txBody>
          <a:bodyPr/>
          <a:lstStyle/>
          <a:p>
            <a:r>
              <a:rPr lang="nl-NL" dirty="0"/>
              <a:t>Resultaten – probabilistisch ontwerp</a:t>
            </a:r>
          </a:p>
        </p:txBody>
      </p:sp>
      <p:graphicFrame>
        <p:nvGraphicFramePr>
          <p:cNvPr id="14" name="Chart 84">
            <a:extLst>
              <a:ext uri="{FF2B5EF4-FFF2-40B4-BE49-F238E27FC236}">
                <a16:creationId xmlns:a16="http://schemas.microsoft.com/office/drawing/2014/main" id="{A91FE5F0-75EB-C796-7B17-25C1E712B4CB}"/>
              </a:ext>
            </a:extLst>
          </p:cNvPr>
          <p:cNvGraphicFramePr/>
          <p:nvPr>
            <p:extLst>
              <p:ext uri="{D42A27DB-BD31-4B8C-83A1-F6EECF244321}">
                <p14:modId xmlns:p14="http://schemas.microsoft.com/office/powerpoint/2010/main" val="1364109955"/>
              </p:ext>
            </p:extLst>
          </p:nvPr>
        </p:nvGraphicFramePr>
        <p:xfrm>
          <a:off x="1441377" y="1690688"/>
          <a:ext cx="8343900" cy="4914901"/>
        </p:xfrm>
        <a:graphic>
          <a:graphicData uri="http://schemas.openxmlformats.org/drawingml/2006/chart">
            <c:chart xmlns:c="http://schemas.openxmlformats.org/drawingml/2006/chart" xmlns:r="http://schemas.openxmlformats.org/officeDocument/2006/relationships" r:id="rId2"/>
          </a:graphicData>
        </a:graphic>
      </p:graphicFrame>
      <p:sp>
        <p:nvSpPr>
          <p:cNvPr id="15" name="Tekstvak 14">
            <a:extLst>
              <a:ext uri="{FF2B5EF4-FFF2-40B4-BE49-F238E27FC236}">
                <a16:creationId xmlns:a16="http://schemas.microsoft.com/office/drawing/2014/main" id="{997E825B-ABB1-ACB6-7E53-41A9A1DEABB7}"/>
              </a:ext>
            </a:extLst>
          </p:cNvPr>
          <p:cNvSpPr txBox="1"/>
          <p:nvPr/>
        </p:nvSpPr>
        <p:spPr>
          <a:xfrm rot="16200000">
            <a:off x="317442" y="3499154"/>
            <a:ext cx="2418867" cy="369332"/>
          </a:xfrm>
          <a:prstGeom prst="rect">
            <a:avLst/>
          </a:prstGeom>
          <a:noFill/>
        </p:spPr>
        <p:txBody>
          <a:bodyPr wrap="none" rtlCol="0">
            <a:spAutoFit/>
          </a:bodyPr>
          <a:lstStyle/>
          <a:p>
            <a:r>
              <a:rPr lang="nl-NL" dirty="0"/>
              <a:t>Betrouwbaarheidsindex</a:t>
            </a:r>
          </a:p>
        </p:txBody>
      </p:sp>
      <p:sp>
        <p:nvSpPr>
          <p:cNvPr id="16" name="Tekstvak 15">
            <a:extLst>
              <a:ext uri="{FF2B5EF4-FFF2-40B4-BE49-F238E27FC236}">
                <a16:creationId xmlns:a16="http://schemas.microsoft.com/office/drawing/2014/main" id="{3DAAB324-ECA3-FF11-9782-B3BD93D0BC51}"/>
              </a:ext>
            </a:extLst>
          </p:cNvPr>
          <p:cNvSpPr txBox="1"/>
          <p:nvPr/>
        </p:nvSpPr>
        <p:spPr>
          <a:xfrm>
            <a:off x="2743509" y="5715715"/>
            <a:ext cx="301686" cy="369332"/>
          </a:xfrm>
          <a:prstGeom prst="rect">
            <a:avLst/>
          </a:prstGeom>
          <a:noFill/>
        </p:spPr>
        <p:txBody>
          <a:bodyPr wrap="none" rtlCol="0">
            <a:spAutoFit/>
          </a:bodyPr>
          <a:lstStyle/>
          <a:p>
            <a:r>
              <a:rPr lang="nl-NL" dirty="0"/>
              <a:t>1</a:t>
            </a:r>
          </a:p>
        </p:txBody>
      </p:sp>
      <p:sp>
        <p:nvSpPr>
          <p:cNvPr id="17" name="Tekstvak 16">
            <a:extLst>
              <a:ext uri="{FF2B5EF4-FFF2-40B4-BE49-F238E27FC236}">
                <a16:creationId xmlns:a16="http://schemas.microsoft.com/office/drawing/2014/main" id="{CFAE4862-BD25-1187-9A1F-9EB012FB1DED}"/>
              </a:ext>
            </a:extLst>
          </p:cNvPr>
          <p:cNvSpPr txBox="1"/>
          <p:nvPr/>
        </p:nvSpPr>
        <p:spPr>
          <a:xfrm>
            <a:off x="5311641" y="5705100"/>
            <a:ext cx="301686" cy="369332"/>
          </a:xfrm>
          <a:prstGeom prst="rect">
            <a:avLst/>
          </a:prstGeom>
          <a:noFill/>
        </p:spPr>
        <p:txBody>
          <a:bodyPr wrap="none" rtlCol="0">
            <a:spAutoFit/>
          </a:bodyPr>
          <a:lstStyle/>
          <a:p>
            <a:r>
              <a:rPr lang="nl-NL" dirty="0"/>
              <a:t>2</a:t>
            </a:r>
          </a:p>
        </p:txBody>
      </p:sp>
      <p:sp>
        <p:nvSpPr>
          <p:cNvPr id="18" name="Tekstvak 17">
            <a:extLst>
              <a:ext uri="{FF2B5EF4-FFF2-40B4-BE49-F238E27FC236}">
                <a16:creationId xmlns:a16="http://schemas.microsoft.com/office/drawing/2014/main" id="{5E1160A0-362A-235D-5F92-6C0B74340018}"/>
              </a:ext>
            </a:extLst>
          </p:cNvPr>
          <p:cNvSpPr txBox="1"/>
          <p:nvPr/>
        </p:nvSpPr>
        <p:spPr>
          <a:xfrm>
            <a:off x="7879773" y="5715715"/>
            <a:ext cx="301686" cy="369332"/>
          </a:xfrm>
          <a:prstGeom prst="rect">
            <a:avLst/>
          </a:prstGeom>
          <a:noFill/>
        </p:spPr>
        <p:txBody>
          <a:bodyPr wrap="none" rtlCol="0">
            <a:spAutoFit/>
          </a:bodyPr>
          <a:lstStyle/>
          <a:p>
            <a:r>
              <a:rPr lang="nl-NL" dirty="0"/>
              <a:t>3</a:t>
            </a:r>
          </a:p>
        </p:txBody>
      </p:sp>
      <p:cxnSp>
        <p:nvCxnSpPr>
          <p:cNvPr id="20" name="Rechte verbindingslijn 19">
            <a:extLst>
              <a:ext uri="{FF2B5EF4-FFF2-40B4-BE49-F238E27FC236}">
                <a16:creationId xmlns:a16="http://schemas.microsoft.com/office/drawing/2014/main" id="{122C4C0A-B4EE-B1ED-5384-258FE9F35A0D}"/>
              </a:ext>
            </a:extLst>
          </p:cNvPr>
          <p:cNvCxnSpPr/>
          <p:nvPr/>
        </p:nvCxnSpPr>
        <p:spPr>
          <a:xfrm>
            <a:off x="2286000" y="3530327"/>
            <a:ext cx="6546273" cy="0"/>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F3DC6561-5E92-B961-5759-2BA8C7CA3D71}"/>
              </a:ext>
            </a:extLst>
          </p:cNvPr>
          <p:cNvSpPr txBox="1"/>
          <p:nvPr/>
        </p:nvSpPr>
        <p:spPr>
          <a:xfrm>
            <a:off x="8860344" y="3222155"/>
            <a:ext cx="2827441" cy="646331"/>
          </a:xfrm>
          <a:prstGeom prst="rect">
            <a:avLst/>
          </a:prstGeom>
          <a:solidFill>
            <a:schemeClr val="bg1"/>
          </a:solidFill>
        </p:spPr>
        <p:txBody>
          <a:bodyPr wrap="none" rtlCol="0">
            <a:spAutoFit/>
          </a:bodyPr>
          <a:lstStyle/>
          <a:p>
            <a:r>
              <a:rPr lang="nl-NL" dirty="0"/>
              <a:t>RC1 </a:t>
            </a:r>
            <a:r>
              <a:rPr lang="nl-NL" dirty="0" err="1"/>
              <a:t>doelbetrouwbaarheids</a:t>
            </a:r>
            <a:r>
              <a:rPr lang="nl-NL" dirty="0"/>
              <a:t>-</a:t>
            </a:r>
          </a:p>
          <a:p>
            <a:r>
              <a:rPr lang="nl-NL" dirty="0"/>
              <a:t>Index </a:t>
            </a:r>
            <a:r>
              <a:rPr lang="nl-NL" dirty="0">
                <a:latin typeface="Symbol" panose="05050102010706020507" pitchFamily="18" charset="2"/>
              </a:rPr>
              <a:t>b</a:t>
            </a:r>
            <a:r>
              <a:rPr lang="nl-NL" dirty="0"/>
              <a:t> = 3,3</a:t>
            </a:r>
          </a:p>
        </p:txBody>
      </p:sp>
      <p:sp>
        <p:nvSpPr>
          <p:cNvPr id="22" name="Tekstvak 21">
            <a:extLst>
              <a:ext uri="{FF2B5EF4-FFF2-40B4-BE49-F238E27FC236}">
                <a16:creationId xmlns:a16="http://schemas.microsoft.com/office/drawing/2014/main" id="{D25C4D2C-FAD8-5423-D258-36292B310BE4}"/>
              </a:ext>
            </a:extLst>
          </p:cNvPr>
          <p:cNvSpPr txBox="1"/>
          <p:nvPr/>
        </p:nvSpPr>
        <p:spPr>
          <a:xfrm>
            <a:off x="3647202" y="6068994"/>
            <a:ext cx="3613553" cy="369332"/>
          </a:xfrm>
          <a:prstGeom prst="rect">
            <a:avLst/>
          </a:prstGeom>
          <a:noFill/>
        </p:spPr>
        <p:txBody>
          <a:bodyPr wrap="none" rtlCol="0">
            <a:spAutoFit/>
          </a:bodyPr>
          <a:lstStyle/>
          <a:p>
            <a:r>
              <a:rPr lang="nl-NL" dirty="0"/>
              <a:t>Berekeningsmethode afmeerenergie</a:t>
            </a:r>
          </a:p>
        </p:txBody>
      </p:sp>
    </p:spTree>
    <p:extLst>
      <p:ext uri="{BB962C8B-B14F-4D97-AF65-F5344CB8AC3E}">
        <p14:creationId xmlns:p14="http://schemas.microsoft.com/office/powerpoint/2010/main" val="66860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p:txBody>
          <a:bodyPr/>
          <a:lstStyle/>
          <a:p>
            <a:r>
              <a:rPr lang="nl-NL" dirty="0"/>
              <a:t>Resultaten – probabilistisch ontwerp</a:t>
            </a:r>
          </a:p>
        </p:txBody>
      </p:sp>
      <p:pic>
        <p:nvPicPr>
          <p:cNvPr id="13" name="Afbeelding 12">
            <a:extLst>
              <a:ext uri="{FF2B5EF4-FFF2-40B4-BE49-F238E27FC236}">
                <a16:creationId xmlns:a16="http://schemas.microsoft.com/office/drawing/2014/main" id="{4EE7B853-3BEC-18AF-E317-632399C7CBC8}"/>
              </a:ext>
            </a:extLst>
          </p:cNvPr>
          <p:cNvPicPr>
            <a:picLocks noChangeAspect="1"/>
          </p:cNvPicPr>
          <p:nvPr/>
        </p:nvPicPr>
        <p:blipFill>
          <a:blip r:embed="rId2"/>
          <a:stretch>
            <a:fillRect/>
          </a:stretch>
        </p:blipFill>
        <p:spPr>
          <a:xfrm>
            <a:off x="180871" y="2241958"/>
            <a:ext cx="11353800" cy="3752680"/>
          </a:xfrm>
          <a:prstGeom prst="rect">
            <a:avLst/>
          </a:prstGeom>
        </p:spPr>
      </p:pic>
    </p:spTree>
    <p:extLst>
      <p:ext uri="{BB962C8B-B14F-4D97-AF65-F5344CB8AC3E}">
        <p14:creationId xmlns:p14="http://schemas.microsoft.com/office/powerpoint/2010/main" val="36266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p:txBody>
          <a:bodyPr/>
          <a:lstStyle/>
          <a:p>
            <a:r>
              <a:rPr lang="nl-NL" dirty="0"/>
              <a:t>Optimalisatie afmeerpaal - aanpak</a:t>
            </a:r>
          </a:p>
        </p:txBody>
      </p:sp>
      <p:sp>
        <p:nvSpPr>
          <p:cNvPr id="3" name="Content Placeholder 2">
            <a:extLst>
              <a:ext uri="{FF2B5EF4-FFF2-40B4-BE49-F238E27FC236}">
                <a16:creationId xmlns:a16="http://schemas.microsoft.com/office/drawing/2014/main" id="{B72BE01F-FEE9-12E6-279C-D89B10EDAEC7}"/>
              </a:ext>
            </a:extLst>
          </p:cNvPr>
          <p:cNvSpPr>
            <a:spLocks noGrp="1"/>
          </p:cNvSpPr>
          <p:nvPr>
            <p:ph idx="1"/>
          </p:nvPr>
        </p:nvSpPr>
        <p:spPr>
          <a:xfrm>
            <a:off x="838200" y="1690688"/>
            <a:ext cx="4359876" cy="4351338"/>
          </a:xfrm>
        </p:spPr>
        <p:txBody>
          <a:bodyPr>
            <a:normAutofit/>
          </a:bodyPr>
          <a:lstStyle/>
          <a:p>
            <a:pPr>
              <a:lnSpc>
                <a:spcPct val="150000"/>
              </a:lnSpc>
            </a:pPr>
            <a:r>
              <a:rPr lang="nl-NL" sz="2000" dirty="0">
                <a:solidFill>
                  <a:srgbClr val="0C0808"/>
                </a:solidFill>
                <a:ea typeface="Arial" panose="020B0604020202020204" pitchFamily="34" charset="0"/>
                <a:cs typeface="Times New Roman" panose="02020603050405020304" pitchFamily="18" charset="0"/>
              </a:rPr>
              <a:t>Berekening </a:t>
            </a:r>
            <a:r>
              <a:rPr lang="nl-NL" sz="2000" dirty="0">
                <a:solidFill>
                  <a:srgbClr val="0C0808"/>
                </a:solidFill>
                <a:effectLst/>
                <a:ea typeface="Arial" panose="020B0604020202020204" pitchFamily="34" charset="0"/>
                <a:cs typeface="Times New Roman" panose="02020603050405020304" pitchFamily="18" charset="0"/>
              </a:rPr>
              <a:t>3 leidt een hoge betrouwbaarheidsindex (</a:t>
            </a:r>
            <a:r>
              <a:rPr lang="nl-NL" sz="2000" dirty="0">
                <a:solidFill>
                  <a:srgbClr val="0C0808"/>
                </a:solidFill>
                <a:effectLst/>
                <a:latin typeface="Symbol" panose="05050102010706020507" pitchFamily="18" charset="2"/>
                <a:ea typeface="Arial" panose="020B0604020202020204" pitchFamily="34" charset="0"/>
                <a:cs typeface="Times New Roman" panose="02020603050405020304" pitchFamily="18" charset="0"/>
              </a:rPr>
              <a:t>b</a:t>
            </a:r>
            <a:r>
              <a:rPr lang="nl-NL" sz="2000" dirty="0">
                <a:solidFill>
                  <a:srgbClr val="0C0808"/>
                </a:solidFill>
                <a:effectLst/>
                <a:ea typeface="Arial" panose="020B0604020202020204" pitchFamily="34" charset="0"/>
                <a:cs typeface="Times New Roman" panose="02020603050405020304" pitchFamily="18" charset="0"/>
              </a:rPr>
              <a:t> = 4,76 en dit is groter dan 3,3)</a:t>
            </a:r>
          </a:p>
          <a:p>
            <a:pPr>
              <a:lnSpc>
                <a:spcPct val="150000"/>
              </a:lnSpc>
            </a:pPr>
            <a:r>
              <a:rPr lang="nl-NL" sz="2000" dirty="0">
                <a:solidFill>
                  <a:srgbClr val="0C0808"/>
                </a:solidFill>
                <a:effectLst/>
                <a:ea typeface="Arial" panose="020B0604020202020204" pitchFamily="34" charset="0"/>
                <a:cs typeface="Times New Roman" panose="02020603050405020304" pitchFamily="18" charset="0"/>
              </a:rPr>
              <a:t>Daarom is geoptimaliseerd op de wanddikte van de buispaal.</a:t>
            </a:r>
          </a:p>
          <a:p>
            <a:pPr>
              <a:lnSpc>
                <a:spcPct val="150000"/>
              </a:lnSpc>
            </a:pPr>
            <a:r>
              <a:rPr lang="nl-NL" sz="2000" dirty="0">
                <a:solidFill>
                  <a:srgbClr val="0C0808"/>
                </a:solidFill>
                <a:ea typeface="Arial" panose="020B0604020202020204" pitchFamily="34" charset="0"/>
                <a:cs typeface="Times New Roman" panose="02020603050405020304" pitchFamily="18" charset="0"/>
              </a:rPr>
              <a:t>Dit leidde tot een besparing van iets meer dan 15% in kg staal en MKI.</a:t>
            </a:r>
            <a:endParaRPr lang="nl-NL" sz="2000" dirty="0">
              <a:solidFill>
                <a:srgbClr val="0C0808"/>
              </a:solidFill>
              <a:effectLst/>
              <a:ea typeface="Arial" panose="020B0604020202020204" pitchFamily="34" charset="0"/>
              <a:cs typeface="Times New Roman" panose="02020603050405020304" pitchFamily="18" charset="0"/>
            </a:endParaRPr>
          </a:p>
        </p:txBody>
      </p:sp>
      <p:graphicFrame>
        <p:nvGraphicFramePr>
          <p:cNvPr id="9" name="Tabel 8">
            <a:extLst>
              <a:ext uri="{FF2B5EF4-FFF2-40B4-BE49-F238E27FC236}">
                <a16:creationId xmlns:a16="http://schemas.microsoft.com/office/drawing/2014/main" id="{967E12BD-B2A6-D756-D73F-C49E26E2CC6A}"/>
              </a:ext>
            </a:extLst>
          </p:cNvPr>
          <p:cNvGraphicFramePr>
            <a:graphicFrameLocks noGrp="1"/>
          </p:cNvGraphicFramePr>
          <p:nvPr>
            <p:extLst>
              <p:ext uri="{D42A27DB-BD31-4B8C-83A1-F6EECF244321}">
                <p14:modId xmlns:p14="http://schemas.microsoft.com/office/powerpoint/2010/main" val="673666214"/>
              </p:ext>
            </p:extLst>
          </p:nvPr>
        </p:nvGraphicFramePr>
        <p:xfrm>
          <a:off x="5510851" y="2643677"/>
          <a:ext cx="5943601" cy="1706880"/>
        </p:xfrm>
        <a:graphic>
          <a:graphicData uri="http://schemas.openxmlformats.org/drawingml/2006/table">
            <a:tbl>
              <a:tblPr firstRow="1" firstCol="1" bandRow="1"/>
              <a:tblGrid>
                <a:gridCol w="2067960">
                  <a:extLst>
                    <a:ext uri="{9D8B030D-6E8A-4147-A177-3AD203B41FA5}">
                      <a16:colId xmlns:a16="http://schemas.microsoft.com/office/drawing/2014/main" val="3715535425"/>
                    </a:ext>
                  </a:extLst>
                </a:gridCol>
                <a:gridCol w="928735">
                  <a:extLst>
                    <a:ext uri="{9D8B030D-6E8A-4147-A177-3AD203B41FA5}">
                      <a16:colId xmlns:a16="http://schemas.microsoft.com/office/drawing/2014/main" val="3202599584"/>
                    </a:ext>
                  </a:extLst>
                </a:gridCol>
                <a:gridCol w="1070471">
                  <a:extLst>
                    <a:ext uri="{9D8B030D-6E8A-4147-A177-3AD203B41FA5}">
                      <a16:colId xmlns:a16="http://schemas.microsoft.com/office/drawing/2014/main" val="667087460"/>
                    </a:ext>
                  </a:extLst>
                </a:gridCol>
                <a:gridCol w="1086030">
                  <a:extLst>
                    <a:ext uri="{9D8B030D-6E8A-4147-A177-3AD203B41FA5}">
                      <a16:colId xmlns:a16="http://schemas.microsoft.com/office/drawing/2014/main" val="377091182"/>
                    </a:ext>
                  </a:extLst>
                </a:gridCol>
                <a:gridCol w="790405">
                  <a:extLst>
                    <a:ext uri="{9D8B030D-6E8A-4147-A177-3AD203B41FA5}">
                      <a16:colId xmlns:a16="http://schemas.microsoft.com/office/drawing/2014/main" val="3923899262"/>
                    </a:ext>
                  </a:extLst>
                </a:gridCol>
              </a:tblGrid>
              <a:tr h="184150">
                <a:tc>
                  <a:txBody>
                    <a:bodyPr/>
                    <a:lstStyle/>
                    <a:p>
                      <a:endPar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dirty="0">
                          <a:solidFill>
                            <a:srgbClr val="0C0808"/>
                          </a:solidFill>
                          <a:effectLst/>
                          <a:latin typeface="Calibri" panose="020F0502020204030204" pitchFamily="34" charset="0"/>
                          <a:ea typeface="Calibri" panose="020F0502020204030204" pitchFamily="34" charset="0"/>
                          <a:cs typeface="Calibri" panose="020F0502020204030204" pitchFamily="34" charset="0"/>
                        </a:rPr>
                        <a:t>Gewicht (ton)</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MKI</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kg CO2-eq</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ton CO2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412060"/>
                  </a:ext>
                </a:extLst>
              </a:tr>
              <a:tr h="184150">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Paal volgens semi-probabilistisch ontwerp</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dirty="0">
                          <a:solidFill>
                            <a:srgbClr val="0C0808"/>
                          </a:solidFill>
                          <a:effectLst/>
                          <a:latin typeface="Calibri" panose="020F0502020204030204" pitchFamily="34" charset="0"/>
                          <a:ea typeface="Calibri" panose="020F0502020204030204" pitchFamily="34" charset="0"/>
                          <a:cs typeface="Calibri" panose="020F0502020204030204" pitchFamily="34" charset="0"/>
                        </a:rPr>
                        <a:t>157,44</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54.131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366.588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367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081765"/>
                  </a:ext>
                </a:extLst>
              </a:tr>
              <a:tr h="184150">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Geoptimaliseerde buispaal</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130,27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44.790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303.331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303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395014"/>
                  </a:ext>
                </a:extLst>
              </a:tr>
              <a:tr h="184150">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Reductie</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27</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9.341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a:solidFill>
                            <a:srgbClr val="0C0808"/>
                          </a:solidFill>
                          <a:effectLst/>
                          <a:latin typeface="Calibri" panose="020F0502020204030204" pitchFamily="34" charset="0"/>
                          <a:ea typeface="Calibri" panose="020F0502020204030204" pitchFamily="34" charset="0"/>
                          <a:cs typeface="Calibri" panose="020F0502020204030204" pitchFamily="34" charset="0"/>
                        </a:rPr>
                        <a:t>63.257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1600" dirty="0">
                          <a:solidFill>
                            <a:srgbClr val="0C0808"/>
                          </a:solidFill>
                          <a:effectLst/>
                          <a:latin typeface="Calibri" panose="020F0502020204030204" pitchFamily="34" charset="0"/>
                          <a:ea typeface="Calibri" panose="020F0502020204030204" pitchFamily="34" charset="0"/>
                          <a:cs typeface="Calibri" panose="020F0502020204030204" pitchFamily="34" charset="0"/>
                        </a:rPr>
                        <a:t>63 </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321178"/>
                  </a:ext>
                </a:extLst>
              </a:tr>
            </a:tbl>
          </a:graphicData>
        </a:graphic>
      </p:graphicFrame>
    </p:spTree>
    <p:extLst>
      <p:ext uri="{BB962C8B-B14F-4D97-AF65-F5344CB8AC3E}">
        <p14:creationId xmlns:p14="http://schemas.microsoft.com/office/powerpoint/2010/main" val="70152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04E6A-8B40-B975-BB42-1E3C555A61F1}"/>
              </a:ext>
            </a:extLst>
          </p:cNvPr>
          <p:cNvSpPr>
            <a:spLocks noGrp="1"/>
          </p:cNvSpPr>
          <p:nvPr>
            <p:ph type="title"/>
          </p:nvPr>
        </p:nvSpPr>
        <p:spPr/>
        <p:txBody>
          <a:bodyPr/>
          <a:lstStyle/>
          <a:p>
            <a:r>
              <a:rPr lang="nl-NL" dirty="0"/>
              <a:t>Conclusies</a:t>
            </a:r>
          </a:p>
        </p:txBody>
      </p:sp>
      <p:sp>
        <p:nvSpPr>
          <p:cNvPr id="3" name="Tijdelijke aanduiding voor inhoud 2">
            <a:extLst>
              <a:ext uri="{FF2B5EF4-FFF2-40B4-BE49-F238E27FC236}">
                <a16:creationId xmlns:a16="http://schemas.microsoft.com/office/drawing/2014/main" id="{89C8634F-BA90-7656-1D42-0B66DED08FB3}"/>
              </a:ext>
            </a:extLst>
          </p:cNvPr>
          <p:cNvSpPr>
            <a:spLocks noGrp="1"/>
          </p:cNvSpPr>
          <p:nvPr>
            <p:ph idx="1"/>
          </p:nvPr>
        </p:nvSpPr>
        <p:spPr>
          <a:xfrm>
            <a:off x="838200" y="1690688"/>
            <a:ext cx="10515600" cy="4351338"/>
          </a:xfrm>
        </p:spPr>
        <p:txBody>
          <a:bodyPr>
            <a:noAutofit/>
          </a:bodyPr>
          <a:lstStyle/>
          <a:p>
            <a:pPr>
              <a:lnSpc>
                <a:spcPct val="160000"/>
              </a:lnSpc>
            </a:pPr>
            <a:r>
              <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Probabilistische berekeningen bieden perspectief bij het beoordelen van bestaande constructies en het toekennen van een langere technische of economische levensduur. </a:t>
            </a:r>
          </a:p>
          <a:p>
            <a:pPr>
              <a:lnSpc>
                <a:spcPct val="160000"/>
              </a:lnSpc>
            </a:pPr>
            <a:r>
              <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Diepgaande kennis van paalgedrag en </a:t>
            </a:r>
            <a:r>
              <a:rPr lang="nl-NL" sz="1400" dirty="0" err="1">
                <a:solidFill>
                  <a:srgbClr val="0C0808"/>
                </a:solidFill>
                <a:effectLst/>
                <a:latin typeface="Arial" panose="020B0604020202020204" pitchFamily="34" charset="0"/>
                <a:ea typeface="Arial" panose="020B0604020202020204" pitchFamily="34" charset="0"/>
                <a:cs typeface="Times New Roman" panose="02020603050405020304" pitchFamily="18" charset="0"/>
              </a:rPr>
              <a:t>probabilistiek</a:t>
            </a:r>
            <a:r>
              <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 </a:t>
            </a:r>
            <a:r>
              <a:rPr lang="nl-NL" sz="1400" spc="-10" dirty="0">
                <a:solidFill>
                  <a:srgbClr val="0C0808"/>
                </a:solidFill>
                <a:effectLst/>
                <a:latin typeface="Arial" panose="020B0604020202020204" pitchFamily="34" charset="0"/>
                <a:ea typeface="Arial" panose="020B0604020202020204" pitchFamily="34" charset="0"/>
                <a:cs typeface="Arial" panose="020B0604020202020204" pitchFamily="34" charset="0"/>
              </a:rPr>
              <a:t>automatisering en duurzaamheid komen hiermee samen.</a:t>
            </a:r>
            <a:endPar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60000"/>
              </a:lnSpc>
            </a:pPr>
            <a:r>
              <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Deze studie geeft nieuwe inzichten ten aanzien van de kritische ontwerpvariabelen van afmeerpalen en laat zien dat het toevoegen van data veel waarde kan opleveren. De belangrijkste bevindingen zijn:</a:t>
            </a:r>
          </a:p>
          <a:p>
            <a:pPr marL="342900" lvl="0" indent="-342900">
              <a:lnSpc>
                <a:spcPct val="160000"/>
              </a:lnSpc>
              <a:spcAft>
                <a:spcPts val="600"/>
              </a:spcAft>
              <a:buFont typeface="Symbol" panose="05050102010706020507" pitchFamily="18" charset="2"/>
              <a:buChar char=""/>
            </a:pPr>
            <a:r>
              <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De afmeerenergie levert veruit de grootste bijdrage aan de faalkans. Dit is verklaarbaar doordat het een uitkragende flexibele afmeerpaal betreft die erg gevoelig is voor belastingen. </a:t>
            </a:r>
          </a:p>
          <a:p>
            <a:pPr marL="342900" lvl="0" indent="-342900">
              <a:lnSpc>
                <a:spcPct val="160000"/>
              </a:lnSpc>
              <a:spcAft>
                <a:spcPts val="600"/>
              </a:spcAft>
              <a:buFont typeface="Symbol" panose="05050102010706020507" pitchFamily="18" charset="2"/>
              <a:buChar char=""/>
            </a:pPr>
            <a:r>
              <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Een standaard berekening volgens de ontwerprichtlijn “</a:t>
            </a:r>
            <a:r>
              <a:rPr lang="nl-NL" sz="1400" dirty="0" err="1">
                <a:solidFill>
                  <a:srgbClr val="0C0808"/>
                </a:solidFill>
                <a:effectLst/>
                <a:latin typeface="Arial" panose="020B0604020202020204" pitchFamily="34" charset="0"/>
                <a:ea typeface="Arial" panose="020B0604020202020204" pitchFamily="34" charset="0"/>
                <a:cs typeface="Times New Roman" panose="02020603050405020304" pitchFamily="18" charset="0"/>
              </a:rPr>
              <a:t>Flexible</a:t>
            </a:r>
            <a:r>
              <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 Dolphins” (RC1) lijkt voor conservatief. Geavanceerder bepalen van de afmeerenergie levert al snel flinke besparingen op. De uitgevoerde studie leidde tot een besparing van meer dan 15% in materiaalvolume.</a:t>
            </a:r>
          </a:p>
          <a:p>
            <a:pPr marL="342900" lvl="0" indent="-342900">
              <a:lnSpc>
                <a:spcPct val="160000"/>
              </a:lnSpc>
              <a:spcAft>
                <a:spcPts val="600"/>
              </a:spcAft>
              <a:buFont typeface="Symbol" panose="05050102010706020507" pitchFamily="18" charset="2"/>
              <a:buChar char=""/>
            </a:pPr>
            <a:r>
              <a:rPr lang="nl-NL" sz="14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Een geavanceerdere bepaling van de afmeerenergie kan ook in conventionele ontwerpberekeningen een besparing opleveren.</a:t>
            </a:r>
          </a:p>
          <a:p>
            <a:pPr>
              <a:lnSpc>
                <a:spcPct val="160000"/>
              </a:lnSpc>
            </a:pPr>
            <a:endParaRPr lang="nl-NL" sz="1400" dirty="0"/>
          </a:p>
        </p:txBody>
      </p:sp>
    </p:spTree>
    <p:extLst>
      <p:ext uri="{BB962C8B-B14F-4D97-AF65-F5344CB8AC3E}">
        <p14:creationId xmlns:p14="http://schemas.microsoft.com/office/powerpoint/2010/main" val="313475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96A67-8AA1-DAB7-CD86-0FB4E2A13D5D}"/>
              </a:ext>
            </a:extLst>
          </p:cNvPr>
          <p:cNvSpPr>
            <a:spLocks noGrp="1"/>
          </p:cNvSpPr>
          <p:nvPr>
            <p:ph type="title"/>
          </p:nvPr>
        </p:nvSpPr>
        <p:spPr/>
        <p:txBody>
          <a:bodyPr/>
          <a:lstStyle/>
          <a:p>
            <a:r>
              <a:rPr lang="nl-NL" dirty="0"/>
              <a:t>Aanbevelingen</a:t>
            </a:r>
          </a:p>
        </p:txBody>
      </p:sp>
      <p:sp>
        <p:nvSpPr>
          <p:cNvPr id="3" name="Tijdelijke aanduiding voor inhoud 2">
            <a:extLst>
              <a:ext uri="{FF2B5EF4-FFF2-40B4-BE49-F238E27FC236}">
                <a16:creationId xmlns:a16="http://schemas.microsoft.com/office/drawing/2014/main" id="{67290E7A-BF79-DFE3-9497-005EB95FC087}"/>
              </a:ext>
            </a:extLst>
          </p:cNvPr>
          <p:cNvSpPr>
            <a:spLocks noGrp="1"/>
          </p:cNvSpPr>
          <p:nvPr>
            <p:ph idx="1"/>
          </p:nvPr>
        </p:nvSpPr>
        <p:spPr/>
        <p:txBody>
          <a:bodyPr>
            <a:normAutofit fontScale="92500" lnSpcReduction="20000"/>
          </a:bodyPr>
          <a:lstStyle/>
          <a:p>
            <a:pPr marL="342900" lvl="0" indent="-342900">
              <a:lnSpc>
                <a:spcPct val="150000"/>
              </a:lnSpc>
              <a:buFont typeface="Symbol" panose="05050102010706020507" pitchFamily="18" charset="2"/>
              <a:buChar char=""/>
            </a:pPr>
            <a:r>
              <a:rPr lang="nl-NL" sz="16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Als probabilistische analyses voor een dergelijk relatief eenvoudige constructie winst opleveren, is dit waarschijnlijk ook het geval bij complexere constructies. Het is dus belangrijk om de komende jaren te investeren in deze richting via aanvullende onderzoeken tussen opdrachtgevers, ontwerpers en kennisinstituten.</a:t>
            </a:r>
          </a:p>
          <a:p>
            <a:pPr marL="342900" lvl="0" indent="-342900">
              <a:lnSpc>
                <a:spcPct val="150000"/>
              </a:lnSpc>
              <a:buFont typeface="Symbol" panose="05050102010706020507" pitchFamily="18" charset="2"/>
              <a:buChar char=""/>
            </a:pPr>
            <a:r>
              <a:rPr lang="nl-NL" sz="16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Voor een haalbare en succesvolle toepassing van probabilistische ontwerpen zijn geavanceerde digitale tools onmisbaar en is ontwikkeling daarvan cruciaal.</a:t>
            </a:r>
          </a:p>
          <a:p>
            <a:pPr marL="342900" lvl="0" indent="-342900">
              <a:lnSpc>
                <a:spcPct val="150000"/>
              </a:lnSpc>
              <a:buFont typeface="Symbol" panose="05050102010706020507" pitchFamily="18" charset="2"/>
              <a:buChar char=""/>
            </a:pPr>
            <a:r>
              <a:rPr lang="nl-NL" sz="16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Door probabilistische analyses kunnen de invloedrijke factoren worden bepaald. Hiermee kunnen onderzoeken binnen projecten doelmatiger worden ingezet om een zo scherp mogelijk ontwerp te bewerkstelligen.</a:t>
            </a:r>
          </a:p>
          <a:p>
            <a:pPr marL="342900" lvl="0" indent="-342900">
              <a:lnSpc>
                <a:spcPct val="150000"/>
              </a:lnSpc>
              <a:buFont typeface="Symbol" panose="05050102010706020507" pitchFamily="18" charset="2"/>
              <a:buChar char=""/>
            </a:pPr>
            <a:r>
              <a:rPr lang="nl-NL" sz="16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Probabilistische analyses hoeven niet allesomvattend te zijn. Dit zal de rekentijd alleen maar complexer maken. Ook hier geldt het belang van engineering </a:t>
            </a:r>
            <a:r>
              <a:rPr lang="nl-NL" sz="1600" dirty="0" err="1">
                <a:solidFill>
                  <a:srgbClr val="0C0808"/>
                </a:solidFill>
                <a:effectLst/>
                <a:latin typeface="Arial" panose="020B0604020202020204" pitchFamily="34" charset="0"/>
                <a:ea typeface="Arial" panose="020B0604020202020204" pitchFamily="34" charset="0"/>
                <a:cs typeface="Times New Roman" panose="02020603050405020304" pitchFamily="18" charset="0"/>
              </a:rPr>
              <a:t>judgment</a:t>
            </a:r>
            <a:r>
              <a:rPr lang="nl-NL" sz="16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 en durven modelleren. Een ‘light </a:t>
            </a:r>
            <a:r>
              <a:rPr lang="nl-NL" sz="1600" dirty="0" err="1">
                <a:solidFill>
                  <a:srgbClr val="0C0808"/>
                </a:solidFill>
                <a:effectLst/>
                <a:latin typeface="Arial" panose="020B0604020202020204" pitchFamily="34" charset="0"/>
                <a:ea typeface="Arial" panose="020B0604020202020204" pitchFamily="34" charset="0"/>
                <a:cs typeface="Times New Roman" panose="02020603050405020304" pitchFamily="18" charset="0"/>
              </a:rPr>
              <a:t>version</a:t>
            </a:r>
            <a:r>
              <a:rPr lang="nl-NL" sz="16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 van een probabilistische analyse levert ook al heel wat winst op.</a:t>
            </a:r>
          </a:p>
          <a:p>
            <a:pPr marL="342900" lvl="0" indent="-342900">
              <a:lnSpc>
                <a:spcPct val="150000"/>
              </a:lnSpc>
              <a:buFont typeface="Symbol" panose="05050102010706020507" pitchFamily="18" charset="2"/>
              <a:buChar char=""/>
            </a:pPr>
            <a:r>
              <a:rPr lang="nl-NL" sz="16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rPr>
              <a:t>De volgende stap is het mogelijk maken van probabilistische beoordeling van gecompliceerdere assets zoals damwanden en kademuren.</a:t>
            </a:r>
          </a:p>
          <a:p>
            <a:pPr>
              <a:lnSpc>
                <a:spcPct val="150000"/>
              </a:lnSpc>
            </a:pPr>
            <a:endParaRPr lang="nl-NL" sz="1600" dirty="0"/>
          </a:p>
        </p:txBody>
      </p:sp>
    </p:spTree>
    <p:extLst>
      <p:ext uri="{BB962C8B-B14F-4D97-AF65-F5344CB8AC3E}">
        <p14:creationId xmlns:p14="http://schemas.microsoft.com/office/powerpoint/2010/main" val="363324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50AF-46D9-AAA8-70B3-B0F9E83AADD9}"/>
              </a:ext>
            </a:extLst>
          </p:cNvPr>
          <p:cNvSpPr>
            <a:spLocks noGrp="1"/>
          </p:cNvSpPr>
          <p:nvPr>
            <p:ph type="title"/>
          </p:nvPr>
        </p:nvSpPr>
        <p:spPr/>
        <p:txBody>
          <a:bodyPr/>
          <a:lstStyle/>
          <a:p>
            <a:r>
              <a:rPr lang="nl-NL" dirty="0"/>
              <a:t>Aanleiding</a:t>
            </a:r>
          </a:p>
        </p:txBody>
      </p:sp>
      <p:sp>
        <p:nvSpPr>
          <p:cNvPr id="3" name="Content Placeholder 2">
            <a:extLst>
              <a:ext uri="{FF2B5EF4-FFF2-40B4-BE49-F238E27FC236}">
                <a16:creationId xmlns:a16="http://schemas.microsoft.com/office/drawing/2014/main" id="{00365C09-F8F7-6946-24F7-6B51D8627540}"/>
              </a:ext>
            </a:extLst>
          </p:cNvPr>
          <p:cNvSpPr>
            <a:spLocks noGrp="1"/>
          </p:cNvSpPr>
          <p:nvPr>
            <p:ph idx="1"/>
          </p:nvPr>
        </p:nvSpPr>
        <p:spPr>
          <a:xfrm>
            <a:off x="838200" y="2015096"/>
            <a:ext cx="10515600" cy="4351338"/>
          </a:xfrm>
        </p:spPr>
        <p:txBody>
          <a:bodyPr>
            <a:normAutofit/>
          </a:bodyPr>
          <a:lstStyle/>
          <a:p>
            <a:r>
              <a:rPr lang="nl-NL" sz="2400" dirty="0"/>
              <a:t>Veel assets waaronder kademuren en afmeerpalen naderen of zitten aan het einde van hun levensduur.</a:t>
            </a:r>
          </a:p>
          <a:p>
            <a:r>
              <a:rPr lang="nl-NL" sz="2400" dirty="0"/>
              <a:t>Bij veel assets worden in de toekomst grotere schepen verwacht met grotere diepgang.</a:t>
            </a:r>
          </a:p>
          <a:p>
            <a:r>
              <a:rPr lang="nl-NL" sz="2400" dirty="0"/>
              <a:t>Onderzoek naar de werkelijke capaciteit en restlevensduur van deze assets is daarom interessant.</a:t>
            </a:r>
          </a:p>
          <a:p>
            <a:r>
              <a:rPr lang="nl-NL" sz="2400" dirty="0"/>
              <a:t>Afmeerpalen zijn “relatief eenvoudige constructies” en daarom aantrekkelijk voor een probabilistische analyse.</a:t>
            </a:r>
          </a:p>
        </p:txBody>
      </p:sp>
    </p:spTree>
    <p:extLst>
      <p:ext uri="{BB962C8B-B14F-4D97-AF65-F5344CB8AC3E}">
        <p14:creationId xmlns:p14="http://schemas.microsoft.com/office/powerpoint/2010/main" val="966418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12EF-D3CE-8236-A8BB-8EB85F509539}"/>
              </a:ext>
            </a:extLst>
          </p:cNvPr>
          <p:cNvSpPr>
            <a:spLocks noGrp="1"/>
          </p:cNvSpPr>
          <p:nvPr>
            <p:ph type="title"/>
          </p:nvPr>
        </p:nvSpPr>
        <p:spPr>
          <a:xfrm>
            <a:off x="582827" y="3112207"/>
            <a:ext cx="10515600" cy="1325563"/>
          </a:xfrm>
        </p:spPr>
        <p:txBody>
          <a:bodyPr>
            <a:normAutofit/>
          </a:bodyPr>
          <a:lstStyle/>
          <a:p>
            <a:r>
              <a:rPr lang="nl-NL" dirty="0"/>
              <a:t>Dank voor uw aandacht!</a:t>
            </a:r>
            <a:br>
              <a:rPr lang="nl-NL" dirty="0"/>
            </a:br>
            <a:endParaRPr lang="nl-NL" dirty="0"/>
          </a:p>
        </p:txBody>
      </p:sp>
      <p:pic>
        <p:nvPicPr>
          <p:cNvPr id="5" name="Picture 47">
            <a:extLst>
              <a:ext uri="{FF2B5EF4-FFF2-40B4-BE49-F238E27FC236}">
                <a16:creationId xmlns:a16="http://schemas.microsoft.com/office/drawing/2014/main" id="{8F9DDACB-7C27-741A-445C-5925C3DEF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720" y="886857"/>
            <a:ext cx="1949450" cy="296545"/>
          </a:xfrm>
          <a:prstGeom prst="rect">
            <a:avLst/>
          </a:prstGeom>
        </p:spPr>
      </p:pic>
      <p:pic>
        <p:nvPicPr>
          <p:cNvPr id="6" name="Afbeelding 5">
            <a:extLst>
              <a:ext uri="{FF2B5EF4-FFF2-40B4-BE49-F238E27FC236}">
                <a16:creationId xmlns:a16="http://schemas.microsoft.com/office/drawing/2014/main" id="{393CA65F-56E7-3A57-3B2A-344849F6A5B7}"/>
              </a:ext>
            </a:extLst>
          </p:cNvPr>
          <p:cNvPicPr>
            <a:picLocks noChangeAspect="1"/>
          </p:cNvPicPr>
          <p:nvPr/>
        </p:nvPicPr>
        <p:blipFill>
          <a:blip r:embed="rId3"/>
          <a:stretch>
            <a:fillRect/>
          </a:stretch>
        </p:blipFill>
        <p:spPr>
          <a:xfrm>
            <a:off x="7117832" y="764595"/>
            <a:ext cx="1615580" cy="541067"/>
          </a:xfrm>
          <a:prstGeom prst="rect">
            <a:avLst/>
          </a:prstGeom>
        </p:spPr>
      </p:pic>
    </p:spTree>
    <p:extLst>
      <p:ext uri="{BB962C8B-B14F-4D97-AF65-F5344CB8AC3E}">
        <p14:creationId xmlns:p14="http://schemas.microsoft.com/office/powerpoint/2010/main" val="363902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B70C-4FA1-143F-3544-5FC00761B0BC}"/>
              </a:ext>
            </a:extLst>
          </p:cNvPr>
          <p:cNvSpPr>
            <a:spLocks noGrp="1"/>
          </p:cNvSpPr>
          <p:nvPr>
            <p:ph type="title"/>
          </p:nvPr>
        </p:nvSpPr>
        <p:spPr/>
        <p:txBody>
          <a:bodyPr/>
          <a:lstStyle/>
          <a:p>
            <a:r>
              <a:rPr lang="nl-NL" dirty="0"/>
              <a:t>Afmeerpalen</a:t>
            </a:r>
          </a:p>
        </p:txBody>
      </p:sp>
      <p:sp>
        <p:nvSpPr>
          <p:cNvPr id="3" name="Content Placeholder 2">
            <a:extLst>
              <a:ext uri="{FF2B5EF4-FFF2-40B4-BE49-F238E27FC236}">
                <a16:creationId xmlns:a16="http://schemas.microsoft.com/office/drawing/2014/main" id="{A8C1AB1A-9D1F-6B65-717B-2E237992D120}"/>
              </a:ext>
            </a:extLst>
          </p:cNvPr>
          <p:cNvSpPr>
            <a:spLocks noGrp="1"/>
          </p:cNvSpPr>
          <p:nvPr>
            <p:ph idx="1"/>
          </p:nvPr>
        </p:nvSpPr>
        <p:spPr>
          <a:xfrm>
            <a:off x="895865" y="1775302"/>
            <a:ext cx="5142470" cy="4351338"/>
          </a:xfrm>
        </p:spPr>
        <p:txBody>
          <a:bodyPr>
            <a:noAutofit/>
          </a:bodyPr>
          <a:lstStyle/>
          <a:p>
            <a:pPr>
              <a:lnSpc>
                <a:spcPct val="150000"/>
              </a:lnSpc>
            </a:pPr>
            <a:r>
              <a:rPr lang="nl-NL" sz="2000" dirty="0"/>
              <a:t>Een afmeerpaal is een paal die de afmeerenergie van een schip absorbeert waardoor deze tot stilstand komt.</a:t>
            </a:r>
          </a:p>
          <a:p>
            <a:pPr lvl="1">
              <a:lnSpc>
                <a:spcPct val="150000"/>
              </a:lnSpc>
            </a:pPr>
            <a:r>
              <a:rPr lang="nl-NL" sz="1600" dirty="0"/>
              <a:t>Moet voldoende doorbuigen</a:t>
            </a:r>
          </a:p>
          <a:p>
            <a:pPr lvl="1">
              <a:lnSpc>
                <a:spcPct val="150000"/>
              </a:lnSpc>
            </a:pPr>
            <a:r>
              <a:rPr lang="nl-NL" sz="1600" dirty="0"/>
              <a:t>Moet sterk genoeg zijn</a:t>
            </a:r>
          </a:p>
          <a:p>
            <a:pPr>
              <a:lnSpc>
                <a:spcPct val="150000"/>
              </a:lnSpc>
            </a:pPr>
            <a:r>
              <a:rPr lang="nl-NL" sz="2000" dirty="0"/>
              <a:t>Afmeerpalen zijn voorzien van één of meerdere fenders om een deel van de afmeerenergie op te nemen.</a:t>
            </a:r>
          </a:p>
          <a:p>
            <a:pPr>
              <a:lnSpc>
                <a:spcPct val="150000"/>
              </a:lnSpc>
            </a:pPr>
            <a:endParaRPr lang="nl-NL" sz="2000" dirty="0"/>
          </a:p>
        </p:txBody>
      </p:sp>
      <p:pic>
        <p:nvPicPr>
          <p:cNvPr id="5" name="Picture 4">
            <a:extLst>
              <a:ext uri="{FF2B5EF4-FFF2-40B4-BE49-F238E27FC236}">
                <a16:creationId xmlns:a16="http://schemas.microsoft.com/office/drawing/2014/main" id="{CA52D5E5-A598-26EA-F8BA-A69CFBE69B66}"/>
              </a:ext>
            </a:extLst>
          </p:cNvPr>
          <p:cNvPicPr>
            <a:picLocks noChangeAspect="1"/>
          </p:cNvPicPr>
          <p:nvPr/>
        </p:nvPicPr>
        <p:blipFill>
          <a:blip r:embed="rId2"/>
          <a:stretch>
            <a:fillRect/>
          </a:stretch>
        </p:blipFill>
        <p:spPr>
          <a:xfrm>
            <a:off x="6383247" y="1690688"/>
            <a:ext cx="3566923" cy="4335529"/>
          </a:xfrm>
          <a:prstGeom prst="rect">
            <a:avLst/>
          </a:prstGeom>
        </p:spPr>
      </p:pic>
      <p:sp>
        <p:nvSpPr>
          <p:cNvPr id="6" name="Shape 116">
            <a:extLst>
              <a:ext uri="{FF2B5EF4-FFF2-40B4-BE49-F238E27FC236}">
                <a16:creationId xmlns:a16="http://schemas.microsoft.com/office/drawing/2014/main" id="{C2861803-E83B-48DF-5776-D2D4EB4B9F58}"/>
              </a:ext>
            </a:extLst>
          </p:cNvPr>
          <p:cNvSpPr/>
          <p:nvPr/>
        </p:nvSpPr>
        <p:spPr>
          <a:xfrm>
            <a:off x="6383247" y="1291014"/>
            <a:ext cx="3566923" cy="313479"/>
          </a:xfrm>
          <a:prstGeom prst="rect">
            <a:avLst/>
          </a:prstGeom>
          <a:solidFill>
            <a:schemeClr val="accent2"/>
          </a:solidFill>
          <a:ln w="12700">
            <a:noFill/>
            <a:miter lim="400000"/>
          </a:ln>
          <a:effectLst/>
        </p:spPr>
        <p:txBody>
          <a:bodyPr lIns="25400" tIns="25400" rIns="25400" bIns="25400" anchor="ctr"/>
          <a:lstStyle/>
          <a:p>
            <a:pPr algn="ctr" defTabSz="412750" hangingPunct="0">
              <a:defRPr sz="3200">
                <a:solidFill>
                  <a:srgbClr val="FFFFFF"/>
                </a:solidFill>
              </a:defRPr>
            </a:pPr>
            <a:r>
              <a:rPr lang="en-US" sz="1600" dirty="0" err="1">
                <a:solidFill>
                  <a:schemeClr val="bg1"/>
                </a:solidFill>
                <a:latin typeface="+mj-lt"/>
                <a:ea typeface="Open Sans" panose="020B0606030504020204" pitchFamily="34" charset="0"/>
                <a:cs typeface="Open Sans" panose="020B0606030504020204" pitchFamily="34" charset="0"/>
              </a:rPr>
              <a:t>Afmeerpaal</a:t>
            </a:r>
            <a:r>
              <a:rPr lang="en-US" sz="1600" dirty="0">
                <a:solidFill>
                  <a:schemeClr val="bg1"/>
                </a:solidFill>
                <a:latin typeface="+mj-lt"/>
                <a:ea typeface="Open Sans" panose="020B0606030504020204" pitchFamily="34" charset="0"/>
                <a:cs typeface="Open Sans" panose="020B0606030504020204" pitchFamily="34" charset="0"/>
              </a:rPr>
              <a:t> met fender</a:t>
            </a:r>
          </a:p>
        </p:txBody>
      </p:sp>
    </p:spTree>
    <p:extLst>
      <p:ext uri="{BB962C8B-B14F-4D97-AF65-F5344CB8AC3E}">
        <p14:creationId xmlns:p14="http://schemas.microsoft.com/office/powerpoint/2010/main" val="378191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p:txBody>
          <a:bodyPr/>
          <a:lstStyle/>
          <a:p>
            <a:r>
              <a:rPr lang="nl-NL" dirty="0"/>
              <a:t>Doel</a:t>
            </a:r>
          </a:p>
        </p:txBody>
      </p:sp>
      <p:pic>
        <p:nvPicPr>
          <p:cNvPr id="4" name="Afbeelding 7">
            <a:extLst>
              <a:ext uri="{FF2B5EF4-FFF2-40B4-BE49-F238E27FC236}">
                <a16:creationId xmlns:a16="http://schemas.microsoft.com/office/drawing/2014/main" id="{E370FCD8-DD04-7627-9B2B-E9F4230CD164}"/>
              </a:ext>
            </a:extLst>
          </p:cNvPr>
          <p:cNvPicPr>
            <a:picLocks noChangeAspect="1"/>
          </p:cNvPicPr>
          <p:nvPr/>
        </p:nvPicPr>
        <p:blipFill rotWithShape="1">
          <a:blip r:embed="rId2"/>
          <a:srcRect t="11002"/>
          <a:stretch/>
        </p:blipFill>
        <p:spPr>
          <a:xfrm>
            <a:off x="6927609" y="4424442"/>
            <a:ext cx="2577068" cy="1382559"/>
          </a:xfrm>
          <a:prstGeom prst="rect">
            <a:avLst/>
          </a:prstGeom>
        </p:spPr>
      </p:pic>
      <p:pic>
        <p:nvPicPr>
          <p:cNvPr id="5" name="Picture 3">
            <a:extLst>
              <a:ext uri="{FF2B5EF4-FFF2-40B4-BE49-F238E27FC236}">
                <a16:creationId xmlns:a16="http://schemas.microsoft.com/office/drawing/2014/main" id="{AF230DC8-0491-1481-FCF8-5D8195C9EEAF}"/>
              </a:ext>
            </a:extLst>
          </p:cNvPr>
          <p:cNvPicPr>
            <a:picLocks noChangeAspect="1"/>
          </p:cNvPicPr>
          <p:nvPr/>
        </p:nvPicPr>
        <p:blipFill>
          <a:blip r:embed="rId3"/>
          <a:stretch>
            <a:fillRect/>
          </a:stretch>
        </p:blipFill>
        <p:spPr>
          <a:xfrm>
            <a:off x="7117079" y="1997984"/>
            <a:ext cx="4289506" cy="1873628"/>
          </a:xfrm>
          <a:prstGeom prst="rect">
            <a:avLst/>
          </a:prstGeom>
        </p:spPr>
      </p:pic>
      <p:pic>
        <p:nvPicPr>
          <p:cNvPr id="6" name="Picture 2">
            <a:extLst>
              <a:ext uri="{FF2B5EF4-FFF2-40B4-BE49-F238E27FC236}">
                <a16:creationId xmlns:a16="http://schemas.microsoft.com/office/drawing/2014/main" id="{35D39B9D-7CD1-A91E-AA26-2BF79435EA8F}"/>
              </a:ext>
            </a:extLst>
          </p:cNvPr>
          <p:cNvPicPr>
            <a:picLocks noChangeAspect="1"/>
          </p:cNvPicPr>
          <p:nvPr/>
        </p:nvPicPr>
        <p:blipFill>
          <a:blip r:embed="rId4"/>
          <a:stretch>
            <a:fillRect/>
          </a:stretch>
        </p:blipFill>
        <p:spPr>
          <a:xfrm>
            <a:off x="9727833" y="4178908"/>
            <a:ext cx="2107280" cy="1873628"/>
          </a:xfrm>
          <a:prstGeom prst="rect">
            <a:avLst/>
          </a:prstGeom>
        </p:spPr>
      </p:pic>
      <p:sp>
        <p:nvSpPr>
          <p:cNvPr id="8" name="TextBox 7">
            <a:extLst>
              <a:ext uri="{FF2B5EF4-FFF2-40B4-BE49-F238E27FC236}">
                <a16:creationId xmlns:a16="http://schemas.microsoft.com/office/drawing/2014/main" id="{F8737F60-C4B7-B5A6-955F-8C2B25BABF2C}"/>
              </a:ext>
            </a:extLst>
          </p:cNvPr>
          <p:cNvSpPr txBox="1"/>
          <p:nvPr/>
        </p:nvSpPr>
        <p:spPr>
          <a:xfrm>
            <a:off x="838200" y="1690688"/>
            <a:ext cx="6215009" cy="3737946"/>
          </a:xfrm>
          <a:prstGeom prst="rect">
            <a:avLst/>
          </a:prstGeom>
          <a:noFill/>
        </p:spPr>
        <p:txBody>
          <a:bodyPr wrap="square">
            <a:spAutoFit/>
          </a:bodyPr>
          <a:lstStyle/>
          <a:p>
            <a:pPr>
              <a:lnSpc>
                <a:spcPct val="150000"/>
              </a:lnSpc>
            </a:pPr>
            <a:r>
              <a:rPr lang="nl-NL" sz="2000" dirty="0">
                <a:solidFill>
                  <a:srgbClr val="0C0808"/>
                </a:solidFill>
                <a:effectLst/>
                <a:ea typeface="Arial" panose="020B0604020202020204" pitchFamily="34" charset="0"/>
                <a:cs typeface="Times New Roman" panose="02020603050405020304" pitchFamily="18" charset="0"/>
              </a:rPr>
              <a:t>Het doel van de uitgevoerde studie is:</a:t>
            </a:r>
          </a:p>
          <a:p>
            <a:pPr marL="342900" lvl="0" indent="-342900">
              <a:lnSpc>
                <a:spcPct val="150000"/>
              </a:lnSpc>
              <a:buFont typeface="Symbol" panose="05050102010706020507" pitchFamily="18" charset="2"/>
              <a:buChar char=""/>
            </a:pPr>
            <a:r>
              <a:rPr lang="nl-NL" sz="2000" dirty="0">
                <a:solidFill>
                  <a:srgbClr val="0C0808"/>
                </a:solidFill>
                <a:effectLst/>
                <a:ea typeface="Arial" panose="020B0604020202020204" pitchFamily="34" charset="0"/>
                <a:cs typeface="Times New Roman" panose="02020603050405020304" pitchFamily="18" charset="0"/>
              </a:rPr>
              <a:t>Verkennen of de veiligheidsfilosofie uit CRW C1005 voor afmeerpalen passend is of aanpassing zou behoeven;</a:t>
            </a:r>
          </a:p>
          <a:p>
            <a:pPr marL="342900" lvl="0" indent="-342900">
              <a:lnSpc>
                <a:spcPct val="150000"/>
              </a:lnSpc>
              <a:buFont typeface="Symbol" panose="05050102010706020507" pitchFamily="18" charset="2"/>
              <a:buChar char=""/>
            </a:pPr>
            <a:r>
              <a:rPr lang="nl-NL" sz="2000" dirty="0">
                <a:solidFill>
                  <a:srgbClr val="0C0808"/>
                </a:solidFill>
                <a:effectLst/>
                <a:ea typeface="Arial" panose="020B0604020202020204" pitchFamily="34" charset="0"/>
                <a:cs typeface="Times New Roman" panose="02020603050405020304" pitchFamily="18" charset="0"/>
              </a:rPr>
              <a:t>Inzicht verkrijgen in de kritische ontwerpvariabelen</a:t>
            </a:r>
            <a:r>
              <a:rPr lang="nl-NL" sz="2000" dirty="0">
                <a:solidFill>
                  <a:srgbClr val="0C0808"/>
                </a:solidFill>
                <a:ea typeface="Arial" panose="020B0604020202020204" pitchFamily="34" charset="0"/>
                <a:cs typeface="Times New Roman" panose="02020603050405020304" pitchFamily="18" charset="0"/>
              </a:rPr>
              <a:t>;</a:t>
            </a:r>
            <a:endParaRPr lang="nl-NL" sz="2000" dirty="0">
              <a:solidFill>
                <a:srgbClr val="0C0808"/>
              </a:solidFill>
              <a:effectLst/>
              <a:ea typeface="Arial" panose="020B06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nl-NL" sz="2000" dirty="0">
                <a:solidFill>
                  <a:srgbClr val="0C0808"/>
                </a:solidFill>
                <a:ea typeface="Arial" panose="020B0604020202020204" pitchFamily="34" charset="0"/>
                <a:cs typeface="Times New Roman" panose="02020603050405020304" pitchFamily="18" charset="0"/>
              </a:rPr>
              <a:t>Onderzoek of een probabilistische analyse </a:t>
            </a:r>
            <a:r>
              <a:rPr lang="nl-NL" sz="2000" dirty="0">
                <a:solidFill>
                  <a:srgbClr val="0C0808"/>
                </a:solidFill>
                <a:effectLst/>
                <a:ea typeface="Arial" panose="020B0604020202020204" pitchFamily="34" charset="0"/>
                <a:cs typeface="Times New Roman" panose="02020603050405020304" pitchFamily="18" charset="0"/>
              </a:rPr>
              <a:t>leidt tot optimalisatie en </a:t>
            </a:r>
            <a:r>
              <a:rPr lang="nl-NL" sz="2000" dirty="0">
                <a:solidFill>
                  <a:srgbClr val="0C0808"/>
                </a:solidFill>
                <a:ea typeface="Arial" panose="020B0604020202020204" pitchFamily="34" charset="0"/>
                <a:cs typeface="Times New Roman" panose="02020603050405020304" pitchFamily="18" charset="0"/>
              </a:rPr>
              <a:t>dus</a:t>
            </a:r>
            <a:r>
              <a:rPr lang="nl-NL" sz="2000" dirty="0">
                <a:solidFill>
                  <a:srgbClr val="0C0808"/>
                </a:solidFill>
                <a:effectLst/>
                <a:ea typeface="Arial" panose="020B0604020202020204" pitchFamily="34" charset="0"/>
                <a:cs typeface="Times New Roman" panose="02020603050405020304" pitchFamily="18" charset="0"/>
              </a:rPr>
              <a:t> duurzamer ontwerp (minder materiaal en CO</a:t>
            </a:r>
            <a:r>
              <a:rPr lang="nl-NL" sz="2000" baseline="-25000" dirty="0">
                <a:solidFill>
                  <a:srgbClr val="0C0808"/>
                </a:solidFill>
                <a:effectLst/>
                <a:ea typeface="Arial" panose="020B0604020202020204" pitchFamily="34" charset="0"/>
                <a:cs typeface="Times New Roman" panose="02020603050405020304" pitchFamily="18" charset="0"/>
              </a:rPr>
              <a:t>2</a:t>
            </a:r>
            <a:r>
              <a:rPr lang="nl-NL" sz="2000" dirty="0">
                <a:solidFill>
                  <a:srgbClr val="0C0808"/>
                </a:solidFill>
                <a:effectLst/>
                <a:ea typeface="Arial" panose="020B0604020202020204" pitchFamily="34" charset="0"/>
                <a:cs typeface="Times New Roman" panose="02020603050405020304" pitchFamily="18" charset="0"/>
              </a:rPr>
              <a:t>) en een langere restlevensduur.</a:t>
            </a:r>
          </a:p>
        </p:txBody>
      </p:sp>
    </p:spTree>
    <p:extLst>
      <p:ext uri="{BB962C8B-B14F-4D97-AF65-F5344CB8AC3E}">
        <p14:creationId xmlns:p14="http://schemas.microsoft.com/office/powerpoint/2010/main" val="203324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p:txBody>
          <a:bodyPr/>
          <a:lstStyle/>
          <a:p>
            <a:r>
              <a:rPr lang="nl-NL" dirty="0"/>
              <a:t>Ontwerp meerpalen: </a:t>
            </a:r>
            <a:r>
              <a:rPr lang="nl-NL" dirty="0" err="1"/>
              <a:t>Dolphin</a:t>
            </a:r>
            <a:r>
              <a:rPr lang="nl-NL" dirty="0"/>
              <a:t> Tool</a:t>
            </a:r>
          </a:p>
        </p:txBody>
      </p:sp>
      <p:sp>
        <p:nvSpPr>
          <p:cNvPr id="17" name="Content Placeholder 2">
            <a:extLst>
              <a:ext uri="{FF2B5EF4-FFF2-40B4-BE49-F238E27FC236}">
                <a16:creationId xmlns:a16="http://schemas.microsoft.com/office/drawing/2014/main" id="{94306D16-ECAE-B68D-3879-D8436E399D96}"/>
              </a:ext>
            </a:extLst>
          </p:cNvPr>
          <p:cNvSpPr>
            <a:spLocks noGrp="1"/>
          </p:cNvSpPr>
          <p:nvPr>
            <p:ph idx="1"/>
          </p:nvPr>
        </p:nvSpPr>
        <p:spPr>
          <a:xfrm>
            <a:off x="838199" y="1825625"/>
            <a:ext cx="5430795" cy="3825531"/>
          </a:xfrm>
        </p:spPr>
        <p:txBody>
          <a:bodyPr>
            <a:no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nl-NL" altLang="nl-NL" sz="2000" b="0" i="0" u="none" strike="noStrike" cap="none" normalizeH="0" baseline="0" dirty="0">
                <a:ln>
                  <a:noFill/>
                </a:ln>
                <a:solidFill>
                  <a:srgbClr val="0C0808"/>
                </a:solidFill>
                <a:effectLst/>
                <a:ea typeface="Arial" panose="020B0604020202020204" pitchFamily="34" charset="0"/>
                <a:cs typeface="Times New Roman" panose="02020603050405020304" pitchFamily="18" charset="0"/>
              </a:rPr>
              <a:t>Door Arcadis ontwikkelde web app voor het ontwerp en de toetsing van afmeerpalen en trospalen volgens CRW C1005.</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nl-NL" altLang="nl-NL" sz="2000" b="0" i="0" u="none" strike="noStrike" cap="none" normalizeH="0" baseline="0" dirty="0">
                <a:ln>
                  <a:noFill/>
                </a:ln>
                <a:solidFill>
                  <a:srgbClr val="0C0808"/>
                </a:solidFill>
                <a:effectLst/>
                <a:ea typeface="Arial" panose="020B0604020202020204" pitchFamily="34" charset="0"/>
                <a:cs typeface="Times New Roman" panose="02020603050405020304" pitchFamily="18" charset="0"/>
              </a:rPr>
              <a:t>Berekeningen volgens CRW C1005 in enkele seconden.</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nl-NL" altLang="nl-NL" sz="2000" dirty="0">
                <a:solidFill>
                  <a:srgbClr val="0C0808"/>
                </a:solidFill>
                <a:ea typeface="Arial" panose="020B0604020202020204" pitchFamily="34" charset="0"/>
                <a:cs typeface="Times New Roman" panose="02020603050405020304" pitchFamily="18" charset="0"/>
              </a:rPr>
              <a:t>Grond-paal interactie met p-y curves.</a:t>
            </a:r>
            <a:endParaRPr kumimoji="0" lang="nl-NL" altLang="nl-NL" sz="2000" b="0" i="0" u="none" strike="noStrike" cap="none" normalizeH="0" baseline="0" dirty="0">
              <a:ln>
                <a:noFill/>
              </a:ln>
              <a:solidFill>
                <a:srgbClr val="0C0808"/>
              </a:solidFill>
              <a:effectLst/>
              <a:ea typeface="Arial" panose="020B0604020202020204" pitchFamily="34" charset="0"/>
              <a:cs typeface="Times New Roman" panose="02020603050405020304" pitchFamily="18" charset="0"/>
            </a:endParaRPr>
          </a:p>
          <a:p>
            <a:pPr>
              <a:lnSpc>
                <a:spcPct val="150000"/>
              </a:lnSpc>
            </a:pPr>
            <a:r>
              <a:rPr lang="nl-NL" sz="2000" dirty="0"/>
              <a:t>Afmeren, trossen of gecombineerd</a:t>
            </a:r>
          </a:p>
          <a:p>
            <a:pPr marL="457200" lvl="1" indent="0">
              <a:lnSpc>
                <a:spcPct val="150000"/>
              </a:lnSpc>
              <a:buNone/>
            </a:pPr>
            <a:endParaRPr lang="nl-NL" sz="2000" dirty="0"/>
          </a:p>
        </p:txBody>
      </p:sp>
      <p:pic>
        <p:nvPicPr>
          <p:cNvPr id="21" name="Afbeelding 3">
            <a:extLst>
              <a:ext uri="{FF2B5EF4-FFF2-40B4-BE49-F238E27FC236}">
                <a16:creationId xmlns:a16="http://schemas.microsoft.com/office/drawing/2014/main" id="{70D2E01E-677F-582E-0E3F-C9B256EFAB1D}"/>
              </a:ext>
            </a:extLst>
          </p:cNvPr>
          <p:cNvPicPr>
            <a:picLocks noChangeAspect="1"/>
          </p:cNvPicPr>
          <p:nvPr/>
        </p:nvPicPr>
        <p:blipFill rotWithShape="1">
          <a:blip r:embed="rId2"/>
          <a:srcRect l="1486" r="3257"/>
          <a:stretch/>
        </p:blipFill>
        <p:spPr>
          <a:xfrm flipH="1">
            <a:off x="7200900" y="4089559"/>
            <a:ext cx="1438274" cy="2244102"/>
          </a:xfrm>
          <a:prstGeom prst="rect">
            <a:avLst/>
          </a:prstGeom>
        </p:spPr>
      </p:pic>
      <p:pic>
        <p:nvPicPr>
          <p:cNvPr id="22" name="Afbeelding 10">
            <a:extLst>
              <a:ext uri="{FF2B5EF4-FFF2-40B4-BE49-F238E27FC236}">
                <a16:creationId xmlns:a16="http://schemas.microsoft.com/office/drawing/2014/main" id="{4EECBE97-F9CC-B278-37EF-CEBEAA86B462}"/>
              </a:ext>
            </a:extLst>
          </p:cNvPr>
          <p:cNvPicPr>
            <a:picLocks noChangeAspect="1"/>
          </p:cNvPicPr>
          <p:nvPr/>
        </p:nvPicPr>
        <p:blipFill>
          <a:blip r:embed="rId3"/>
          <a:stretch>
            <a:fillRect/>
          </a:stretch>
        </p:blipFill>
        <p:spPr>
          <a:xfrm flipH="1">
            <a:off x="9344027" y="4089415"/>
            <a:ext cx="1438273" cy="2245919"/>
          </a:xfrm>
          <a:prstGeom prst="rect">
            <a:avLst/>
          </a:prstGeom>
        </p:spPr>
      </p:pic>
      <p:pic>
        <p:nvPicPr>
          <p:cNvPr id="23" name="Picture 3">
            <a:extLst>
              <a:ext uri="{FF2B5EF4-FFF2-40B4-BE49-F238E27FC236}">
                <a16:creationId xmlns:a16="http://schemas.microsoft.com/office/drawing/2014/main" id="{069DCC0A-5426-8895-0EFF-ED296271C12B}"/>
              </a:ext>
            </a:extLst>
          </p:cNvPr>
          <p:cNvPicPr>
            <a:picLocks noChangeAspect="1"/>
          </p:cNvPicPr>
          <p:nvPr/>
        </p:nvPicPr>
        <p:blipFill>
          <a:blip r:embed="rId4"/>
          <a:stretch>
            <a:fillRect/>
          </a:stretch>
        </p:blipFill>
        <p:spPr>
          <a:xfrm>
            <a:off x="6845773" y="1953166"/>
            <a:ext cx="4289506" cy="1873628"/>
          </a:xfrm>
          <a:prstGeom prst="rect">
            <a:avLst/>
          </a:prstGeom>
        </p:spPr>
      </p:pic>
    </p:spTree>
    <p:extLst>
      <p:ext uri="{BB962C8B-B14F-4D97-AF65-F5344CB8AC3E}">
        <p14:creationId xmlns:p14="http://schemas.microsoft.com/office/powerpoint/2010/main" val="398414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a:xfrm>
            <a:off x="881063" y="412750"/>
            <a:ext cx="10515600" cy="1325563"/>
          </a:xfrm>
        </p:spPr>
        <p:txBody>
          <a:bodyPr>
            <a:normAutofit/>
          </a:bodyPr>
          <a:lstStyle/>
          <a:p>
            <a:r>
              <a:rPr lang="nl-NL" sz="3600" dirty="0"/>
              <a:t>Koppeling </a:t>
            </a:r>
            <a:r>
              <a:rPr lang="nl-NL" sz="3600" dirty="0" err="1"/>
              <a:t>Dolphin</a:t>
            </a:r>
            <a:r>
              <a:rPr lang="nl-NL" sz="3600" dirty="0"/>
              <a:t> Tool met </a:t>
            </a:r>
            <a:r>
              <a:rPr lang="nl-NL" sz="3600" dirty="0" err="1"/>
              <a:t>Probabilistic</a:t>
            </a:r>
            <a:r>
              <a:rPr lang="nl-NL" sz="3600" dirty="0"/>
              <a:t> Toolkit</a:t>
            </a:r>
          </a:p>
        </p:txBody>
      </p:sp>
      <p:pic>
        <p:nvPicPr>
          <p:cNvPr id="4" name="Picture 1" descr="Diagram&#10;&#10;Description automatically generated">
            <a:extLst>
              <a:ext uri="{FF2B5EF4-FFF2-40B4-BE49-F238E27FC236}">
                <a16:creationId xmlns:a16="http://schemas.microsoft.com/office/drawing/2014/main" id="{602E7CFF-68CC-EE7B-32B6-F8719AA013A3}"/>
              </a:ext>
            </a:extLst>
          </p:cNvPr>
          <p:cNvPicPr>
            <a:picLocks noChangeAspect="1"/>
          </p:cNvPicPr>
          <p:nvPr/>
        </p:nvPicPr>
        <p:blipFill>
          <a:blip r:embed="rId2"/>
          <a:stretch>
            <a:fillRect/>
          </a:stretch>
        </p:blipFill>
        <p:spPr>
          <a:xfrm>
            <a:off x="1431131" y="1951561"/>
            <a:ext cx="9329737" cy="4390517"/>
          </a:xfrm>
          <a:prstGeom prst="rect">
            <a:avLst/>
          </a:prstGeom>
        </p:spPr>
      </p:pic>
    </p:spTree>
    <p:extLst>
      <p:ext uri="{BB962C8B-B14F-4D97-AF65-F5344CB8AC3E}">
        <p14:creationId xmlns:p14="http://schemas.microsoft.com/office/powerpoint/2010/main" val="273297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BAD8-B5F9-8079-56A1-6460B3E15859}"/>
              </a:ext>
            </a:extLst>
          </p:cNvPr>
          <p:cNvSpPr>
            <a:spLocks noGrp="1"/>
          </p:cNvSpPr>
          <p:nvPr>
            <p:ph type="title"/>
          </p:nvPr>
        </p:nvSpPr>
        <p:spPr>
          <a:xfrm>
            <a:off x="711200" y="396119"/>
            <a:ext cx="10515600" cy="1325563"/>
          </a:xfrm>
        </p:spPr>
        <p:txBody>
          <a:bodyPr/>
          <a:lstStyle/>
          <a:p>
            <a:r>
              <a:rPr lang="nl-NL" dirty="0"/>
              <a:t>Casestudie</a:t>
            </a:r>
          </a:p>
        </p:txBody>
      </p:sp>
      <p:sp>
        <p:nvSpPr>
          <p:cNvPr id="3" name="Content Placeholder 2">
            <a:extLst>
              <a:ext uri="{FF2B5EF4-FFF2-40B4-BE49-F238E27FC236}">
                <a16:creationId xmlns:a16="http://schemas.microsoft.com/office/drawing/2014/main" id="{B72BE01F-FEE9-12E6-279C-D89B10EDAEC7}"/>
              </a:ext>
            </a:extLst>
          </p:cNvPr>
          <p:cNvSpPr>
            <a:spLocks noGrp="1"/>
          </p:cNvSpPr>
          <p:nvPr>
            <p:ph idx="1"/>
          </p:nvPr>
        </p:nvSpPr>
        <p:spPr>
          <a:xfrm>
            <a:off x="711200" y="1636605"/>
            <a:ext cx="6070600" cy="4351338"/>
          </a:xfrm>
        </p:spPr>
        <p:txBody>
          <a:bodyPr>
            <a:noAutofit/>
          </a:bodyPr>
          <a:lstStyle/>
          <a:p>
            <a:pPr marL="0" indent="0">
              <a:lnSpc>
                <a:spcPct val="100000"/>
              </a:lnSpc>
              <a:spcAft>
                <a:spcPts val="1200"/>
              </a:spcAft>
              <a:buNone/>
            </a:pPr>
            <a:r>
              <a:rPr lang="nl-NL" sz="2000" dirty="0">
                <a:solidFill>
                  <a:srgbClr val="0C0808"/>
                </a:solidFill>
                <a:effectLst/>
                <a:ea typeface="Arial" panose="020B0604020202020204" pitchFamily="34" charset="0"/>
                <a:cs typeface="Times New Roman" panose="02020603050405020304" pitchFamily="18" charset="0"/>
              </a:rPr>
              <a:t>Ligplaats 81 in het </a:t>
            </a:r>
            <a:r>
              <a:rPr lang="nl-NL" sz="2000" dirty="0" err="1">
                <a:solidFill>
                  <a:srgbClr val="0C0808"/>
                </a:solidFill>
                <a:effectLst/>
                <a:ea typeface="Arial" panose="020B0604020202020204" pitchFamily="34" charset="0"/>
                <a:cs typeface="Times New Roman" panose="02020603050405020304" pitchFamily="18" charset="0"/>
              </a:rPr>
              <a:t>Calandkanaal</a:t>
            </a:r>
            <a:r>
              <a:rPr lang="nl-NL" sz="2000" dirty="0">
                <a:solidFill>
                  <a:srgbClr val="0C0808"/>
                </a:solidFill>
                <a:effectLst/>
                <a:ea typeface="Arial" panose="020B0604020202020204" pitchFamily="34" charset="0"/>
                <a:cs typeface="Times New Roman" panose="02020603050405020304" pitchFamily="18" charset="0"/>
              </a:rPr>
              <a:t>:</a:t>
            </a:r>
          </a:p>
          <a:p>
            <a:pPr marL="342900" lvl="0" indent="-342900">
              <a:lnSpc>
                <a:spcPct val="100000"/>
              </a:lnSpc>
              <a:buFont typeface="Symbol" panose="05050102010706020507" pitchFamily="18" charset="2"/>
              <a:buChar char=""/>
            </a:pPr>
            <a:r>
              <a:rPr lang="nl-NL" sz="2000" dirty="0">
                <a:solidFill>
                  <a:srgbClr val="0C0808"/>
                </a:solidFill>
                <a:ea typeface="Arial" panose="020B0604020202020204" pitchFamily="34" charset="0"/>
                <a:cs typeface="Times New Roman" panose="02020603050405020304" pitchFamily="18" charset="0"/>
              </a:rPr>
              <a:t>Is reeds gebouwd.</a:t>
            </a:r>
          </a:p>
          <a:p>
            <a:pPr marL="342900" lvl="0" indent="-342900">
              <a:lnSpc>
                <a:spcPct val="100000"/>
              </a:lnSpc>
              <a:buFont typeface="Symbol" panose="05050102010706020507" pitchFamily="18" charset="2"/>
              <a:buChar char=""/>
            </a:pPr>
            <a:r>
              <a:rPr lang="nl-NL" sz="2000" dirty="0">
                <a:solidFill>
                  <a:srgbClr val="0C0808"/>
                </a:solidFill>
                <a:ea typeface="Arial" panose="020B0604020202020204" pitchFamily="34" charset="0"/>
                <a:cs typeface="Times New Roman" panose="02020603050405020304" pitchFamily="18" charset="0"/>
              </a:rPr>
              <a:t>Boord-boord overslaglocatie.</a:t>
            </a:r>
          </a:p>
          <a:p>
            <a:pPr marL="342900" lvl="0" indent="-342900">
              <a:lnSpc>
                <a:spcPct val="100000"/>
              </a:lnSpc>
              <a:buFont typeface="Symbol" panose="05050102010706020507" pitchFamily="18" charset="2"/>
              <a:buChar char=""/>
            </a:pPr>
            <a:r>
              <a:rPr lang="nl-NL" sz="2000" dirty="0">
                <a:solidFill>
                  <a:srgbClr val="0C0808"/>
                </a:solidFill>
                <a:effectLst/>
                <a:ea typeface="Arial" panose="020B0604020202020204" pitchFamily="34" charset="0"/>
                <a:cs typeface="Times New Roman" panose="02020603050405020304" pitchFamily="18" charset="0"/>
              </a:rPr>
              <a:t>Grote range aan schepen te verwachten.</a:t>
            </a:r>
          </a:p>
          <a:p>
            <a:pPr marL="342900" lvl="0" indent="-342900">
              <a:lnSpc>
                <a:spcPct val="100000"/>
              </a:lnSpc>
              <a:buFont typeface="Symbol" panose="05050102010706020507" pitchFamily="18" charset="2"/>
              <a:buChar char=""/>
            </a:pPr>
            <a:r>
              <a:rPr lang="nl-NL" sz="2000" dirty="0">
                <a:solidFill>
                  <a:srgbClr val="0C0808"/>
                </a:solidFill>
                <a:effectLst/>
                <a:ea typeface="Arial" panose="020B0604020202020204" pitchFamily="34" charset="0"/>
                <a:cs typeface="Times New Roman" panose="02020603050405020304" pitchFamily="18" charset="0"/>
              </a:rPr>
              <a:t>AIS data beschikbaar vanuit </a:t>
            </a:r>
            <a:r>
              <a:rPr lang="nl-NL" sz="2000" dirty="0" err="1">
                <a:solidFill>
                  <a:srgbClr val="0C0808"/>
                </a:solidFill>
                <a:effectLst/>
                <a:ea typeface="Arial" panose="020B0604020202020204" pitchFamily="34" charset="0"/>
                <a:cs typeface="Times New Roman" panose="02020603050405020304" pitchFamily="18" charset="0"/>
              </a:rPr>
              <a:t>HbR</a:t>
            </a:r>
            <a:r>
              <a:rPr lang="nl-NL" sz="2000" dirty="0">
                <a:solidFill>
                  <a:srgbClr val="0C0808"/>
                </a:solidFill>
                <a:effectLst/>
                <a:ea typeface="Arial" panose="020B0604020202020204" pitchFamily="34" charset="0"/>
                <a:cs typeface="Times New Roman" panose="02020603050405020304" pitchFamily="18" charset="0"/>
              </a:rPr>
              <a:t>.</a:t>
            </a:r>
          </a:p>
          <a:p>
            <a:pPr marL="342900" lvl="0" indent="-342900">
              <a:lnSpc>
                <a:spcPct val="100000"/>
              </a:lnSpc>
              <a:buFont typeface="Symbol" panose="05050102010706020507" pitchFamily="18" charset="2"/>
              <a:buChar char=""/>
            </a:pPr>
            <a:r>
              <a:rPr lang="nl-NL" sz="2000" dirty="0">
                <a:solidFill>
                  <a:srgbClr val="0C0808"/>
                </a:solidFill>
                <a:effectLst/>
                <a:ea typeface="Arial" panose="020B0604020202020204" pitchFamily="34" charset="0"/>
                <a:cs typeface="Times New Roman" panose="02020603050405020304" pitchFamily="18" charset="0"/>
              </a:rPr>
              <a:t>Origineel ontwerp niet geheel volgens CRW C1005 uitgevoerd maar lijkt wel optimaal</a:t>
            </a:r>
            <a:r>
              <a:rPr lang="nl-NL" sz="2000" dirty="0">
                <a:solidFill>
                  <a:srgbClr val="0C0808"/>
                </a:solidFill>
                <a:ea typeface="Arial" panose="020B0604020202020204" pitchFamily="34" charset="0"/>
                <a:cs typeface="Times New Roman" panose="02020603050405020304" pitchFamily="18" charset="0"/>
              </a:rPr>
              <a:t>.</a:t>
            </a:r>
            <a:endParaRPr lang="nl-NL" sz="2000" dirty="0">
              <a:solidFill>
                <a:srgbClr val="0C0808"/>
              </a:solidFill>
              <a:effectLst/>
              <a:ea typeface="Arial" panose="020B0604020202020204" pitchFamily="34" charset="0"/>
              <a:cs typeface="Times New Roman" panose="02020603050405020304" pitchFamily="18" charset="0"/>
            </a:endParaRPr>
          </a:p>
          <a:p>
            <a:pPr marL="342900" lvl="0" indent="-342900">
              <a:lnSpc>
                <a:spcPct val="100000"/>
              </a:lnSpc>
              <a:spcAft>
                <a:spcPts val="600"/>
              </a:spcAft>
              <a:buFont typeface="Symbol" panose="05050102010706020507" pitchFamily="18" charset="2"/>
              <a:buChar char=""/>
            </a:pPr>
            <a:r>
              <a:rPr lang="nl-NL" sz="2000" dirty="0">
                <a:solidFill>
                  <a:srgbClr val="0C0808"/>
                </a:solidFill>
                <a:effectLst/>
                <a:ea typeface="Arial" panose="020B0604020202020204" pitchFamily="34" charset="0"/>
                <a:cs typeface="Times New Roman" panose="02020603050405020304" pitchFamily="18" charset="0"/>
              </a:rPr>
              <a:t>Semi-</a:t>
            </a:r>
            <a:r>
              <a:rPr lang="nl-NL" sz="2000" dirty="0">
                <a:solidFill>
                  <a:srgbClr val="0C0808"/>
                </a:solidFill>
                <a:ea typeface="Arial" panose="020B0604020202020204" pitchFamily="34" charset="0"/>
                <a:cs typeface="Times New Roman" panose="02020603050405020304" pitchFamily="18" charset="0"/>
              </a:rPr>
              <a:t>probabilistisch </a:t>
            </a:r>
            <a:r>
              <a:rPr lang="nl-NL" sz="2000" dirty="0">
                <a:solidFill>
                  <a:srgbClr val="0C0808"/>
                </a:solidFill>
                <a:effectLst/>
                <a:ea typeface="Arial" panose="020B0604020202020204" pitchFamily="34" charset="0"/>
                <a:cs typeface="Times New Roman" panose="02020603050405020304" pitchFamily="18" charset="0"/>
              </a:rPr>
              <a:t>herontwerp </a:t>
            </a:r>
            <a:r>
              <a:rPr lang="nl-NL" sz="2000" dirty="0">
                <a:solidFill>
                  <a:srgbClr val="0C0808"/>
                </a:solidFill>
                <a:ea typeface="Arial" panose="020B0604020202020204" pitchFamily="34" charset="0"/>
                <a:cs typeface="Times New Roman" panose="02020603050405020304" pitchFamily="18" charset="0"/>
              </a:rPr>
              <a:t>conform CRW C1005 als </a:t>
            </a:r>
            <a:r>
              <a:rPr lang="nl-NL" sz="2000" dirty="0">
                <a:solidFill>
                  <a:srgbClr val="0C0808"/>
                </a:solidFill>
                <a:effectLst/>
                <a:ea typeface="Arial" panose="020B0604020202020204" pitchFamily="34" charset="0"/>
                <a:cs typeface="Times New Roman" panose="02020603050405020304" pitchFamily="18" charset="0"/>
              </a:rPr>
              <a:t>uitg</a:t>
            </a:r>
            <a:r>
              <a:rPr lang="nl-NL" sz="2000" dirty="0">
                <a:solidFill>
                  <a:srgbClr val="0C0808"/>
                </a:solidFill>
                <a:ea typeface="Arial" panose="020B0604020202020204" pitchFamily="34" charset="0"/>
                <a:cs typeface="Times New Roman" panose="02020603050405020304" pitchFamily="18" charset="0"/>
              </a:rPr>
              <a:t>angspunt voor de probabilistische berekeningen.</a:t>
            </a:r>
            <a:endParaRPr lang="nl-NL" sz="2000" dirty="0"/>
          </a:p>
        </p:txBody>
      </p:sp>
      <p:pic>
        <p:nvPicPr>
          <p:cNvPr id="6" name="Afbeelding 5">
            <a:extLst>
              <a:ext uri="{FF2B5EF4-FFF2-40B4-BE49-F238E27FC236}">
                <a16:creationId xmlns:a16="http://schemas.microsoft.com/office/drawing/2014/main" id="{3A31A3AC-9D53-5558-79EC-922B215B6CE8}"/>
              </a:ext>
            </a:extLst>
          </p:cNvPr>
          <p:cNvPicPr>
            <a:picLocks noChangeAspect="1"/>
          </p:cNvPicPr>
          <p:nvPr/>
        </p:nvPicPr>
        <p:blipFill>
          <a:blip r:embed="rId2"/>
          <a:stretch>
            <a:fillRect/>
          </a:stretch>
        </p:blipFill>
        <p:spPr>
          <a:xfrm>
            <a:off x="6742382" y="647987"/>
            <a:ext cx="5071332" cy="2998654"/>
          </a:xfrm>
          <a:prstGeom prst="rect">
            <a:avLst/>
          </a:prstGeom>
        </p:spPr>
      </p:pic>
      <p:cxnSp>
        <p:nvCxnSpPr>
          <p:cNvPr id="10" name="Rechte verbindingslijn met pijl 9">
            <a:extLst>
              <a:ext uri="{FF2B5EF4-FFF2-40B4-BE49-F238E27FC236}">
                <a16:creationId xmlns:a16="http://schemas.microsoft.com/office/drawing/2014/main" id="{1D9CCB94-6683-79DF-8D33-5B827E3BF426}"/>
              </a:ext>
            </a:extLst>
          </p:cNvPr>
          <p:cNvCxnSpPr>
            <a:cxnSpLocks/>
          </p:cNvCxnSpPr>
          <p:nvPr/>
        </p:nvCxnSpPr>
        <p:spPr>
          <a:xfrm flipH="1">
            <a:off x="8937125" y="1576672"/>
            <a:ext cx="800100" cy="43180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Afbeelding 18">
            <a:extLst>
              <a:ext uri="{FF2B5EF4-FFF2-40B4-BE49-F238E27FC236}">
                <a16:creationId xmlns:a16="http://schemas.microsoft.com/office/drawing/2014/main" id="{203B3F33-B374-7CF0-BE4C-3962729EFD33}"/>
              </a:ext>
            </a:extLst>
          </p:cNvPr>
          <p:cNvPicPr>
            <a:picLocks noChangeAspect="1"/>
          </p:cNvPicPr>
          <p:nvPr/>
        </p:nvPicPr>
        <p:blipFill>
          <a:blip r:embed="rId3"/>
          <a:stretch>
            <a:fillRect/>
          </a:stretch>
        </p:blipFill>
        <p:spPr>
          <a:xfrm>
            <a:off x="6742382" y="3788420"/>
            <a:ext cx="5150168" cy="2865949"/>
          </a:xfrm>
          <a:prstGeom prst="rect">
            <a:avLst/>
          </a:prstGeom>
        </p:spPr>
      </p:pic>
    </p:spTree>
    <p:extLst>
      <p:ext uri="{BB962C8B-B14F-4D97-AF65-F5344CB8AC3E}">
        <p14:creationId xmlns:p14="http://schemas.microsoft.com/office/powerpoint/2010/main" val="411661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E971A-C490-E63C-9BB6-BF8EE2ACF993}"/>
              </a:ext>
            </a:extLst>
          </p:cNvPr>
          <p:cNvSpPr>
            <a:spLocks noGrp="1"/>
          </p:cNvSpPr>
          <p:nvPr>
            <p:ph type="title"/>
          </p:nvPr>
        </p:nvSpPr>
        <p:spPr/>
        <p:txBody>
          <a:bodyPr/>
          <a:lstStyle/>
          <a:p>
            <a:r>
              <a:rPr lang="nl-NL" dirty="0"/>
              <a:t>Casestudie</a:t>
            </a:r>
          </a:p>
        </p:txBody>
      </p:sp>
      <p:sp>
        <p:nvSpPr>
          <p:cNvPr id="3" name="Tijdelijke aanduiding voor inhoud 2">
            <a:extLst>
              <a:ext uri="{FF2B5EF4-FFF2-40B4-BE49-F238E27FC236}">
                <a16:creationId xmlns:a16="http://schemas.microsoft.com/office/drawing/2014/main" id="{D5AECEA9-8E48-7978-FDAB-8EE42E15F514}"/>
              </a:ext>
            </a:extLst>
          </p:cNvPr>
          <p:cNvSpPr>
            <a:spLocks noGrp="1"/>
          </p:cNvSpPr>
          <p:nvPr>
            <p:ph idx="1"/>
          </p:nvPr>
        </p:nvSpPr>
        <p:spPr>
          <a:xfrm>
            <a:off x="838200" y="1825625"/>
            <a:ext cx="5047034" cy="4351338"/>
          </a:xfrm>
        </p:spPr>
        <p:txBody>
          <a:bodyPr>
            <a:normAutofit/>
          </a:bodyPr>
          <a:lstStyle/>
          <a:p>
            <a:r>
              <a:rPr lang="nl-NL" sz="2000" dirty="0"/>
              <a:t>Bodemniveau = NAP-24,10m</a:t>
            </a:r>
          </a:p>
          <a:p>
            <a:endParaRPr lang="nl-NL" sz="2000" dirty="0"/>
          </a:p>
        </p:txBody>
      </p:sp>
      <p:pic>
        <p:nvPicPr>
          <p:cNvPr id="5" name="Picture 6" descr="Diagram, engineering drawing&#10;&#10;Description automatically generated">
            <a:extLst>
              <a:ext uri="{FF2B5EF4-FFF2-40B4-BE49-F238E27FC236}">
                <a16:creationId xmlns:a16="http://schemas.microsoft.com/office/drawing/2014/main" id="{07AA545F-AFDB-24BD-FDE4-527946CD6F8C}"/>
              </a:ext>
            </a:extLst>
          </p:cNvPr>
          <p:cNvPicPr>
            <a:picLocks noChangeAspect="1"/>
          </p:cNvPicPr>
          <p:nvPr/>
        </p:nvPicPr>
        <p:blipFill rotWithShape="1">
          <a:blip r:embed="rId2">
            <a:extLst>
              <a:ext uri="{28A0092B-C50C-407E-A947-70E740481C1C}">
                <a14:useLocalDpi xmlns:a14="http://schemas.microsoft.com/office/drawing/2010/main" val="0"/>
              </a:ext>
            </a:extLst>
          </a:blip>
          <a:srcRect t="754"/>
          <a:stretch/>
        </p:blipFill>
        <p:spPr>
          <a:xfrm>
            <a:off x="6306768" y="1337748"/>
            <a:ext cx="3549556" cy="4476965"/>
          </a:xfrm>
          <a:prstGeom prst="rect">
            <a:avLst/>
          </a:prstGeom>
        </p:spPr>
      </p:pic>
      <p:pic>
        <p:nvPicPr>
          <p:cNvPr id="12" name="Afbeelding 11">
            <a:extLst>
              <a:ext uri="{FF2B5EF4-FFF2-40B4-BE49-F238E27FC236}">
                <a16:creationId xmlns:a16="http://schemas.microsoft.com/office/drawing/2014/main" id="{C24566B7-3452-1022-0356-B638AFEBCCE0}"/>
              </a:ext>
            </a:extLst>
          </p:cNvPr>
          <p:cNvPicPr>
            <a:picLocks noChangeAspect="1"/>
          </p:cNvPicPr>
          <p:nvPr/>
        </p:nvPicPr>
        <p:blipFill>
          <a:blip r:embed="rId3"/>
          <a:stretch>
            <a:fillRect/>
          </a:stretch>
        </p:blipFill>
        <p:spPr>
          <a:xfrm>
            <a:off x="838200" y="2640586"/>
            <a:ext cx="4961518" cy="2904151"/>
          </a:xfrm>
          <a:prstGeom prst="rect">
            <a:avLst/>
          </a:prstGeom>
        </p:spPr>
      </p:pic>
      <p:sp>
        <p:nvSpPr>
          <p:cNvPr id="7" name="Tekstvak 6">
            <a:extLst>
              <a:ext uri="{FF2B5EF4-FFF2-40B4-BE49-F238E27FC236}">
                <a16:creationId xmlns:a16="http://schemas.microsoft.com/office/drawing/2014/main" id="{CCCFFF1D-BCBE-4FF4-B78B-C56D656E4587}"/>
              </a:ext>
            </a:extLst>
          </p:cNvPr>
          <p:cNvSpPr txBox="1"/>
          <p:nvPr/>
        </p:nvSpPr>
        <p:spPr>
          <a:xfrm>
            <a:off x="7956691" y="5304808"/>
            <a:ext cx="965329" cy="215444"/>
          </a:xfrm>
          <a:prstGeom prst="rect">
            <a:avLst/>
          </a:prstGeom>
          <a:noFill/>
        </p:spPr>
        <p:txBody>
          <a:bodyPr wrap="none" rtlCol="0">
            <a:spAutoFit/>
          </a:bodyPr>
          <a:lstStyle/>
          <a:p>
            <a:r>
              <a:rPr lang="nl-NL" sz="800" dirty="0"/>
              <a:t>Diameter 2400mm</a:t>
            </a:r>
          </a:p>
        </p:txBody>
      </p:sp>
    </p:spTree>
    <p:extLst>
      <p:ext uri="{BB962C8B-B14F-4D97-AF65-F5344CB8AC3E}">
        <p14:creationId xmlns:p14="http://schemas.microsoft.com/office/powerpoint/2010/main" val="59632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E3444-FBA5-F870-9455-45905BEA7432}"/>
              </a:ext>
            </a:extLst>
          </p:cNvPr>
          <p:cNvSpPr>
            <a:spLocks noGrp="1"/>
          </p:cNvSpPr>
          <p:nvPr>
            <p:ph type="title"/>
          </p:nvPr>
        </p:nvSpPr>
        <p:spPr/>
        <p:txBody>
          <a:bodyPr/>
          <a:lstStyle/>
          <a:p>
            <a:r>
              <a:rPr lang="nl-NL" dirty="0"/>
              <a:t>Casestudie: werkwijze</a:t>
            </a:r>
          </a:p>
        </p:txBody>
      </p:sp>
      <p:sp>
        <p:nvSpPr>
          <p:cNvPr id="3" name="Tijdelijke aanduiding voor inhoud 2">
            <a:extLst>
              <a:ext uri="{FF2B5EF4-FFF2-40B4-BE49-F238E27FC236}">
                <a16:creationId xmlns:a16="http://schemas.microsoft.com/office/drawing/2014/main" id="{D9A368C4-5131-9E69-5BB3-1AE47A18FFAD}"/>
              </a:ext>
            </a:extLst>
          </p:cNvPr>
          <p:cNvSpPr>
            <a:spLocks noGrp="1"/>
          </p:cNvSpPr>
          <p:nvPr>
            <p:ph idx="1"/>
          </p:nvPr>
        </p:nvSpPr>
        <p:spPr>
          <a:xfrm>
            <a:off x="838200" y="1825625"/>
            <a:ext cx="5257800" cy="4351338"/>
          </a:xfrm>
        </p:spPr>
        <p:txBody>
          <a:bodyPr>
            <a:normAutofit/>
          </a:bodyPr>
          <a:lstStyle/>
          <a:p>
            <a:pPr>
              <a:lnSpc>
                <a:spcPct val="150000"/>
              </a:lnSpc>
            </a:pPr>
            <a:r>
              <a:rPr lang="nl-NL" sz="2000" dirty="0"/>
              <a:t>Voor de geselecteerde afmeerpaal is allereerst een semi-probabilistisch ontwerp gemaakt volgens CRW C1005. Dit week iets af van het gebouwde ontwerp, dat niet helemaal volgens CRW C1005 was ontworpen.</a:t>
            </a:r>
          </a:p>
          <a:p>
            <a:pPr>
              <a:lnSpc>
                <a:spcPct val="150000"/>
              </a:lnSpc>
            </a:pPr>
            <a:r>
              <a:rPr lang="nl-NL" sz="2000" dirty="0"/>
              <a:t>Het semi-probabilistisch ontwerp volgens CRW C1005 diende als vertrekpunt voor een probabilistisch ontwerp.</a:t>
            </a:r>
          </a:p>
        </p:txBody>
      </p:sp>
      <p:pic>
        <p:nvPicPr>
          <p:cNvPr id="5" name="Picture 6" descr="Diagram, engineering drawing&#10;&#10;Description automatically generated">
            <a:extLst>
              <a:ext uri="{FF2B5EF4-FFF2-40B4-BE49-F238E27FC236}">
                <a16:creationId xmlns:a16="http://schemas.microsoft.com/office/drawing/2014/main" id="{9AF8EED0-043F-6DEF-4D45-604DF5405A96}"/>
              </a:ext>
            </a:extLst>
          </p:cNvPr>
          <p:cNvPicPr>
            <a:picLocks noChangeAspect="1"/>
          </p:cNvPicPr>
          <p:nvPr/>
        </p:nvPicPr>
        <p:blipFill rotWithShape="1">
          <a:blip r:embed="rId2">
            <a:extLst>
              <a:ext uri="{28A0092B-C50C-407E-A947-70E740481C1C}">
                <a14:useLocalDpi xmlns:a14="http://schemas.microsoft.com/office/drawing/2010/main" val="0"/>
              </a:ext>
            </a:extLst>
          </a:blip>
          <a:srcRect t="754"/>
          <a:stretch/>
        </p:blipFill>
        <p:spPr>
          <a:xfrm>
            <a:off x="6493804" y="1400093"/>
            <a:ext cx="3549556" cy="4476965"/>
          </a:xfrm>
          <a:prstGeom prst="rect">
            <a:avLst/>
          </a:prstGeom>
        </p:spPr>
      </p:pic>
      <p:sp>
        <p:nvSpPr>
          <p:cNvPr id="7" name="Tekstvak 6">
            <a:extLst>
              <a:ext uri="{FF2B5EF4-FFF2-40B4-BE49-F238E27FC236}">
                <a16:creationId xmlns:a16="http://schemas.microsoft.com/office/drawing/2014/main" id="{AA743645-1E38-1F1D-59F2-12B43B20A45A}"/>
              </a:ext>
            </a:extLst>
          </p:cNvPr>
          <p:cNvSpPr txBox="1"/>
          <p:nvPr/>
        </p:nvSpPr>
        <p:spPr>
          <a:xfrm>
            <a:off x="8088497" y="5350185"/>
            <a:ext cx="965329" cy="215444"/>
          </a:xfrm>
          <a:prstGeom prst="rect">
            <a:avLst/>
          </a:prstGeom>
          <a:noFill/>
        </p:spPr>
        <p:txBody>
          <a:bodyPr wrap="none" rtlCol="0">
            <a:spAutoFit/>
          </a:bodyPr>
          <a:lstStyle/>
          <a:p>
            <a:r>
              <a:rPr lang="nl-NL" sz="800" dirty="0"/>
              <a:t>Diameter 2400mm</a:t>
            </a:r>
          </a:p>
        </p:txBody>
      </p:sp>
    </p:spTree>
    <p:extLst>
      <p:ext uri="{BB962C8B-B14F-4D97-AF65-F5344CB8AC3E}">
        <p14:creationId xmlns:p14="http://schemas.microsoft.com/office/powerpoint/2010/main" val="27538066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f0f22b7c-89cc-4d50-84d5-a6684911b93e">P6A2UQKPCXFR-1010375584-2295</_dlc_DocId>
    <PH_ApprovalStatus xmlns="f0f22b7c-89cc-4d50-84d5-a6684911b93e">Draft</PH_ApprovalStatus>
    <_dlc_DocIdUrl xmlns="f0f22b7c-89cc-4d50-84d5-a6684911b93e">
      <Url>https://arcadiso365.sharepoint.com/teams/project-30106260/_layouts/15/DocIdRedir.aspx?ID=P6A2UQKPCXFR-1010375584-2295</Url>
      <Description>P6A2UQKPCXFR-1010375584-2295</Description>
    </_dlc_DocIdUrl>
    <m9ab48ff457747d2978187f0c89531d3 xmlns="f0f22b7c-89cc-4d50-84d5-a6684911b93e">
      <Terms xmlns="http://schemas.microsoft.com/office/infopath/2007/PartnerControls"/>
    </m9ab48ff457747d2978187f0c89531d3>
    <TaxCatchAll xmlns="f0f22b7c-89cc-4d50-84d5-a6684911b93e" xsi:nil="true"/>
    <PH_ApprovalComments xmlns="f0f22b7c-89cc-4d50-84d5-a6684911b93e" xsi:nil="true"/>
  </documentManagement>
</p:properties>
</file>

<file path=customXml/item4.xml><?xml version="1.0" encoding="utf-8"?>
<ct:contentTypeSchema xmlns:ct="http://schemas.microsoft.com/office/2006/metadata/contentType" xmlns:ma="http://schemas.microsoft.com/office/2006/metadata/properties/metaAttributes" ct:_="" ma:_="" ma:contentTypeName="Arcadis Project Document" ma:contentTypeID="0x010100B461F6A611BD4B3683134864140FA54600FB717F0A438741389F88A283BE03505300127646895A06824087FF69143AB1E32B" ma:contentTypeVersion="15" ma:contentTypeDescription=" " ma:contentTypeScope="" ma:versionID="7480f7da9e7e0f70c4019b41a91b934d">
  <xsd:schema xmlns:xsd="http://www.w3.org/2001/XMLSchema" xmlns:xs="http://www.w3.org/2001/XMLSchema" xmlns:p="http://schemas.microsoft.com/office/2006/metadata/properties" xmlns:ns2="f0f22b7c-89cc-4d50-84d5-a6684911b93e" xmlns:ns3="f4021551-ae9b-43fb-a8dd-0a1b08efa276" targetNamespace="http://schemas.microsoft.com/office/2006/metadata/properties" ma:root="true" ma:fieldsID="a5b727db564cc04c5fbed07b05b6b4f2" ns2:_="" ns3:_="">
    <xsd:import namespace="f0f22b7c-89cc-4d50-84d5-a6684911b93e"/>
    <xsd:import namespace="f4021551-ae9b-43fb-a8dd-0a1b08efa276"/>
    <xsd:element name="properties">
      <xsd:complexType>
        <xsd:sequence>
          <xsd:element name="documentManagement">
            <xsd:complexType>
              <xsd:all>
                <xsd:element ref="ns2:PH_ApprovalStatus" minOccurs="0"/>
                <xsd:element ref="ns2:PH_ApprovalComments" minOccurs="0"/>
                <xsd:element ref="ns2:_dlc_DocId" minOccurs="0"/>
                <xsd:element ref="ns2:_dlc_DocIdUrl" minOccurs="0"/>
                <xsd:element ref="ns2:_dlc_DocIdPersistId" minOccurs="0"/>
                <xsd:element ref="ns2:m9ab48ff457747d2978187f0c89531d3" minOccurs="0"/>
                <xsd:element ref="ns2:TaxCatchAll" minOccurs="0"/>
                <xsd:element ref="ns2:TaxCatchAllLabel"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f22b7c-89cc-4d50-84d5-a6684911b93e" elementFormDefault="qualified">
    <xsd:import namespace="http://schemas.microsoft.com/office/2006/documentManagement/types"/>
    <xsd:import namespace="http://schemas.microsoft.com/office/infopath/2007/PartnerControls"/>
    <xsd:element name="PH_ApprovalStatus" ma:index="2" nillable="true" ma:displayName="Approval Status" ma:default="Draft" ma:format="Dropdown" ma:hidden="true" ma:internalName="PH_ApprovalStatus" ma:readOnly="false">
      <xsd:simpleType>
        <xsd:restriction base="dms:Choice">
          <xsd:enumeration value="Draft"/>
          <xsd:enumeration value="Initializing"/>
          <xsd:enumeration value="Pending"/>
          <xsd:enumeration value="Pending Approval"/>
          <xsd:enumeration value="Pending Review"/>
          <xsd:enumeration value="Approved"/>
          <xsd:enumeration value="Rejected"/>
          <xsd:enumeration value="Review Approved"/>
          <xsd:enumeration value="Review Rejected"/>
          <xsd:enumeration value="Cancelled"/>
        </xsd:restriction>
      </xsd:simpleType>
    </xsd:element>
    <xsd:element name="PH_ApprovalComments" ma:index="4" nillable="true" ma:displayName="Approval Comments" ma:description="Approval Comments" ma:internalName="PH_ApprovalComments">
      <xsd:simpleType>
        <xsd:restriction base="dms:Note"/>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9ab48ff457747d2978187f0c89531d3" ma:index="11" nillable="true" ma:taxonomy="true" ma:internalName="m9ab48ff457747d2978187f0c89531d3" ma:taxonomyFieldName="PH_DocumentType" ma:displayName="Document type" ma:fieldId="{69ab48ff-4577-47d2-9781-87f0c89531d3}" ma:taxonomyMulti="true" ma:sspId="f35aeea7-e848-442f-a6c3-04e7a31ee3df" ma:termSetId="2be59371-a910-4df7-9b6b-b17e82a11a61" ma:anchorId="28994cf3-64a1-4126-b095-a2cd248fe19f" ma:open="false" ma:isKeyword="false">
      <xsd:complexType>
        <xsd:sequence>
          <xsd:element ref="pc:Terms" minOccurs="0" maxOccurs="1"/>
        </xsd:sequence>
      </xsd:complexType>
    </xsd:element>
    <xsd:element name="TaxCatchAll" ma:index="12" nillable="true" ma:displayName="Taxonomy Catch All Column" ma:hidden="true" ma:list="{36b8ba12-a08e-4d7d-9943-85bf90e991a5}" ma:internalName="TaxCatchAll" ma:showField="CatchAllData" ma:web="f0f22b7c-89cc-4d50-84d5-a6684911b93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36b8ba12-a08e-4d7d-9943-85bf90e991a5}" ma:internalName="TaxCatchAllLabel" ma:readOnly="true" ma:showField="CatchAllDataLabel" ma:web="f0f22b7c-89cc-4d50-84d5-a6684911b93e">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021551-ae9b-43fb-a8dd-0a1b08efa276"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B85E6C-1E6B-414D-9DDE-224DBA3A5755}">
  <ds:schemaRefs>
    <ds:schemaRef ds:uri="http://schemas.microsoft.com/sharepoint/v3/contenttype/forms"/>
  </ds:schemaRefs>
</ds:datastoreItem>
</file>

<file path=customXml/itemProps2.xml><?xml version="1.0" encoding="utf-8"?>
<ds:datastoreItem xmlns:ds="http://schemas.openxmlformats.org/officeDocument/2006/customXml" ds:itemID="{5248955E-5353-46A9-A092-41C2D689843A}">
  <ds:schemaRefs>
    <ds:schemaRef ds:uri="http://schemas.microsoft.com/sharepoint/events"/>
  </ds:schemaRefs>
</ds:datastoreItem>
</file>

<file path=customXml/itemProps3.xml><?xml version="1.0" encoding="utf-8"?>
<ds:datastoreItem xmlns:ds="http://schemas.openxmlformats.org/officeDocument/2006/customXml" ds:itemID="{457462BD-2A65-4ADA-82B6-35E9BBEAFE32}">
  <ds:schemaRefs>
    <ds:schemaRef ds:uri="http://schemas.openxmlformats.org/package/2006/metadata/core-properties"/>
    <ds:schemaRef ds:uri="f0f22b7c-89cc-4d50-84d5-a6684911b93e"/>
    <ds:schemaRef ds:uri="http://purl.org/dc/elements/1.1/"/>
    <ds:schemaRef ds:uri="http://www.w3.org/XML/1998/namespace"/>
    <ds:schemaRef ds:uri="f4021551-ae9b-43fb-a8dd-0a1b08efa276"/>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s>
</ds:datastoreItem>
</file>

<file path=customXml/itemProps4.xml><?xml version="1.0" encoding="utf-8"?>
<ds:datastoreItem xmlns:ds="http://schemas.openxmlformats.org/officeDocument/2006/customXml" ds:itemID="{166969D4-8C24-4F3E-B71E-6424803C74E5}">
  <ds:schemaRefs>
    <ds:schemaRef ds:uri="f0f22b7c-89cc-4d50-84d5-a6684911b93e"/>
    <ds:schemaRef ds:uri="f4021551-ae9b-43fb-a8dd-0a1b08efa2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629</TotalTime>
  <Words>1190</Words>
  <Application>Microsoft Office PowerPoint</Application>
  <PresentationFormat>Breedbeeld</PresentationFormat>
  <Paragraphs>173</Paragraphs>
  <Slides>20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Symbol</vt:lpstr>
      <vt:lpstr>Kantoorthema</vt:lpstr>
      <vt:lpstr>Probabilistisch ontwerp van afmeerpalen</vt:lpstr>
      <vt:lpstr>Aanleiding</vt:lpstr>
      <vt:lpstr>Afmeerpalen</vt:lpstr>
      <vt:lpstr>Doel</vt:lpstr>
      <vt:lpstr>Ontwerp meerpalen: Dolphin Tool</vt:lpstr>
      <vt:lpstr>Koppeling Dolphin Tool met Probabilistic Toolkit</vt:lpstr>
      <vt:lpstr>Casestudie</vt:lpstr>
      <vt:lpstr>Casestudie</vt:lpstr>
      <vt:lpstr>Casestudie: werkwijze</vt:lpstr>
      <vt:lpstr>Keuze stochasten</vt:lpstr>
      <vt:lpstr>Betrouwbaarheidsfuncties</vt:lpstr>
      <vt:lpstr>Probabilistische rekenmethode</vt:lpstr>
      <vt:lpstr>Verdelingen grondparameters</vt:lpstr>
      <vt:lpstr>Verdelingen afmeerenergie</vt:lpstr>
      <vt:lpstr>Resultaten – probabilistisch ontwerp</vt:lpstr>
      <vt:lpstr>Resultaten – probabilistisch ontwerp</vt:lpstr>
      <vt:lpstr>Optimalisatie afmeerpaal - aanpak</vt:lpstr>
      <vt:lpstr>Conclusies</vt:lpstr>
      <vt:lpstr>Aanbevelingen</vt:lpstr>
      <vt:lpstr>Dank voor uw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 van de Ven</dc:creator>
  <cp:lastModifiedBy>Heeres, Otto</cp:lastModifiedBy>
  <cp:revision>2</cp:revision>
  <dcterms:created xsi:type="dcterms:W3CDTF">2023-10-09T07:31:12Z</dcterms:created>
  <dcterms:modified xsi:type="dcterms:W3CDTF">2023-11-07T10:33:40Z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0x010100B461F6A611BD4B3683134864140FA54600FB717F0A438741389F88A283BE03505300127646895A06824087FF69143AB1E32B</vt:lpwstr>
  </property>
  <property fmtid="{D5CDD505-2E9C-101B-9397-08002B2CF9AE}" pid="3" name="_dlc_DocIdItemGuid">
    <vt:lpwstr>006e1a61-30a2-404b-ac71-5b8c2e4b7ead</vt:lpwstr>
  </property>
  <property fmtid="{D5CDD505-2E9C-101B-9397-08002B2CF9AE}" pid="4" name="PH_DocumentType">
    <vt:lpwstr/>
  </property>
</Properties>
</file>