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497" r:id="rId6"/>
    <p:sldId id="362" r:id="rId7"/>
    <p:sldId id="353" r:id="rId8"/>
    <p:sldId id="495" r:id="rId9"/>
    <p:sldId id="496" r:id="rId10"/>
    <p:sldId id="363" r:id="rId11"/>
    <p:sldId id="361" r:id="rId12"/>
    <p:sldId id="297" r:id="rId13"/>
    <p:sldId id="299" r:id="rId14"/>
    <p:sldId id="359" r:id="rId15"/>
    <p:sldId id="365" r:id="rId16"/>
    <p:sldId id="340" r:id="rId17"/>
    <p:sldId id="494" r:id="rId18"/>
    <p:sldId id="332" r:id="rId19"/>
    <p:sldId id="491" r:id="rId20"/>
    <p:sldId id="308" r:id="rId21"/>
    <p:sldId id="366" r:id="rId22"/>
    <p:sldId id="294" r:id="rId23"/>
    <p:sldId id="309" r:id="rId24"/>
    <p:sldId id="358" r:id="rId25"/>
    <p:sldId id="367" r:id="rId26"/>
    <p:sldId id="355" r:id="rId27"/>
    <p:sldId id="335" r:id="rId28"/>
    <p:sldId id="268" r:id="rId29"/>
    <p:sldId id="342" r:id="rId30"/>
    <p:sldId id="345" r:id="rId31"/>
    <p:sldId id="489" r:id="rId32"/>
    <p:sldId id="348" r:id="rId33"/>
    <p:sldId id="370" r:id="rId34"/>
    <p:sldId id="35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A841C-D11A-4882-E811-D8C63CA59175}" v="50" dt="2023-11-12T14:12:05.405"/>
    <p1510:client id="{AAED91D6-4D9B-43A2-9B83-8064254991DA}" v="13" dt="2023-11-13T08:38:06.122"/>
    <p1510:client id="{E7DD979B-04A3-A043-C71B-B5939BB06753}" v="17" dt="2023-11-12T18:17:31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2" autoAdjust="0"/>
    <p:restoredTop sz="94717" autoAdjust="0"/>
  </p:normalViewPr>
  <p:slideViewPr>
    <p:cSldViewPr snapToGrid="0">
      <p:cViewPr varScale="1">
        <p:scale>
          <a:sx n="74" d="100"/>
          <a:sy n="74" d="100"/>
        </p:scale>
        <p:origin x="60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0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Vanaf</a:t>
            </a:r>
            <a:r>
              <a:rPr lang="en-CA" dirty="0"/>
              <a:t> </a:t>
            </a:r>
            <a:r>
              <a:rPr lang="en-CA" dirty="0" err="1"/>
              <a:t>hier</a:t>
            </a:r>
            <a:r>
              <a:rPr lang="en-CA" dirty="0"/>
              <a:t> </a:t>
            </a:r>
            <a:r>
              <a:rPr lang="en-CA" dirty="0" err="1"/>
              <a:t>gaat</a:t>
            </a:r>
            <a:r>
              <a:rPr lang="en-CA" dirty="0"/>
              <a:t> Ad Verweij </a:t>
            </a:r>
            <a:r>
              <a:rPr lang="en-CA" dirty="0" err="1"/>
              <a:t>verder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6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9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A83848-B922-262C-DE67-C056CC1E7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2956C5-55CD-A4AE-0DAB-E7C707F95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671" y="5704064"/>
            <a:ext cx="1272002" cy="272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4AC5B-CA3D-6B0C-025A-3FD1978573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237558" y="4668496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FB441-63F6-CE71-5934-24411ADBDD2B}"/>
              </a:ext>
            </a:extLst>
          </p:cNvPr>
          <p:cNvSpPr txBox="1"/>
          <p:nvPr userDrawn="1"/>
        </p:nvSpPr>
        <p:spPr>
          <a:xfrm>
            <a:off x="2510287" y="6555957"/>
            <a:ext cx="6901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900" b="0" kern="1200" cap="all" spc="150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 sterk is een kademuur echt?</a:t>
            </a:r>
            <a:endParaRPr lang="en-US" sz="900" b="0" kern="1200" cap="all" spc="150" baseline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5DE2A45-0E5A-354F-C72F-998CFF315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25397-C212-1E20-35E5-34DB50580E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671" y="5704064"/>
            <a:ext cx="1272002" cy="27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04DCBA-2995-75AF-EEA0-D3EEE517A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237558" y="4668496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, bit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245012" y="2568096"/>
            <a:ext cx="19469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DC4174-FA47-E96D-B870-3E2F18525B13}"/>
              </a:ext>
            </a:extLst>
          </p:cNvPr>
          <p:cNvSpPr txBox="1"/>
          <p:nvPr userDrawn="1"/>
        </p:nvSpPr>
        <p:spPr>
          <a:xfrm>
            <a:off x="2510287" y="6555957"/>
            <a:ext cx="6901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900" b="0" kern="1200" cap="all" spc="150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 sterk is een kademuur echt?</a:t>
            </a:r>
            <a:endParaRPr lang="en-US" sz="900" b="0" kern="1200" cap="all" spc="150" baseline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15D31A6-01FA-AE4B-3F35-3E580D7C7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B98B32-6251-8139-535B-FB7AF6C4E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671" y="5704064"/>
            <a:ext cx="1272002" cy="272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8C1E1-1FFC-C7AB-1944-033BC57D6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237558" y="4668496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, bit of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830AF3-B375-3C0A-AD4A-62BB072B855A}"/>
              </a:ext>
            </a:extLst>
          </p:cNvPr>
          <p:cNvSpPr txBox="1"/>
          <p:nvPr userDrawn="1"/>
        </p:nvSpPr>
        <p:spPr>
          <a:xfrm>
            <a:off x="2510287" y="6555957"/>
            <a:ext cx="6901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900" b="0" kern="1200" cap="all" spc="150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 sterk is een kademuur echt?</a:t>
            </a:r>
            <a:endParaRPr lang="en-US" sz="900" b="0" kern="1200" cap="all" spc="150" baseline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712B1AB-0F6E-2A1C-B3B9-5E7905A46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0BCC03-22C2-33AD-CB1B-8784A856F2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671" y="5704064"/>
            <a:ext cx="1272002" cy="27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E18910-14F0-6B5A-9D2E-45B6F971C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237558" y="4668496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text,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7920" y="0"/>
            <a:ext cx="597407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8F967-AB28-18F4-E4D2-8F10321C3CBC}"/>
              </a:ext>
            </a:extLst>
          </p:cNvPr>
          <p:cNvSpPr txBox="1"/>
          <p:nvPr userDrawn="1"/>
        </p:nvSpPr>
        <p:spPr>
          <a:xfrm>
            <a:off x="276224" y="6527382"/>
            <a:ext cx="60469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900" b="0" kern="1200" cap="all" spc="150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 sterk is een kademuur echt?</a:t>
            </a:r>
            <a:endParaRPr lang="en-US" sz="900" b="0" kern="1200" cap="all" spc="150" baseline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F2CA6F7-53DA-80B4-9CFE-8C580A3DB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19CD0-0C03-8DC2-3797-2C3A4CA3A3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671" y="5704064"/>
            <a:ext cx="1272002" cy="27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B7E165-7457-8915-37ED-E5888F0A3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237558" y="4668496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-2099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F146775-AD9B-AD1B-5CC7-2F599F23C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22F30-10FB-C597-8D97-7054EABC6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671" y="5704064"/>
            <a:ext cx="1272002" cy="272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8301D-68CD-C507-9D43-1F1360A29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237558" y="4668496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a few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8"/>
            <a:ext cx="10915645" cy="50958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C9E26AB5-D755-2A06-C64F-D744A520E3B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96905" y="1369287"/>
            <a:ext cx="1786759" cy="178305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68699162-C3DA-FF61-AD57-63DFFBA998D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376083" y="1369286"/>
            <a:ext cx="1786759" cy="178305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145160DE-166E-8848-158C-A75876C285B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96904" y="3379435"/>
            <a:ext cx="1786759" cy="178305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AB27ECB7-6924-B6BC-457B-F0BB58C423E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376082" y="3379435"/>
            <a:ext cx="1786759" cy="178305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0C238-F3FF-69E1-A502-2C7F750BBA69}"/>
              </a:ext>
            </a:extLst>
          </p:cNvPr>
          <p:cNvSpPr txBox="1"/>
          <p:nvPr userDrawn="1"/>
        </p:nvSpPr>
        <p:spPr>
          <a:xfrm>
            <a:off x="2510287" y="6555957"/>
            <a:ext cx="6901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900" b="0" kern="1200" cap="all" spc="150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 sterk is een kademuur echt?</a:t>
            </a:r>
            <a:endParaRPr lang="en-US" sz="900" b="0" kern="1200" cap="all" spc="150" baseline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DBC2657-A0E0-9C90-0F59-78FA74F66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3550E-C4C6-3FA3-FE6E-AA3547F0F4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1836" y="5774155"/>
            <a:ext cx="1272002" cy="272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1DB89-CC36-4FC9-2FBE-3DD64E285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691629" y="4692427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7F11A-01C7-E27F-9ADC-25DA6BC40E3B}"/>
              </a:ext>
            </a:extLst>
          </p:cNvPr>
          <p:cNvSpPr txBox="1"/>
          <p:nvPr userDrawn="1"/>
        </p:nvSpPr>
        <p:spPr>
          <a:xfrm>
            <a:off x="2510287" y="6555957"/>
            <a:ext cx="6901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900" b="0" kern="1200" cap="all" spc="150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 sterk is een kademuur echt?</a:t>
            </a:r>
            <a:endParaRPr lang="en-US" sz="900" b="0" kern="1200" cap="all" spc="150" baseline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2E968A8-B8EB-C5B2-2574-AA74BE6697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881D3-8723-C850-2283-5B1B3419C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671" y="5704064"/>
            <a:ext cx="1272002" cy="27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7CE18-B6E3-FFDE-4A06-268EB2694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237558" y="4668496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kern="1200" spc="10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2257C-3AED-E438-21D7-69445ACA1B3E}"/>
              </a:ext>
            </a:extLst>
          </p:cNvPr>
          <p:cNvSpPr txBox="1"/>
          <p:nvPr userDrawn="1"/>
        </p:nvSpPr>
        <p:spPr>
          <a:xfrm>
            <a:off x="2510287" y="6555957"/>
            <a:ext cx="6901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900" b="0" kern="1200" cap="all" spc="150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 sterk is een kademuur echt?</a:t>
            </a:r>
            <a:endParaRPr lang="en-US" sz="900" b="0" kern="1200" cap="all" spc="150" baseline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74C5E99-A727-4CFD-1550-2EE86B333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9553" y="6150633"/>
            <a:ext cx="1476569" cy="63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96D556-77FE-76AE-331D-BDA21E82B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671" y="5704064"/>
            <a:ext cx="1272002" cy="27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3935-2C30-1C99-FBF2-94A4A7C52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11237558" y="4668496"/>
            <a:ext cx="371789" cy="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Ovaal 6">
            <a:extLst>
              <a:ext uri="{FF2B5EF4-FFF2-40B4-BE49-F238E27FC236}">
                <a16:creationId xmlns:a16="http://schemas.microsoft.com/office/drawing/2014/main" id="{B9A6C625-B15D-3CCC-5621-6DE422943688}"/>
              </a:ext>
            </a:extLst>
          </p:cNvPr>
          <p:cNvSpPr/>
          <p:nvPr userDrawn="1"/>
        </p:nvSpPr>
        <p:spPr>
          <a:xfrm>
            <a:off x="10609753" y="149496"/>
            <a:ext cx="1346200" cy="1317625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6.png"/><Relationship Id="rId5" Type="http://schemas.microsoft.com/office/2007/relationships/media" Target="../media/media3.mp4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os.nl/video/2346318-beveiligingsbeeld-registreert-instorten-deel-kade-in-amsterdam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anal with trees and buildings&#10;&#10;Description automatically generated">
            <a:extLst>
              <a:ext uri="{FF2B5EF4-FFF2-40B4-BE49-F238E27FC236}">
                <a16:creationId xmlns:a16="http://schemas.microsoft.com/office/drawing/2014/main" id="{E35C25A0-FE01-20B3-DDFA-21DB981D25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275" b="21275"/>
          <a:stretch>
            <a:fillRect/>
          </a:stretch>
        </p:blipFill>
        <p:spPr>
          <a:xfrm>
            <a:off x="894537" y="210710"/>
            <a:ext cx="9393936" cy="3597773"/>
          </a:xfr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1" y="4509847"/>
            <a:ext cx="8106728" cy="1596004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sterk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kademuur</a:t>
            </a:r>
            <a:r>
              <a:rPr lang="en-US" sz="4000" dirty="0"/>
              <a:t>…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R. Kleinlugtenbelt	Thurber,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voorheen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Gemeente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Amsterdam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A. Verweij 		Arcadis</a:t>
            </a:r>
          </a:p>
        </p:txBody>
      </p:sp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3137" y="1360309"/>
            <a:ext cx="4108088" cy="657882"/>
          </a:xfrm>
        </p:spPr>
        <p:txBody>
          <a:bodyPr/>
          <a:lstStyle/>
          <a:p>
            <a:r>
              <a:rPr lang="en-US" dirty="0" err="1"/>
              <a:t>Duikonderzoek</a:t>
            </a:r>
            <a:endParaRPr lang="nl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7E011-4B7E-A2BB-95E5-1D46388B63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15001" r="7474" b="3800"/>
          <a:stretch/>
        </p:blipFill>
        <p:spPr>
          <a:xfrm>
            <a:off x="3233709" y="2018191"/>
            <a:ext cx="5934135" cy="44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3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rPr lang="en-US" dirty="0" err="1"/>
              <a:t>Duikonderzoek</a:t>
            </a:r>
            <a:endParaRPr lang="nl-NL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8EC5E37-DAAD-1AAE-CE41-56373D0E4A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2900" y="2906713"/>
            <a:ext cx="5445252" cy="2179637"/>
          </a:xfrm>
        </p:spPr>
        <p:txBody>
          <a:bodyPr/>
          <a:lstStyle/>
          <a:p>
            <a:pPr algn="just"/>
            <a:r>
              <a:rPr lang="nl-NL" dirty="0"/>
              <a:t>In het laboratorium worden de houtmonsters geanalyseerd op bacteriële aantasting om de “zachte schil” te bepalen.</a:t>
            </a:r>
          </a:p>
          <a:p>
            <a:pPr algn="just"/>
            <a:r>
              <a:rPr lang="nl-NL" dirty="0"/>
              <a:t>De resterende dragende kern van het hout moet een druksterkte hebben van minimaal </a:t>
            </a:r>
            <a:r>
              <a:rPr lang="en-US" dirty="0"/>
              <a:t>8 N/mm</a:t>
            </a:r>
            <a:r>
              <a:rPr lang="en-US" baseline="30000" dirty="0"/>
              <a:t>2</a:t>
            </a:r>
            <a:r>
              <a:rPr lang="en-US" dirty="0"/>
              <a:t>.</a:t>
            </a:r>
            <a:endParaRPr lang="nl-NL" dirty="0"/>
          </a:p>
        </p:txBody>
      </p:sp>
      <p:pic>
        <p:nvPicPr>
          <p:cNvPr id="8" name="Afbeelding 2">
            <a:extLst>
              <a:ext uri="{FF2B5EF4-FFF2-40B4-BE49-F238E27FC236}">
                <a16:creationId xmlns:a16="http://schemas.microsoft.com/office/drawing/2014/main" id="{07A0FA40-B1F9-491D-73C6-8757128E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22" y="4487559"/>
            <a:ext cx="4536973" cy="1432334"/>
          </a:xfrm>
          <a:prstGeom prst="rect">
            <a:avLst/>
          </a:prstGeom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04987A3A-B1B1-9A35-291B-19FFEA0B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123" y="1605667"/>
            <a:ext cx="4274274" cy="1210187"/>
          </a:xfrm>
          <a:prstGeom prst="rect">
            <a:avLst/>
          </a:prstGeom>
        </p:spPr>
      </p:pic>
      <p:pic>
        <p:nvPicPr>
          <p:cNvPr id="10" name="Afbeelding 6">
            <a:extLst>
              <a:ext uri="{FF2B5EF4-FFF2-40B4-BE49-F238E27FC236}">
                <a16:creationId xmlns:a16="http://schemas.microsoft.com/office/drawing/2014/main" id="{602AF016-5345-954F-E896-10E6B9F14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632" y="3038277"/>
            <a:ext cx="4193528" cy="1226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E2FA0-DD28-EB64-37A5-937263E959A3}"/>
              </a:ext>
            </a:extLst>
          </p:cNvPr>
          <p:cNvSpPr txBox="1"/>
          <p:nvPr/>
        </p:nvSpPr>
        <p:spPr>
          <a:xfrm>
            <a:off x="10378440" y="1856346"/>
            <a:ext cx="1850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Paal is in </a:t>
            </a:r>
            <a:r>
              <a:rPr lang="en-CA" dirty="0" err="1"/>
              <a:t>goede</a:t>
            </a:r>
            <a:r>
              <a:rPr lang="en-CA" dirty="0"/>
              <a:t> </a:t>
            </a:r>
            <a:r>
              <a:rPr lang="en-CA" dirty="0" err="1"/>
              <a:t>conditie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27A7A6-20B7-6228-E53D-61FBF2FB632F}"/>
              </a:ext>
            </a:extLst>
          </p:cNvPr>
          <p:cNvSpPr txBox="1"/>
          <p:nvPr/>
        </p:nvSpPr>
        <p:spPr>
          <a:xfrm>
            <a:off x="10450094" y="3229953"/>
            <a:ext cx="159966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dirty="0" err="1"/>
              <a:t>Verlies</a:t>
            </a:r>
            <a:r>
              <a:rPr lang="en-CA" dirty="0"/>
              <a:t> van 1/3 Diam</a:t>
            </a:r>
          </a:p>
          <a:p>
            <a:r>
              <a:rPr lang="en-CA" dirty="0"/>
              <a:t>&gt; 55% Opp.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9C695-71C4-E370-9A36-4EA427F974CB}"/>
              </a:ext>
            </a:extLst>
          </p:cNvPr>
          <p:cNvSpPr txBox="1"/>
          <p:nvPr/>
        </p:nvSpPr>
        <p:spPr>
          <a:xfrm>
            <a:off x="7807478" y="5952793"/>
            <a:ext cx="23736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dirty="0"/>
              <a:t>De paal </a:t>
            </a:r>
            <a:r>
              <a:rPr lang="en-CA" dirty="0" err="1"/>
              <a:t>heeft</a:t>
            </a:r>
            <a:r>
              <a:rPr lang="en-CA" dirty="0"/>
              <a:t> </a:t>
            </a:r>
            <a:r>
              <a:rPr lang="en-CA" dirty="0" err="1"/>
              <a:t>zijn</a:t>
            </a:r>
            <a:r>
              <a:rPr lang="en-CA" dirty="0"/>
              <a:t> </a:t>
            </a:r>
            <a:r>
              <a:rPr lang="en-CA" dirty="0" err="1"/>
              <a:t>draagkracht</a:t>
            </a:r>
            <a:r>
              <a:rPr lang="en-CA" dirty="0"/>
              <a:t> </a:t>
            </a:r>
            <a:r>
              <a:rPr lang="en-CA" dirty="0" err="1"/>
              <a:t>verloren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267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10F439-639A-CB0F-035C-85155A0B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32631"/>
            <a:ext cx="4749917" cy="523708"/>
          </a:xfrm>
        </p:spPr>
        <p:txBody>
          <a:bodyPr/>
          <a:lstStyle/>
          <a:p>
            <a:r>
              <a:rPr lang="en-US" dirty="0"/>
              <a:t>Houten paal – </a:t>
            </a:r>
            <a:r>
              <a:rPr lang="en-US" dirty="0" err="1"/>
              <a:t>grond</a:t>
            </a:r>
            <a:r>
              <a:rPr lang="en-US" dirty="0"/>
              <a:t> </a:t>
            </a:r>
            <a:r>
              <a:rPr lang="en-US" dirty="0" err="1"/>
              <a:t>interactie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4406F-293C-18C6-C42D-55A0EBB62FA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55598C5-1806-C138-6FDE-E6460792728E}"/>
              </a:ext>
            </a:extLst>
          </p:cNvPr>
          <p:cNvSpPr txBox="1">
            <a:spLocks/>
          </p:cNvSpPr>
          <p:nvPr/>
        </p:nvSpPr>
        <p:spPr>
          <a:xfrm>
            <a:off x="4514423" y="-74244"/>
            <a:ext cx="7068312" cy="365609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908" lvl="1" indent="0" defTabSz="813816">
              <a:spcBef>
                <a:spcPts val="445"/>
              </a:spcBef>
              <a:spcAft>
                <a:spcPts val="1068"/>
              </a:spcAft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rgbClr val="0070C0"/>
                </a:solidFill>
              </a:rPr>
              <a:t>Programma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Bruggen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en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Kademuren</a:t>
            </a:r>
            <a:endParaRPr lang="en-US" sz="2000" b="1" dirty="0">
              <a:solidFill>
                <a:srgbClr val="0070C0"/>
              </a:solidFill>
            </a:endParaRP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Toetsproces 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Hoe en Wat onderzoeken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/>
              <a:t>Houten paal – grond interactie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Belastingen 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msterdamse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isicobeoordeling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ademuren	-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ARK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oetskader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msterdamse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ademuren	-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TAK</a:t>
            </a:r>
            <a:endParaRPr lang="nl-NL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FA5FF2-2405-CCC7-D59C-0F4800CA3435}"/>
              </a:ext>
            </a:extLst>
          </p:cNvPr>
          <p:cNvGrpSpPr>
            <a:grpSpLocks noChangeAspect="1"/>
          </p:cNvGrpSpPr>
          <p:nvPr/>
        </p:nvGrpSpPr>
        <p:grpSpPr>
          <a:xfrm>
            <a:off x="5613943" y="3473142"/>
            <a:ext cx="4749917" cy="3065792"/>
            <a:chOff x="2684915" y="1217250"/>
            <a:chExt cx="8325985" cy="5367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23C89A-2BB2-31C7-0213-B9D03A8F30DC}"/>
                </a:ext>
              </a:extLst>
            </p:cNvPr>
            <p:cNvGrpSpPr/>
            <p:nvPr/>
          </p:nvGrpSpPr>
          <p:grpSpPr>
            <a:xfrm>
              <a:off x="2684915" y="2847586"/>
              <a:ext cx="8325985" cy="3736927"/>
              <a:chOff x="2684915" y="2650736"/>
              <a:chExt cx="8325985" cy="3736927"/>
            </a:xfrm>
          </p:grpSpPr>
          <p:pic>
            <p:nvPicPr>
              <p:cNvPr id="13" name="Afbeelding 1">
                <a:extLst>
                  <a:ext uri="{FF2B5EF4-FFF2-40B4-BE49-F238E27FC236}">
                    <a16:creationId xmlns:a16="http://schemas.microsoft.com/office/drawing/2014/main" id="{8809704A-7540-25DB-D44C-322BEAD5F8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1"/>
              <a:stretch/>
            </p:blipFill>
            <p:spPr bwMode="auto">
              <a:xfrm>
                <a:off x="2684915" y="2768217"/>
                <a:ext cx="8325985" cy="3619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Afbeelding 2">
                <a:extLst>
                  <a:ext uri="{FF2B5EF4-FFF2-40B4-BE49-F238E27FC236}">
                    <a16:creationId xmlns:a16="http://schemas.microsoft.com/office/drawing/2014/main" id="{F97010A2-518A-E32E-14F4-52222ED3CB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509"/>
              <a:stretch/>
            </p:blipFill>
            <p:spPr bwMode="auto">
              <a:xfrm>
                <a:off x="2684915" y="2650736"/>
                <a:ext cx="7804225" cy="1846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48C1466-716A-9E07-0FEB-E2F0917D48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7450" y="1414100"/>
              <a:ext cx="141629" cy="1550967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4C85FC-958D-9042-E136-54CF5FDBD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5933" y="1217250"/>
              <a:ext cx="0" cy="1747817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DFC57F6-803D-42D3-A8F7-274E2E4FB6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2775" y="1325034"/>
              <a:ext cx="114124" cy="1701799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59D8DE7-9A51-00DF-BA76-990B245ECF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450" y="1217250"/>
              <a:ext cx="2258483" cy="196850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DD3CB9-D5DC-41CB-7D17-9D42AEF26AFB}"/>
                </a:ext>
              </a:extLst>
            </p:cNvPr>
            <p:cNvCxnSpPr>
              <a:cxnSpLocks/>
            </p:cNvCxnSpPr>
            <p:nvPr/>
          </p:nvCxnSpPr>
          <p:spPr>
            <a:xfrm>
              <a:off x="5985933" y="1217250"/>
              <a:ext cx="960966" cy="107784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5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B35952-1637-A542-3CE6-4E1E4F9663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2093" y="1891190"/>
            <a:ext cx="3223207" cy="319791"/>
          </a:xfrm>
        </p:spPr>
        <p:txBody>
          <a:bodyPr/>
          <a:lstStyle/>
          <a:p>
            <a:endParaRPr lang="en-CA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89" y="1426761"/>
            <a:ext cx="9703383" cy="41869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9806C-0A9B-3F2A-715A-93CA846421CD}"/>
              </a:ext>
            </a:extLst>
          </p:cNvPr>
          <p:cNvSpPr txBox="1">
            <a:spLocks/>
          </p:cNvSpPr>
          <p:nvPr/>
        </p:nvSpPr>
        <p:spPr>
          <a:xfrm>
            <a:off x="1007344" y="688067"/>
            <a:ext cx="8614638" cy="10726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spc="1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Uitdaging modelleren: houten paal grond - interactie</a:t>
            </a:r>
            <a:endParaRPr lang="en-GB" sz="2400" spc="1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kstvak 12">
            <a:extLst>
              <a:ext uri="{FF2B5EF4-FFF2-40B4-BE49-F238E27FC236}">
                <a16:creationId xmlns:a16="http://schemas.microsoft.com/office/drawing/2014/main" id="{030FD05A-B3AE-DD07-0F14-53C87BBE66D3}"/>
              </a:ext>
            </a:extLst>
          </p:cNvPr>
          <p:cNvSpPr txBox="1"/>
          <p:nvPr/>
        </p:nvSpPr>
        <p:spPr>
          <a:xfrm rot="16200000">
            <a:off x="-615119" y="3729644"/>
            <a:ext cx="2871685" cy="2051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nl-NL" sz="1300" dirty="0">
                <a:solidFill>
                  <a:srgbClr val="0C0808"/>
                </a:solidFill>
              </a:rPr>
              <a:t>Normaal Amsterdam Peil</a:t>
            </a:r>
          </a:p>
        </p:txBody>
      </p:sp>
    </p:spTree>
    <p:extLst>
      <p:ext uri="{BB962C8B-B14F-4D97-AF65-F5344CB8AC3E}">
        <p14:creationId xmlns:p14="http://schemas.microsoft.com/office/powerpoint/2010/main" val="886477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8">
            <a:extLst>
              <a:ext uri="{FF2B5EF4-FFF2-40B4-BE49-F238E27FC236}">
                <a16:creationId xmlns:a16="http://schemas.microsoft.com/office/drawing/2014/main" id="{B9585222-35EE-936D-686C-922EA3DC7A95}"/>
              </a:ext>
            </a:extLst>
          </p:cNvPr>
          <p:cNvSpPr txBox="1"/>
          <p:nvPr/>
        </p:nvSpPr>
        <p:spPr>
          <a:xfrm>
            <a:off x="2666101" y="5659086"/>
            <a:ext cx="551722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600" dirty="0"/>
              <a:t>Mart-Jan Hemel Promovendus TU Delft/ AMS 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7738512-DA99-A423-3FE9-41168039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5962415" cy="657882"/>
          </a:xfrm>
        </p:spPr>
        <p:txBody>
          <a:bodyPr/>
          <a:lstStyle/>
          <a:p>
            <a:r>
              <a:rPr lang="en-CA" dirty="0"/>
              <a:t>Houten paal – </a:t>
            </a:r>
            <a:r>
              <a:rPr lang="en-CA" dirty="0" err="1"/>
              <a:t>grond</a:t>
            </a:r>
            <a:r>
              <a:rPr lang="en-CA" dirty="0"/>
              <a:t> </a:t>
            </a:r>
            <a:r>
              <a:rPr lang="en-CA" dirty="0" err="1"/>
              <a:t>interactie</a:t>
            </a:r>
            <a:endParaRPr lang="en-CA" dirty="0"/>
          </a:p>
        </p:txBody>
      </p:sp>
      <p:pic>
        <p:nvPicPr>
          <p:cNvPr id="4" name="Content Placeholder 3" descr="A person in a suit&#10;&#10;Description automatically generated">
            <a:extLst>
              <a:ext uri="{FF2B5EF4-FFF2-40B4-BE49-F238E27FC236}">
                <a16:creationId xmlns:a16="http://schemas.microsoft.com/office/drawing/2014/main" id="{1B24C597-A46A-A7A2-CFBA-8025F2442F5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978692" y="1937295"/>
            <a:ext cx="7164993" cy="3685698"/>
          </a:xfrm>
        </p:spPr>
      </p:pic>
    </p:spTree>
    <p:extLst>
      <p:ext uri="{BB962C8B-B14F-4D97-AF65-F5344CB8AC3E}">
        <p14:creationId xmlns:p14="http://schemas.microsoft.com/office/powerpoint/2010/main" val="205702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8">
            <a:extLst>
              <a:ext uri="{FF2B5EF4-FFF2-40B4-BE49-F238E27FC236}">
                <a16:creationId xmlns:a16="http://schemas.microsoft.com/office/drawing/2014/main" id="{B9585222-35EE-936D-686C-922EA3DC7A95}"/>
              </a:ext>
            </a:extLst>
          </p:cNvPr>
          <p:cNvSpPr txBox="1"/>
          <p:nvPr/>
        </p:nvSpPr>
        <p:spPr>
          <a:xfrm>
            <a:off x="72263" y="6495359"/>
            <a:ext cx="551722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200" dirty="0"/>
              <a:t>Mart-Jan Hemel Promovendus TU Delft/ AMS 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7738512-DA99-A423-3FE9-41168039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5962415" cy="657882"/>
          </a:xfrm>
        </p:spPr>
        <p:txBody>
          <a:bodyPr/>
          <a:lstStyle/>
          <a:p>
            <a:r>
              <a:rPr lang="en-CA" dirty="0"/>
              <a:t>Houten paal – </a:t>
            </a:r>
            <a:r>
              <a:rPr lang="en-CA" dirty="0" err="1"/>
              <a:t>grond</a:t>
            </a:r>
            <a:r>
              <a:rPr lang="en-CA" dirty="0"/>
              <a:t> </a:t>
            </a:r>
            <a:r>
              <a:rPr lang="en-CA" dirty="0" err="1"/>
              <a:t>interactie</a:t>
            </a:r>
            <a:endParaRPr lang="en-CA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84E95CA-6E25-F3C3-DFF7-451AAE2610D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4FAB81-C015-1968-3EE0-EECDE89E5450}"/>
              </a:ext>
            </a:extLst>
          </p:cNvPr>
          <p:cNvSpPr/>
          <p:nvPr/>
        </p:nvSpPr>
        <p:spPr>
          <a:xfrm>
            <a:off x="928119" y="3273255"/>
            <a:ext cx="552450" cy="150495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790719-6118-0CBE-67E9-6182DD093519}"/>
              </a:ext>
            </a:extLst>
          </p:cNvPr>
          <p:cNvCxnSpPr/>
          <p:nvPr/>
        </p:nvCxnSpPr>
        <p:spPr>
          <a:xfrm flipV="1">
            <a:off x="1223393" y="2187405"/>
            <a:ext cx="0" cy="25241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D4954-15D3-603A-FBB7-A1F938F7E439}"/>
              </a:ext>
            </a:extLst>
          </p:cNvPr>
          <p:cNvSpPr/>
          <p:nvPr/>
        </p:nvSpPr>
        <p:spPr>
          <a:xfrm>
            <a:off x="3611790" y="3273255"/>
            <a:ext cx="552450" cy="150495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58AD61-E75E-A02B-E3DE-23869B0607BB}"/>
              </a:ext>
            </a:extLst>
          </p:cNvPr>
          <p:cNvCxnSpPr/>
          <p:nvPr/>
        </p:nvCxnSpPr>
        <p:spPr>
          <a:xfrm flipV="1">
            <a:off x="3907064" y="2187405"/>
            <a:ext cx="0" cy="25241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7006998-05FF-2388-ED41-BE37005F0C43}"/>
              </a:ext>
            </a:extLst>
          </p:cNvPr>
          <p:cNvSpPr/>
          <p:nvPr/>
        </p:nvSpPr>
        <p:spPr>
          <a:xfrm>
            <a:off x="6599068" y="3273255"/>
            <a:ext cx="552450" cy="150495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51CBAC-413A-C2F1-936D-D0AD71B2CB44}"/>
              </a:ext>
            </a:extLst>
          </p:cNvPr>
          <p:cNvCxnSpPr/>
          <p:nvPr/>
        </p:nvCxnSpPr>
        <p:spPr>
          <a:xfrm flipV="1">
            <a:off x="6894342" y="2187405"/>
            <a:ext cx="0" cy="25241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DE55860-CFEB-D9AD-C62A-A498AB32D6E6}"/>
              </a:ext>
            </a:extLst>
          </p:cNvPr>
          <p:cNvSpPr/>
          <p:nvPr/>
        </p:nvSpPr>
        <p:spPr>
          <a:xfrm>
            <a:off x="10035212" y="3273255"/>
            <a:ext cx="552450" cy="150495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61C31F-56FD-3207-944B-AB36C591278E}"/>
              </a:ext>
            </a:extLst>
          </p:cNvPr>
          <p:cNvSpPr/>
          <p:nvPr/>
        </p:nvSpPr>
        <p:spPr>
          <a:xfrm>
            <a:off x="10035212" y="3273255"/>
            <a:ext cx="552447" cy="13239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D635FC-5438-D96F-88DF-F88404751484}"/>
              </a:ext>
            </a:extLst>
          </p:cNvPr>
          <p:cNvCxnSpPr/>
          <p:nvPr/>
        </p:nvCxnSpPr>
        <p:spPr>
          <a:xfrm flipV="1">
            <a:off x="10330486" y="2187405"/>
            <a:ext cx="0" cy="25241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D15506C-5957-719A-9CDF-44FBF0AD5D62}"/>
              </a:ext>
            </a:extLst>
          </p:cNvPr>
          <p:cNvSpPr/>
          <p:nvPr/>
        </p:nvSpPr>
        <p:spPr>
          <a:xfrm rot="10800000">
            <a:off x="3940974" y="2235029"/>
            <a:ext cx="504825" cy="1238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4F92D5A-788B-BA3E-8646-B7D91F55FACF}"/>
              </a:ext>
            </a:extLst>
          </p:cNvPr>
          <p:cNvSpPr/>
          <p:nvPr/>
        </p:nvSpPr>
        <p:spPr>
          <a:xfrm rot="10800000">
            <a:off x="1266256" y="2235028"/>
            <a:ext cx="504825" cy="1238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A3FF4C1-C696-AFE5-4040-03F2D2A20891}"/>
              </a:ext>
            </a:extLst>
          </p:cNvPr>
          <p:cNvSpPr/>
          <p:nvPr/>
        </p:nvSpPr>
        <p:spPr>
          <a:xfrm rot="10800000">
            <a:off x="10367474" y="2235028"/>
            <a:ext cx="504825" cy="1238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18673C9-84DC-F748-67AF-06EDBF274303}"/>
              </a:ext>
            </a:extLst>
          </p:cNvPr>
          <p:cNvSpPr/>
          <p:nvPr/>
        </p:nvSpPr>
        <p:spPr>
          <a:xfrm rot="10800000">
            <a:off x="6931331" y="2235889"/>
            <a:ext cx="504825" cy="1238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kstvak 8">
            <a:extLst>
              <a:ext uri="{FF2B5EF4-FFF2-40B4-BE49-F238E27FC236}">
                <a16:creationId xmlns:a16="http://schemas.microsoft.com/office/drawing/2014/main" id="{F13089DE-68FC-51BD-F77C-68E103B3B404}"/>
              </a:ext>
            </a:extLst>
          </p:cNvPr>
          <p:cNvSpPr txBox="1"/>
          <p:nvPr/>
        </p:nvSpPr>
        <p:spPr>
          <a:xfrm>
            <a:off x="287015" y="4813585"/>
            <a:ext cx="205164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/>
              <a:t>Spaghetti in zand</a:t>
            </a:r>
          </a:p>
        </p:txBody>
      </p:sp>
      <p:sp>
        <p:nvSpPr>
          <p:cNvPr id="31" name="Tekstvak 8">
            <a:extLst>
              <a:ext uri="{FF2B5EF4-FFF2-40B4-BE49-F238E27FC236}">
                <a16:creationId xmlns:a16="http://schemas.microsoft.com/office/drawing/2014/main" id="{8AAB5D9D-5A76-6208-E980-EFC9C747CB69}"/>
              </a:ext>
            </a:extLst>
          </p:cNvPr>
          <p:cNvSpPr txBox="1"/>
          <p:nvPr/>
        </p:nvSpPr>
        <p:spPr>
          <a:xfrm>
            <a:off x="2585883" y="4808271"/>
            <a:ext cx="301383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/>
              <a:t>Gekookte Spaghetti in zand</a:t>
            </a:r>
          </a:p>
        </p:txBody>
      </p:sp>
      <p:sp>
        <p:nvSpPr>
          <p:cNvPr id="32" name="Tekstvak 8">
            <a:extLst>
              <a:ext uri="{FF2B5EF4-FFF2-40B4-BE49-F238E27FC236}">
                <a16:creationId xmlns:a16="http://schemas.microsoft.com/office/drawing/2014/main" id="{EA8EE5C0-3EE1-7091-8F0B-CF3D7EA84672}"/>
              </a:ext>
            </a:extLst>
          </p:cNvPr>
          <p:cNvSpPr txBox="1"/>
          <p:nvPr/>
        </p:nvSpPr>
        <p:spPr>
          <a:xfrm>
            <a:off x="5792048" y="4808271"/>
            <a:ext cx="28803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/>
              <a:t>Satéprikker in zand</a:t>
            </a:r>
          </a:p>
        </p:txBody>
      </p:sp>
      <p:sp>
        <p:nvSpPr>
          <p:cNvPr id="33" name="Tekstvak 8">
            <a:extLst>
              <a:ext uri="{FF2B5EF4-FFF2-40B4-BE49-F238E27FC236}">
                <a16:creationId xmlns:a16="http://schemas.microsoft.com/office/drawing/2014/main" id="{A6133611-1A43-A5F0-FB4C-95FC00853C1C}"/>
              </a:ext>
            </a:extLst>
          </p:cNvPr>
          <p:cNvSpPr txBox="1"/>
          <p:nvPr/>
        </p:nvSpPr>
        <p:spPr>
          <a:xfrm>
            <a:off x="9179724" y="4778205"/>
            <a:ext cx="288032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/>
              <a:t>Spaghetti in slappe bovenlaag</a:t>
            </a:r>
          </a:p>
        </p:txBody>
      </p:sp>
    </p:spTree>
    <p:extLst>
      <p:ext uri="{BB962C8B-B14F-4D97-AF65-F5344CB8AC3E}">
        <p14:creationId xmlns:p14="http://schemas.microsoft.com/office/powerpoint/2010/main" val="327294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8">
            <a:extLst>
              <a:ext uri="{FF2B5EF4-FFF2-40B4-BE49-F238E27FC236}">
                <a16:creationId xmlns:a16="http://schemas.microsoft.com/office/drawing/2014/main" id="{9BBE1E37-1E9A-E9B3-F921-B5DCDA1F7DFE}"/>
              </a:ext>
            </a:extLst>
          </p:cNvPr>
          <p:cNvSpPr txBox="1"/>
          <p:nvPr/>
        </p:nvSpPr>
        <p:spPr>
          <a:xfrm>
            <a:off x="416613" y="5356296"/>
            <a:ext cx="205164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/>
              <a:t>Spaghetti in zand</a:t>
            </a:r>
          </a:p>
        </p:txBody>
      </p:sp>
      <p:sp>
        <p:nvSpPr>
          <p:cNvPr id="17" name="Tekstvak 8">
            <a:extLst>
              <a:ext uri="{FF2B5EF4-FFF2-40B4-BE49-F238E27FC236}">
                <a16:creationId xmlns:a16="http://schemas.microsoft.com/office/drawing/2014/main" id="{7611F97E-5203-9D4B-27A1-29A04D1C5001}"/>
              </a:ext>
            </a:extLst>
          </p:cNvPr>
          <p:cNvSpPr txBox="1"/>
          <p:nvPr/>
        </p:nvSpPr>
        <p:spPr>
          <a:xfrm>
            <a:off x="2715481" y="5350982"/>
            <a:ext cx="301383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/>
              <a:t>Gekookte Spaghetti in zand</a:t>
            </a:r>
          </a:p>
        </p:txBody>
      </p:sp>
      <p:sp>
        <p:nvSpPr>
          <p:cNvPr id="18" name="Tekstvak 8">
            <a:extLst>
              <a:ext uri="{FF2B5EF4-FFF2-40B4-BE49-F238E27FC236}">
                <a16:creationId xmlns:a16="http://schemas.microsoft.com/office/drawing/2014/main" id="{4FF4B47A-7BC8-E6FF-EA6A-0075C14781AB}"/>
              </a:ext>
            </a:extLst>
          </p:cNvPr>
          <p:cNvSpPr txBox="1"/>
          <p:nvPr/>
        </p:nvSpPr>
        <p:spPr>
          <a:xfrm>
            <a:off x="5921646" y="5350982"/>
            <a:ext cx="28803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/>
              <a:t>Satéprikker in zand</a:t>
            </a:r>
          </a:p>
        </p:txBody>
      </p:sp>
      <p:sp>
        <p:nvSpPr>
          <p:cNvPr id="19" name="Tekstvak 8">
            <a:extLst>
              <a:ext uri="{FF2B5EF4-FFF2-40B4-BE49-F238E27FC236}">
                <a16:creationId xmlns:a16="http://schemas.microsoft.com/office/drawing/2014/main" id="{18322B63-F577-EBAA-BD3A-F7FED89EBAB5}"/>
              </a:ext>
            </a:extLst>
          </p:cNvPr>
          <p:cNvSpPr txBox="1"/>
          <p:nvPr/>
        </p:nvSpPr>
        <p:spPr>
          <a:xfrm>
            <a:off x="8395092" y="5356296"/>
            <a:ext cx="288032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dirty="0"/>
              <a:t>Spaghetti in slappe bovenlaag</a:t>
            </a:r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311CFF30-2E2E-0FEC-6FD8-8A84F20467A6}"/>
              </a:ext>
            </a:extLst>
          </p:cNvPr>
          <p:cNvSpPr txBox="1"/>
          <p:nvPr/>
        </p:nvSpPr>
        <p:spPr>
          <a:xfrm>
            <a:off x="0" y="6578909"/>
            <a:ext cx="392366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200" dirty="0"/>
              <a:t>Mart-Jan Hemel Promovendus TU Delft/ AMS </a:t>
            </a:r>
          </a:p>
        </p:txBody>
      </p:sp>
      <p:pic>
        <p:nvPicPr>
          <p:cNvPr id="8" name="Bros sp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CBBA9E4-2E8A-9526-6BB1-3908A3751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263" y="932346"/>
            <a:ext cx="2490597" cy="4418636"/>
          </a:xfrm>
          <a:prstGeom prst="rect">
            <a:avLst/>
          </a:prstGeom>
        </p:spPr>
      </p:pic>
      <p:pic>
        <p:nvPicPr>
          <p:cNvPr id="25" name="Slappe paal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D2FB4BA-D807-5040-590A-4DC2220044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94571" y="932349"/>
            <a:ext cx="2490596" cy="4418634"/>
          </a:xfrm>
          <a:prstGeom prst="rect">
            <a:avLst/>
          </a:prstGeom>
        </p:spPr>
      </p:pic>
      <p:pic>
        <p:nvPicPr>
          <p:cNvPr id="26" name="Stijve paal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3C55460-2742-B86C-C089-7B15D2764E9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12167" y="932346"/>
            <a:ext cx="2490597" cy="4418634"/>
          </a:xfrm>
          <a:prstGeom prst="rect">
            <a:avLst/>
          </a:prstGeom>
        </p:spPr>
      </p:pic>
      <p:pic>
        <p:nvPicPr>
          <p:cNvPr id="27" name="Soft soil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77A52E0-0485-CD5F-B001-444B3003DB4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9764" y="932345"/>
            <a:ext cx="2490596" cy="4418635"/>
          </a:xfrm>
          <a:prstGeom prst="rect">
            <a:avLst/>
          </a:prstGeom>
        </p:spPr>
      </p:pic>
      <p:sp>
        <p:nvSpPr>
          <p:cNvPr id="28" name="Titel 1">
            <a:extLst>
              <a:ext uri="{FF2B5EF4-FFF2-40B4-BE49-F238E27FC236}">
                <a16:creationId xmlns:a16="http://schemas.microsoft.com/office/drawing/2014/main" id="{11B31B68-577B-EB4B-C3D5-59138D4C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883" y="279091"/>
            <a:ext cx="9826315" cy="505067"/>
          </a:xfrm>
        </p:spPr>
        <p:txBody>
          <a:bodyPr/>
          <a:lstStyle/>
          <a:p>
            <a:r>
              <a:rPr lang="nl-NL" dirty="0"/>
              <a:t>Houten paal &lt;–&gt; Grond interactie: eenvoudig experiment</a:t>
            </a:r>
          </a:p>
        </p:txBody>
      </p:sp>
    </p:spTree>
    <p:extLst>
      <p:ext uri="{BB962C8B-B14F-4D97-AF65-F5344CB8AC3E}">
        <p14:creationId xmlns:p14="http://schemas.microsoft.com/office/powerpoint/2010/main" val="296263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9787" y="1195272"/>
            <a:ext cx="8473259" cy="1000125"/>
          </a:xfrm>
        </p:spPr>
        <p:txBody>
          <a:bodyPr lIns="91440" tIns="45720" rIns="91440" bIns="45720" anchor="ctr"/>
          <a:lstStyle/>
          <a:p>
            <a:r>
              <a:rPr lang="en-US" dirty="0" err="1">
                <a:latin typeface="Arial"/>
                <a:cs typeface="Arial"/>
              </a:rPr>
              <a:t>Experimenteel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onderzoek</a:t>
            </a:r>
            <a:r>
              <a:rPr lang="en-US" dirty="0">
                <a:latin typeface="Arial"/>
                <a:cs typeface="Arial"/>
              </a:rPr>
              <a:t> door </a:t>
            </a:r>
            <a:r>
              <a:rPr lang="nl-NL" sz="2400" dirty="0">
                <a:latin typeface="Arial"/>
                <a:cs typeface="Arial"/>
              </a:rPr>
              <a:t>Mart-Jan Hemel Promovendus TU Delft / AMS</a:t>
            </a:r>
            <a:r>
              <a:rPr lang="nl-NL" dirty="0">
                <a:latin typeface="Arial"/>
                <a:cs typeface="Arial"/>
              </a:rPr>
              <a:t> - Promotie 30 november</a:t>
            </a:r>
            <a:endParaRPr lang="nl-NL" dirty="0" err="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ACD0E5-8787-4D5D-0C0B-F9E11D3E90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16930"/>
          <a:stretch/>
        </p:blipFill>
        <p:spPr>
          <a:xfrm>
            <a:off x="600075" y="2195397"/>
            <a:ext cx="8921120" cy="4123107"/>
          </a:xfrm>
        </p:spPr>
      </p:pic>
    </p:spTree>
    <p:extLst>
      <p:ext uri="{BB962C8B-B14F-4D97-AF65-F5344CB8AC3E}">
        <p14:creationId xmlns:p14="http://schemas.microsoft.com/office/powerpoint/2010/main" val="2209732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10F439-639A-CB0F-035C-85155A0B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01" y="3766688"/>
            <a:ext cx="2675222" cy="523708"/>
          </a:xfrm>
        </p:spPr>
        <p:txBody>
          <a:bodyPr/>
          <a:lstStyle/>
          <a:p>
            <a:r>
              <a:rPr lang="en-US" dirty="0" err="1"/>
              <a:t>Belastingen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7DB9A-F6D2-11C6-7090-E630697304F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3DE8D7E-B786-1B66-70EA-1167465F48BD}"/>
              </a:ext>
            </a:extLst>
          </p:cNvPr>
          <p:cNvSpPr txBox="1">
            <a:spLocks/>
          </p:cNvSpPr>
          <p:nvPr/>
        </p:nvSpPr>
        <p:spPr>
          <a:xfrm>
            <a:off x="4643542" y="-81835"/>
            <a:ext cx="7068312" cy="365609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908" lvl="1" indent="0" defTabSz="813816">
              <a:spcBef>
                <a:spcPts val="445"/>
              </a:spcBef>
              <a:spcAft>
                <a:spcPts val="1068"/>
              </a:spcAft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rgbClr val="0070C0"/>
                </a:solidFill>
              </a:rPr>
              <a:t>Programma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Bruggen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en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Kademuren</a:t>
            </a:r>
            <a:endParaRPr lang="en-US" sz="2000" b="1" dirty="0">
              <a:solidFill>
                <a:srgbClr val="0070C0"/>
              </a:solidFill>
            </a:endParaRP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Toetsproces 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Hoe en Wat onderzoeken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Houten paal – grond interactie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/>
              <a:t>Belastingen 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msterdamse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R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isicobeoordeling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ademuren	-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ARK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oetskader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msterdamse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ademuren	- 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TAK</a:t>
            </a:r>
            <a:endParaRPr lang="nl-NL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391AF8-A53F-90BF-3EA2-9AA7A98CC4F6}"/>
              </a:ext>
            </a:extLst>
          </p:cNvPr>
          <p:cNvGrpSpPr>
            <a:grpSpLocks noChangeAspect="1"/>
          </p:cNvGrpSpPr>
          <p:nvPr/>
        </p:nvGrpSpPr>
        <p:grpSpPr>
          <a:xfrm>
            <a:off x="5613943" y="3473143"/>
            <a:ext cx="4749917" cy="3065792"/>
            <a:chOff x="2684915" y="1217250"/>
            <a:chExt cx="8325985" cy="53672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FEF968-5B42-F66C-3707-B547518EAB6F}"/>
                </a:ext>
              </a:extLst>
            </p:cNvPr>
            <p:cNvGrpSpPr/>
            <p:nvPr/>
          </p:nvGrpSpPr>
          <p:grpSpPr>
            <a:xfrm>
              <a:off x="2684915" y="2847586"/>
              <a:ext cx="8325985" cy="3736927"/>
              <a:chOff x="2684915" y="2650736"/>
              <a:chExt cx="8325985" cy="3736927"/>
            </a:xfrm>
          </p:grpSpPr>
          <p:pic>
            <p:nvPicPr>
              <p:cNvPr id="24" name="Afbeelding 1">
                <a:extLst>
                  <a:ext uri="{FF2B5EF4-FFF2-40B4-BE49-F238E27FC236}">
                    <a16:creationId xmlns:a16="http://schemas.microsoft.com/office/drawing/2014/main" id="{8A2F6541-6508-04D1-7B78-D61FDDB2E8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1"/>
              <a:stretch/>
            </p:blipFill>
            <p:spPr bwMode="auto">
              <a:xfrm>
                <a:off x="2684915" y="2768217"/>
                <a:ext cx="8325985" cy="3619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Afbeelding 2">
                <a:extLst>
                  <a:ext uri="{FF2B5EF4-FFF2-40B4-BE49-F238E27FC236}">
                    <a16:creationId xmlns:a16="http://schemas.microsoft.com/office/drawing/2014/main" id="{F781C84A-F591-4663-7A6E-3E682356E7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509"/>
              <a:stretch/>
            </p:blipFill>
            <p:spPr bwMode="auto">
              <a:xfrm>
                <a:off x="2684915" y="2650736"/>
                <a:ext cx="7804225" cy="1846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E0A3A7-DF28-D752-CC27-5F3EBC1EE6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7450" y="1414100"/>
              <a:ext cx="141629" cy="1550967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7F9922-1696-3739-3546-4C844964BE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5933" y="1217250"/>
              <a:ext cx="0" cy="1747817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3F8CF5-989E-525A-F124-668F2E9475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2775" y="1325034"/>
              <a:ext cx="114124" cy="1701799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64C219-6BC9-504F-3388-77B25765F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450" y="1217250"/>
              <a:ext cx="2258483" cy="196850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550958-057C-4A4D-7F5E-B8FCBF31CA07}"/>
                </a:ext>
              </a:extLst>
            </p:cNvPr>
            <p:cNvCxnSpPr>
              <a:cxnSpLocks/>
            </p:cNvCxnSpPr>
            <p:nvPr/>
          </p:nvCxnSpPr>
          <p:spPr>
            <a:xfrm>
              <a:off x="5985933" y="1217250"/>
              <a:ext cx="960966" cy="107784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5705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1264" y="656952"/>
            <a:ext cx="5746388" cy="657882"/>
          </a:xfrm>
        </p:spPr>
        <p:txBody>
          <a:bodyPr anchor="ctr">
            <a:normAutofit/>
          </a:bodyPr>
          <a:lstStyle/>
          <a:p>
            <a:r>
              <a:rPr lang="nl-NL" dirty="0"/>
              <a:t>Verkeersbelasting</a:t>
            </a:r>
          </a:p>
        </p:txBody>
      </p:sp>
      <p:sp>
        <p:nvSpPr>
          <p:cNvPr id="3" name="Rechthoek 7">
            <a:extLst>
              <a:ext uri="{FF2B5EF4-FFF2-40B4-BE49-F238E27FC236}">
                <a16:creationId xmlns:a16="http://schemas.microsoft.com/office/drawing/2014/main" id="{F9615380-23A0-7ACA-1A17-861AD1BDED90}"/>
              </a:ext>
            </a:extLst>
          </p:cNvPr>
          <p:cNvSpPr/>
          <p:nvPr/>
        </p:nvSpPr>
        <p:spPr>
          <a:xfrm>
            <a:off x="565328" y="5709312"/>
            <a:ext cx="4392488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 lvl="0">
              <a:defRPr lang="nl-NL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>
                <a:solidFill>
                  <a:srgbClr val="202122"/>
                </a:solidFill>
                <a:latin typeface="Arial" panose="020B0604020202020204" pitchFamily="34" charset="0"/>
              </a:rPr>
              <a:t>City archive Amsterdam approx 1930</a:t>
            </a:r>
            <a:endParaRPr lang="nl-NL" sz="900" dirty="0"/>
          </a:p>
        </p:txBody>
      </p:sp>
      <p:pic>
        <p:nvPicPr>
          <p:cNvPr id="7" name="Tijdelijke aanduiding voor inhoud 7">
            <a:extLst>
              <a:ext uri="{FF2B5EF4-FFF2-40B4-BE49-F238E27FC236}">
                <a16:creationId xmlns:a16="http://schemas.microsoft.com/office/drawing/2014/main" id="{F53E0EAB-582A-693A-672E-BB1793B83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" t="18672" r="8575" b="3258"/>
          <a:stretch/>
        </p:blipFill>
        <p:spPr>
          <a:xfrm>
            <a:off x="0" y="2251332"/>
            <a:ext cx="5792905" cy="3457979"/>
          </a:xfrm>
          <a:prstGeom prst="rect">
            <a:avLst/>
          </a:prstGeom>
          <a:noFill/>
        </p:spPr>
      </p:pic>
      <p:pic>
        <p:nvPicPr>
          <p:cNvPr id="4" name="Picture 2" descr="Transport Online - Simon Loos breidt uit naar zeven elektrische vrachtwagens">
            <a:extLst>
              <a:ext uri="{FF2B5EF4-FFF2-40B4-BE49-F238E27FC236}">
                <a16:creationId xmlns:a16="http://schemas.microsoft.com/office/drawing/2014/main" id="{E8730834-8386-3BAB-B641-212EC688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581" y="2251333"/>
            <a:ext cx="5192160" cy="345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2">
            <a:extLst>
              <a:ext uri="{FF2B5EF4-FFF2-40B4-BE49-F238E27FC236}">
                <a16:creationId xmlns:a16="http://schemas.microsoft.com/office/drawing/2014/main" id="{7CB2C6E5-402B-BB88-74C1-FEBED037510B}"/>
              </a:ext>
            </a:extLst>
          </p:cNvPr>
          <p:cNvSpPr/>
          <p:nvPr/>
        </p:nvSpPr>
        <p:spPr>
          <a:xfrm>
            <a:off x="2028167" y="1616747"/>
            <a:ext cx="839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724650" algn="l"/>
              </a:tabLst>
            </a:pPr>
            <a:r>
              <a:rPr lang="nl-NL" sz="2000" dirty="0"/>
              <a:t>Toen…	…en nu</a:t>
            </a:r>
          </a:p>
        </p:txBody>
      </p:sp>
    </p:spTree>
    <p:extLst>
      <p:ext uri="{BB962C8B-B14F-4D97-AF65-F5344CB8AC3E}">
        <p14:creationId xmlns:p14="http://schemas.microsoft.com/office/powerpoint/2010/main" val="163911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B4B16B-93CD-F17A-F6F4-6D1C18465F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73514" y="4594131"/>
            <a:ext cx="3242351" cy="430923"/>
          </a:xfrm>
        </p:spPr>
        <p:txBody>
          <a:bodyPr/>
          <a:lstStyle/>
          <a:p>
            <a:r>
              <a:rPr lang="nl-NL" b="0" i="1" dirty="0">
                <a:solidFill>
                  <a:srgbClr val="231F20"/>
                </a:solidFill>
                <a:effectLst/>
                <a:latin typeface="BalanceBlack-Italic"/>
              </a:rPr>
              <a:t>Ing. L. Neijzing</a:t>
            </a:r>
            <a:br>
              <a:rPr lang="nl-NL" b="0" i="1" dirty="0">
                <a:solidFill>
                  <a:srgbClr val="231F20"/>
                </a:solidFill>
                <a:effectLst/>
                <a:latin typeface="BalanceBlack-Italic"/>
              </a:rPr>
            </a:br>
            <a:r>
              <a:rPr lang="nl-NL" b="0" i="1" dirty="0">
                <a:solidFill>
                  <a:srgbClr val="5A91CC"/>
                </a:solidFill>
                <a:effectLst/>
                <a:latin typeface="BalanceRegular-Italic"/>
              </a:rPr>
              <a:t>Constructeur, Gemeente Amsterdam</a:t>
            </a:r>
            <a:br>
              <a:rPr lang="nl-NL" b="0" i="1" dirty="0">
                <a:solidFill>
                  <a:srgbClr val="5A91CC"/>
                </a:solidFill>
                <a:effectLst/>
                <a:latin typeface="BalanceRegular-Italic"/>
              </a:rPr>
            </a:br>
            <a:r>
              <a:rPr lang="nl-NL" b="0" i="1" dirty="0">
                <a:solidFill>
                  <a:srgbClr val="5A91CC"/>
                </a:solidFill>
                <a:effectLst/>
                <a:latin typeface="BalanceRegular-Italic"/>
              </a:rPr>
              <a:t>Programma Bruggen en Kademuren</a:t>
            </a:r>
            <a:r>
              <a:rPr lang="nl-NL" dirty="0"/>
              <a:t> </a:t>
            </a:r>
            <a:br>
              <a:rPr lang="nl-NL" dirty="0"/>
            </a:b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242E97-D250-6462-98F6-F4ACC411AE9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61347" y="4719924"/>
            <a:ext cx="2652843" cy="430923"/>
          </a:xfrm>
        </p:spPr>
        <p:txBody>
          <a:bodyPr/>
          <a:lstStyle/>
          <a:p>
            <a:r>
              <a:rPr lang="nl-NL" b="0" i="1" dirty="0">
                <a:solidFill>
                  <a:srgbClr val="231F20"/>
                </a:solidFill>
                <a:effectLst/>
                <a:latin typeface="BalanceBlack-Italic"/>
              </a:rPr>
              <a:t>Ir. R. Wesstein</a:t>
            </a:r>
            <a:br>
              <a:rPr lang="nl-NL" b="0" i="1" dirty="0">
                <a:solidFill>
                  <a:srgbClr val="231F20"/>
                </a:solidFill>
                <a:effectLst/>
                <a:latin typeface="BalanceBlack-Italic"/>
              </a:rPr>
            </a:br>
            <a:r>
              <a:rPr lang="nl-NL" b="0" i="1" dirty="0">
                <a:solidFill>
                  <a:srgbClr val="5A91CC"/>
                </a:solidFill>
                <a:effectLst/>
                <a:latin typeface="BalanceRegular-Italic"/>
              </a:rPr>
              <a:t>Adviseur Geotechniek Arcadis</a:t>
            </a:r>
            <a:r>
              <a:rPr lang="nl-NL" dirty="0"/>
              <a:t> </a:t>
            </a:r>
            <a:br>
              <a:rPr lang="nl-NL" dirty="0"/>
            </a:br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9919D5-786B-A7E1-9B00-16509C5092E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06936" y="4674838"/>
            <a:ext cx="2652843" cy="430923"/>
          </a:xfrm>
        </p:spPr>
        <p:txBody>
          <a:bodyPr/>
          <a:lstStyle/>
          <a:p>
            <a:r>
              <a:rPr lang="nl-NL" b="0" i="1" dirty="0">
                <a:solidFill>
                  <a:srgbClr val="231F20"/>
                </a:solidFill>
                <a:effectLst/>
                <a:latin typeface="BalanceBlack-Italic"/>
              </a:rPr>
              <a:t>Dr. Ir. T. Schweckendiek</a:t>
            </a:r>
            <a:br>
              <a:rPr lang="nl-NL" b="0" i="1" dirty="0">
                <a:solidFill>
                  <a:srgbClr val="231F20"/>
                </a:solidFill>
                <a:effectLst/>
                <a:latin typeface="BalanceBlack-Italic"/>
              </a:rPr>
            </a:br>
            <a:r>
              <a:rPr lang="nl-NL" b="0" i="1" dirty="0">
                <a:solidFill>
                  <a:srgbClr val="5A91CC"/>
                </a:solidFill>
                <a:effectLst/>
                <a:latin typeface="BalanceRegular-Italic"/>
              </a:rPr>
              <a:t>Specialist Geotechnische</a:t>
            </a:r>
            <a:br>
              <a:rPr lang="nl-NL" b="0" i="1" dirty="0">
                <a:solidFill>
                  <a:srgbClr val="5A91CC"/>
                </a:solidFill>
                <a:effectLst/>
                <a:latin typeface="BalanceRegular-Italic"/>
              </a:rPr>
            </a:br>
            <a:r>
              <a:rPr lang="nl-NL" b="0" i="1" dirty="0">
                <a:solidFill>
                  <a:srgbClr val="5A91CC"/>
                </a:solidFill>
                <a:effectLst/>
                <a:latin typeface="BalanceRegular-Italic"/>
              </a:rPr>
              <a:t>Betrouwbaarheid, Deltares</a:t>
            </a:r>
            <a:r>
              <a:rPr lang="nl-NL" dirty="0"/>
              <a:t> </a:t>
            </a:r>
            <a:br>
              <a:rPr lang="nl-NL" dirty="0"/>
            </a:br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0CDC2A-A125-B339-754C-EB79BC40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943" y="890887"/>
            <a:ext cx="4079564" cy="1268810"/>
          </a:xfrm>
        </p:spPr>
        <p:txBody>
          <a:bodyPr/>
          <a:lstStyle/>
          <a:p>
            <a:r>
              <a:rPr lang="en-CA" dirty="0" err="1"/>
              <a:t>Samengewerkt</a:t>
            </a:r>
            <a:r>
              <a:rPr lang="en-CA" dirty="0"/>
              <a:t> met:</a:t>
            </a:r>
          </a:p>
        </p:txBody>
      </p:sp>
      <p:pic>
        <p:nvPicPr>
          <p:cNvPr id="14" name="Content Placeholder 13" descr="A person in a blue shirt&#10;&#10;Description automatically generated">
            <a:extLst>
              <a:ext uri="{FF2B5EF4-FFF2-40B4-BE49-F238E27FC236}">
                <a16:creationId xmlns:a16="http://schemas.microsoft.com/office/drawing/2014/main" id="{C2067FE8-9CBF-DCF0-4DE8-2C655066FAB2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2"/>
          <a:stretch>
            <a:fillRect/>
          </a:stretch>
        </p:blipFill>
        <p:spPr>
          <a:xfrm>
            <a:off x="1479453" y="2008177"/>
            <a:ext cx="1782762" cy="2377017"/>
          </a:xfrm>
        </p:spPr>
      </p:pic>
      <p:pic>
        <p:nvPicPr>
          <p:cNvPr id="16" name="Content Placeholder 15" descr="A person wearing glasses and a blue jacket&#10;&#10;Description automatically generated">
            <a:extLst>
              <a:ext uri="{FF2B5EF4-FFF2-40B4-BE49-F238E27FC236}">
                <a16:creationId xmlns:a16="http://schemas.microsoft.com/office/drawing/2014/main" id="{AAAD19B1-87BF-E57D-872F-3B3C1C8B9AC9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3"/>
          <a:stretch>
            <a:fillRect/>
          </a:stretch>
        </p:blipFill>
        <p:spPr>
          <a:xfrm>
            <a:off x="4606936" y="2067541"/>
            <a:ext cx="2309690" cy="2377017"/>
          </a:xfrm>
        </p:spPr>
      </p:pic>
      <p:pic>
        <p:nvPicPr>
          <p:cNvPr id="18" name="Content Placeholder 1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C9D850C-7EDE-08DE-274C-21DB69E733A8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4"/>
          <a:stretch>
            <a:fillRect/>
          </a:stretch>
        </p:blipFill>
        <p:spPr>
          <a:xfrm>
            <a:off x="8261347" y="2067541"/>
            <a:ext cx="2377017" cy="2377017"/>
          </a:xfrm>
        </p:spPr>
      </p:pic>
    </p:spTree>
    <p:extLst>
      <p:ext uri="{BB962C8B-B14F-4D97-AF65-F5344CB8AC3E}">
        <p14:creationId xmlns:p14="http://schemas.microsoft.com/office/powerpoint/2010/main" val="875846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41ef222-45c9-47c5-997a-91f954a547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4441" y="0"/>
            <a:ext cx="3877559" cy="685115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92362" y="2018191"/>
            <a:ext cx="71594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18 feb 2022: storm </a:t>
            </a:r>
            <a:r>
              <a:rPr lang="nl-NL" sz="2000" dirty="0" err="1"/>
              <a:t>Eunice</a:t>
            </a:r>
            <a:r>
              <a:rPr lang="nl-NL" sz="2000" dirty="0"/>
              <a:t>, 3</a:t>
            </a:r>
            <a:r>
              <a:rPr lang="nl-NL" sz="2000" baseline="30000" dirty="0"/>
              <a:t>e</a:t>
            </a:r>
            <a:r>
              <a:rPr lang="nl-NL" sz="2000" dirty="0"/>
              <a:t> zwaarste storm in 100 jaar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600 bomen omgewaaid in Amsterdam</a:t>
            </a:r>
          </a:p>
          <a:p>
            <a:pPr marL="285750" indent="-285750">
              <a:buFontTx/>
              <a:buChar char="-"/>
            </a:pPr>
            <a:r>
              <a:rPr lang="nl-NL" sz="2000" dirty="0"/>
              <a:t>Schade aan of bezweken kademuren?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3D0DFE-E280-BB0B-CF36-BC11C54582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000" r="6183" b="8607"/>
          <a:stretch/>
        </p:blipFill>
        <p:spPr>
          <a:xfrm>
            <a:off x="894146" y="3341630"/>
            <a:ext cx="5588949" cy="307552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2FA91F86-036C-FE6F-F05F-A56885060042}"/>
              </a:ext>
            </a:extLst>
          </p:cNvPr>
          <p:cNvSpPr txBox="1">
            <a:spLocks/>
          </p:cNvSpPr>
          <p:nvPr/>
        </p:nvSpPr>
        <p:spPr>
          <a:xfrm>
            <a:off x="1858588" y="1394187"/>
            <a:ext cx="4004884" cy="6578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CA"/>
              <a:t>Boombelasting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32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4072F3-AA69-F9BA-A1B1-B6762E0E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38" y="501241"/>
            <a:ext cx="10306343" cy="5845617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gray">
          <a:xfrm>
            <a:off x="2331790" y="177205"/>
            <a:ext cx="6480720" cy="64807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nl-NL" sz="3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0E571A-59A7-7DB2-CF48-0198098FE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588" y="1394187"/>
            <a:ext cx="4004884" cy="657882"/>
          </a:xfrm>
        </p:spPr>
        <p:txBody>
          <a:bodyPr/>
          <a:lstStyle/>
          <a:p>
            <a:r>
              <a:rPr lang="en-CA" dirty="0" err="1"/>
              <a:t>Boombelasting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1213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10F439-639A-CB0F-035C-85155A0B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54" y="3723722"/>
            <a:ext cx="2198078" cy="523708"/>
          </a:xfrm>
        </p:spPr>
        <p:txBody>
          <a:bodyPr/>
          <a:lstStyle/>
          <a:p>
            <a:r>
              <a:rPr lang="en-US" dirty="0"/>
              <a:t>ARK </a:t>
            </a:r>
            <a:r>
              <a:rPr lang="en-US" dirty="0" err="1"/>
              <a:t>en</a:t>
            </a:r>
            <a:r>
              <a:rPr lang="en-US" dirty="0"/>
              <a:t> TAK</a:t>
            </a:r>
            <a:endParaRPr lang="en-CA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F9B0666-C252-55F2-F7C7-F9760B3A129B}"/>
              </a:ext>
            </a:extLst>
          </p:cNvPr>
          <p:cNvSpPr txBox="1">
            <a:spLocks/>
          </p:cNvSpPr>
          <p:nvPr/>
        </p:nvSpPr>
        <p:spPr>
          <a:xfrm>
            <a:off x="4634249" y="-63249"/>
            <a:ext cx="7068312" cy="365609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908" lvl="1" indent="0" defTabSz="813816">
              <a:spcBef>
                <a:spcPts val="445"/>
              </a:spcBef>
              <a:spcAft>
                <a:spcPts val="1068"/>
              </a:spcAft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rgbClr val="0070C0"/>
                </a:solidFill>
              </a:rPr>
              <a:t>Programma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Bruggen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en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Kademuren</a:t>
            </a:r>
            <a:endParaRPr lang="en-US" sz="2000" b="1" dirty="0">
              <a:solidFill>
                <a:srgbClr val="0070C0"/>
              </a:solidFill>
            </a:endParaRP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Toetsproces 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Hoe en Wat onderzoeken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Houten paal – grond interactie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>
                <a:solidFill>
                  <a:schemeClr val="bg1">
                    <a:lumMod val="75000"/>
                  </a:schemeClr>
                </a:solidFill>
              </a:rPr>
              <a:t>Belastingen</a:t>
            </a:r>
            <a:r>
              <a:rPr lang="nl-NL" sz="2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>
                <a:solidFill>
                  <a:srgbClr val="FF0000"/>
                </a:solidFill>
              </a:rPr>
              <a:t>A</a:t>
            </a:r>
            <a:r>
              <a:rPr lang="nl-NL" sz="2000" b="1" dirty="0"/>
              <a:t>msterdamse </a:t>
            </a:r>
            <a:r>
              <a:rPr lang="nl-NL" sz="2000" b="1" dirty="0">
                <a:solidFill>
                  <a:srgbClr val="FF0000"/>
                </a:solidFill>
              </a:rPr>
              <a:t>R</a:t>
            </a:r>
            <a:r>
              <a:rPr lang="nl-NL" sz="2000" b="1" dirty="0"/>
              <a:t>isicobeoordeling </a:t>
            </a:r>
            <a:r>
              <a:rPr lang="nl-NL" sz="2000" b="1" dirty="0">
                <a:solidFill>
                  <a:srgbClr val="FF0000"/>
                </a:solidFill>
              </a:rPr>
              <a:t>K</a:t>
            </a:r>
            <a:r>
              <a:rPr lang="nl-NL" sz="2000" b="1" dirty="0"/>
              <a:t>ademuren	- </a:t>
            </a:r>
            <a:r>
              <a:rPr lang="nl-NL" sz="2000" b="1" dirty="0">
                <a:solidFill>
                  <a:srgbClr val="FF0000"/>
                </a:solidFill>
              </a:rPr>
              <a:t>ARK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>
                <a:solidFill>
                  <a:srgbClr val="FF0000"/>
                </a:solidFill>
              </a:rPr>
              <a:t>T</a:t>
            </a:r>
            <a:r>
              <a:rPr lang="nl-NL" sz="2000" b="1" dirty="0"/>
              <a:t>oetskader </a:t>
            </a:r>
            <a:r>
              <a:rPr lang="nl-NL" sz="2000" b="1" dirty="0">
                <a:solidFill>
                  <a:srgbClr val="FF0000"/>
                </a:solidFill>
              </a:rPr>
              <a:t>A</a:t>
            </a:r>
            <a:r>
              <a:rPr lang="nl-NL" sz="2000" b="1" dirty="0"/>
              <a:t>msterdamse </a:t>
            </a:r>
            <a:r>
              <a:rPr lang="nl-NL" sz="2000" b="1" dirty="0">
                <a:solidFill>
                  <a:srgbClr val="FF0000"/>
                </a:solidFill>
              </a:rPr>
              <a:t>K</a:t>
            </a:r>
            <a:r>
              <a:rPr lang="nl-NL" sz="2000" b="1" dirty="0"/>
              <a:t>ademuren	- </a:t>
            </a:r>
            <a:r>
              <a:rPr lang="nl-NL" sz="2000" b="1" dirty="0">
                <a:solidFill>
                  <a:srgbClr val="FF0000"/>
                </a:solidFill>
              </a:rPr>
              <a:t>TAK</a:t>
            </a:r>
            <a:endParaRPr lang="nl-NL" sz="20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EA69FD-1315-3BBD-D587-45D37F0CA8A7}"/>
              </a:ext>
            </a:extLst>
          </p:cNvPr>
          <p:cNvGrpSpPr>
            <a:grpSpLocks noChangeAspect="1"/>
          </p:cNvGrpSpPr>
          <p:nvPr/>
        </p:nvGrpSpPr>
        <p:grpSpPr>
          <a:xfrm>
            <a:off x="5613943" y="3473143"/>
            <a:ext cx="4749917" cy="3065792"/>
            <a:chOff x="2684915" y="1217250"/>
            <a:chExt cx="8325985" cy="536726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BABF53-C631-5762-7F9F-9A51BFE5CBB5}"/>
                </a:ext>
              </a:extLst>
            </p:cNvPr>
            <p:cNvGrpSpPr/>
            <p:nvPr/>
          </p:nvGrpSpPr>
          <p:grpSpPr>
            <a:xfrm>
              <a:off x="2684915" y="2847586"/>
              <a:ext cx="8325985" cy="3736927"/>
              <a:chOff x="2684915" y="2650736"/>
              <a:chExt cx="8325985" cy="3736927"/>
            </a:xfrm>
          </p:grpSpPr>
          <p:pic>
            <p:nvPicPr>
              <p:cNvPr id="21" name="Afbeelding 1">
                <a:extLst>
                  <a:ext uri="{FF2B5EF4-FFF2-40B4-BE49-F238E27FC236}">
                    <a16:creationId xmlns:a16="http://schemas.microsoft.com/office/drawing/2014/main" id="{18807FFA-0684-6B5B-088C-B5F6716F84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1"/>
              <a:stretch/>
            </p:blipFill>
            <p:spPr bwMode="auto">
              <a:xfrm>
                <a:off x="2684915" y="2768217"/>
                <a:ext cx="8325985" cy="3619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Afbeelding 2">
                <a:extLst>
                  <a:ext uri="{FF2B5EF4-FFF2-40B4-BE49-F238E27FC236}">
                    <a16:creationId xmlns:a16="http://schemas.microsoft.com/office/drawing/2014/main" id="{CE107925-8DBF-4A5A-C9B5-5E5AF2EA2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509"/>
              <a:stretch/>
            </p:blipFill>
            <p:spPr bwMode="auto">
              <a:xfrm>
                <a:off x="2684915" y="2650736"/>
                <a:ext cx="7804225" cy="1846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8F67E78-3B7E-7244-7700-B1A3D6F0E5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7450" y="1414100"/>
              <a:ext cx="141629" cy="1550967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2F6B00-8789-1117-2A82-FD9512D33A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5933" y="1217250"/>
              <a:ext cx="0" cy="1747817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561B52E-1B64-942C-CA19-D3FEF5C7A1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2775" y="1325034"/>
              <a:ext cx="114124" cy="1701799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14824F-E237-F108-BD4B-DED984186C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450" y="1217250"/>
              <a:ext cx="2258483" cy="196850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CA719C-6912-868E-33D0-6F96D97905C6}"/>
                </a:ext>
              </a:extLst>
            </p:cNvPr>
            <p:cNvCxnSpPr>
              <a:cxnSpLocks/>
            </p:cNvCxnSpPr>
            <p:nvPr/>
          </p:nvCxnSpPr>
          <p:spPr>
            <a:xfrm>
              <a:off x="5985933" y="1217250"/>
              <a:ext cx="960966" cy="107784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7198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BC6F711-5C6C-8889-4213-63F5E3D0203C}"/>
              </a:ext>
            </a:extLst>
          </p:cNvPr>
          <p:cNvSpPr>
            <a:spLocks noGrp="1"/>
          </p:cNvSpPr>
          <p:nvPr/>
        </p:nvSpPr>
        <p:spPr bwMode="gray">
          <a:xfrm>
            <a:off x="-115959" y="2210468"/>
            <a:ext cx="2245257" cy="28436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65000"/>
              <a:buFont typeface="Wingdings" pitchFamily="2" charset="2"/>
              <a:buChar char="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Corbel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Corbe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lvl="1" indent="0" algn="r">
              <a:buNone/>
            </a:pPr>
            <a:r>
              <a:rPr lang="en-US" dirty="0"/>
              <a:t>SOK - ID</a:t>
            </a:r>
          </a:p>
          <a:p>
            <a:pPr marL="215900" lvl="1" indent="0" algn="r">
              <a:buNone/>
            </a:pPr>
            <a:endParaRPr lang="en-US" dirty="0"/>
          </a:p>
          <a:p>
            <a:pPr marL="215900" lvl="1" indent="0" algn="r">
              <a:buNone/>
            </a:pPr>
            <a:endParaRPr lang="en-US" dirty="0"/>
          </a:p>
          <a:p>
            <a:pPr marL="215900" lvl="1" indent="0" algn="r">
              <a:buNone/>
            </a:pPr>
            <a:endParaRPr lang="en-US" dirty="0"/>
          </a:p>
          <a:p>
            <a:pPr marL="215900" lvl="1" indent="0" algn="r">
              <a:buNone/>
            </a:pPr>
            <a:endParaRPr lang="en-US" dirty="0"/>
          </a:p>
          <a:p>
            <a:pPr marL="215900" lvl="1" indent="0" algn="r">
              <a:buNone/>
            </a:pPr>
            <a:endParaRPr lang="en-US" dirty="0"/>
          </a:p>
          <a:p>
            <a:pPr marL="215900" lvl="1" indent="0" algn="r">
              <a:buNone/>
            </a:pPr>
            <a:endParaRPr lang="en-US" dirty="0"/>
          </a:p>
          <a:p>
            <a:pPr marL="215900" lvl="1" indent="0" algn="r">
              <a:buNone/>
            </a:pPr>
            <a:endParaRPr lang="en-US" dirty="0"/>
          </a:p>
          <a:p>
            <a:pPr marL="215900" lvl="1" indent="0" algn="r">
              <a:buNone/>
            </a:pPr>
            <a:r>
              <a:rPr lang="nl-NL" dirty="0"/>
              <a:t>Kennisinstituten</a:t>
            </a:r>
          </a:p>
          <a:p>
            <a:pPr marL="0" indent="0" algn="r">
              <a:buNone/>
            </a:pPr>
            <a:r>
              <a:rPr lang="nl-NL" dirty="0"/>
              <a:t>						 </a:t>
            </a:r>
          </a:p>
        </p:txBody>
      </p:sp>
      <p:pic>
        <p:nvPicPr>
          <p:cNvPr id="8" name="Picture 7" descr="Antea Group | Ingénieur d'études en traitement des déchets F/H">
            <a:extLst>
              <a:ext uri="{FF2B5EF4-FFF2-40B4-BE49-F238E27FC236}">
                <a16:creationId xmlns:a16="http://schemas.microsoft.com/office/drawing/2014/main" id="{3EDB5AB8-F746-9F80-F249-A304372B7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2" b="26063"/>
          <a:stretch/>
        </p:blipFill>
        <p:spPr bwMode="auto">
          <a:xfrm>
            <a:off x="2332498" y="1741659"/>
            <a:ext cx="1566832" cy="7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itteveen+Bos Belgium N.V. | EMIS">
            <a:extLst>
              <a:ext uri="{FF2B5EF4-FFF2-40B4-BE49-F238E27FC236}">
                <a16:creationId xmlns:a16="http://schemas.microsoft.com/office/drawing/2014/main" id="{1E43ACE3-9A30-3A99-C627-4196BDD7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478" y="3179366"/>
            <a:ext cx="2633065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uisstijl TU Delft">
            <a:extLst>
              <a:ext uri="{FF2B5EF4-FFF2-40B4-BE49-F238E27FC236}">
                <a16:creationId xmlns:a16="http://schemas.microsoft.com/office/drawing/2014/main" id="{16FA4D26-41B1-1E24-F8C3-098A12DB4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25347" r="19419" b="32857"/>
          <a:stretch/>
        </p:blipFill>
        <p:spPr bwMode="auto">
          <a:xfrm>
            <a:off x="2332498" y="4623180"/>
            <a:ext cx="1454681" cy="6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eltares logo Chemievacatures">
            <a:extLst>
              <a:ext uri="{FF2B5EF4-FFF2-40B4-BE49-F238E27FC236}">
                <a16:creationId xmlns:a16="http://schemas.microsoft.com/office/drawing/2014/main" id="{B603A1A8-232E-102B-5E55-E9B8D289C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3" t="28227" r="-13351" b="28227"/>
          <a:stretch/>
        </p:blipFill>
        <p:spPr bwMode="auto">
          <a:xfrm>
            <a:off x="2304669" y="5300315"/>
            <a:ext cx="1745540" cy="6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B027C8C-07CB-61B5-35AD-C4F3DE55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98" y="2799799"/>
            <a:ext cx="1868424" cy="2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o alternative text description for this image">
            <a:extLst>
              <a:ext uri="{FF2B5EF4-FFF2-40B4-BE49-F238E27FC236}">
                <a16:creationId xmlns:a16="http://schemas.microsoft.com/office/drawing/2014/main" id="{4C25A461-171E-4C49-AF49-55ACFF74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096" y="1790079"/>
            <a:ext cx="6646050" cy="49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catures bij Fugro | Top of Minds Executive Search">
            <a:extLst>
              <a:ext uri="{FF2B5EF4-FFF2-40B4-BE49-F238E27FC236}">
                <a16:creationId xmlns:a16="http://schemas.microsoft.com/office/drawing/2014/main" id="{7B1E7AD7-37CB-F224-EF6C-B2BC1FF26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20524" r="19401" b="17973"/>
          <a:stretch/>
        </p:blipFill>
        <p:spPr bwMode="auto">
          <a:xfrm>
            <a:off x="4261576" y="2770357"/>
            <a:ext cx="881924" cy="41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CC5DF3DF-D1BB-4A00-542A-B7647EBA0D48}"/>
              </a:ext>
            </a:extLst>
          </p:cNvPr>
          <p:cNvSpPr txBox="1">
            <a:spLocks/>
          </p:cNvSpPr>
          <p:nvPr/>
        </p:nvSpPr>
        <p:spPr>
          <a:xfrm>
            <a:off x="1016002" y="950450"/>
            <a:ext cx="4607268" cy="4694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CA"/>
              <a:t>Ontwikkeling ARK en TAK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4894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9818258" cy="353218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Archiefonderzoek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Duikonderzoek + Houtmonsteranalyse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Grondonderzoek</a:t>
            </a:r>
          </a:p>
          <a:p>
            <a:pPr marL="215900" indent="-215900"/>
            <a:endParaRPr lang="nl-NL" sz="2000" dirty="0"/>
          </a:p>
          <a:p>
            <a:pPr marL="342900" indent="-342900">
              <a:buFont typeface="+mj-lt"/>
              <a:buAutoNum type="arabicPeriod"/>
            </a:pPr>
            <a:r>
              <a:rPr lang="nl-NL" sz="2000" dirty="0">
                <a:solidFill>
                  <a:srgbClr val="000000"/>
                </a:solidFill>
              </a:rPr>
              <a:t>Eerste schifting scan duikrapport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nl-NL" sz="2000" dirty="0">
                <a:latin typeface="Arial"/>
                <a:cs typeface="Arial"/>
              </a:rPr>
              <a:t>msterdamse </a:t>
            </a:r>
            <a:r>
              <a:rPr lang="nl-NL" sz="20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nl-NL" sz="2000" dirty="0">
                <a:latin typeface="Arial"/>
                <a:cs typeface="Arial"/>
              </a:rPr>
              <a:t>isicobeoordeling </a:t>
            </a:r>
            <a:r>
              <a:rPr lang="nl-NL" sz="20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nl-NL" sz="2000" dirty="0">
                <a:latin typeface="Arial"/>
                <a:cs typeface="Arial"/>
              </a:rPr>
              <a:t>ademuren (ARK) </a:t>
            </a:r>
            <a:r>
              <a:rPr lang="nl-NL" sz="2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nl-NL" sz="2000" dirty="0">
                <a:latin typeface="Arial"/>
                <a:cs typeface="Arial"/>
              </a:rPr>
              <a:t>Kwalitatief (Excel)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b="1" dirty="0">
                <a:solidFill>
                  <a:srgbClr val="FF0000"/>
                </a:solidFill>
              </a:rPr>
              <a:t>T</a:t>
            </a:r>
            <a:r>
              <a:rPr lang="nl-NL" sz="2000" dirty="0"/>
              <a:t>oetskader </a:t>
            </a:r>
            <a:r>
              <a:rPr lang="nl-NL" sz="2000" b="1" dirty="0">
                <a:solidFill>
                  <a:srgbClr val="FF0000"/>
                </a:solidFill>
              </a:rPr>
              <a:t>A</a:t>
            </a:r>
            <a:r>
              <a:rPr lang="nl-NL" sz="2000" dirty="0"/>
              <a:t>msterdamse </a:t>
            </a:r>
            <a:r>
              <a:rPr lang="nl-NL" sz="2000" b="1" dirty="0">
                <a:solidFill>
                  <a:srgbClr val="FF0000"/>
                </a:solidFill>
              </a:rPr>
              <a:t>K</a:t>
            </a:r>
            <a:r>
              <a:rPr lang="nl-NL" sz="2000" dirty="0"/>
              <a:t>ademuren (TAK)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/>
              <a:t>Kwantitatief (Plaxis)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9917" y="1121851"/>
            <a:ext cx="8978122" cy="495691"/>
          </a:xfrm>
        </p:spPr>
        <p:txBody>
          <a:bodyPr/>
          <a:lstStyle/>
          <a:p>
            <a:r>
              <a:rPr lang="nl-NL" dirty="0"/>
              <a:t>Amsterdamse aanpak constructieve beoordelingen kademuren</a:t>
            </a:r>
          </a:p>
        </p:txBody>
      </p:sp>
    </p:spTree>
    <p:extLst>
      <p:ext uri="{BB962C8B-B14F-4D97-AF65-F5344CB8AC3E}">
        <p14:creationId xmlns:p14="http://schemas.microsoft.com/office/powerpoint/2010/main" val="4077410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3137" y="1360309"/>
            <a:ext cx="4791983" cy="657882"/>
          </a:xfrm>
        </p:spPr>
        <p:txBody>
          <a:bodyPr/>
          <a:lstStyle/>
          <a:p>
            <a:r>
              <a:rPr lang="nl-NL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161B0-6659-9C0D-F092-7FDC7B5C3A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2967" y="5855283"/>
            <a:ext cx="1475424" cy="316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C898C-AC50-C7F7-D539-414E8FE66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057"/>
          <a:stretch/>
        </p:blipFill>
        <p:spPr>
          <a:xfrm>
            <a:off x="9293829" y="5794293"/>
            <a:ext cx="371789" cy="9778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1B0DD2-CCF5-1EA1-6347-40EC3A07E5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66302" y="89070"/>
            <a:ext cx="2908777" cy="668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C9380-327C-F61E-FBA2-58622D640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99" y="319770"/>
            <a:ext cx="11626080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81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3137" y="178283"/>
            <a:ext cx="6926326" cy="657882"/>
          </a:xfrm>
        </p:spPr>
        <p:txBody>
          <a:bodyPr/>
          <a:lstStyle/>
          <a:p>
            <a:r>
              <a:rPr lang="nl-NL" dirty="0"/>
              <a:t>TAK – grond-constructie interactie in Plaxis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CCB1DC-549F-D2C5-ED8C-9883610C9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137" y="836165"/>
            <a:ext cx="5836333" cy="57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64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5721A0-9B5B-148F-D6AF-8ABC0F4C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2" y="1744970"/>
            <a:ext cx="7227143" cy="452064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F749756C-9FF3-75DD-B677-E10DF7DC8E2E}"/>
              </a:ext>
            </a:extLst>
          </p:cNvPr>
          <p:cNvSpPr txBox="1">
            <a:spLocks/>
          </p:cNvSpPr>
          <p:nvPr/>
        </p:nvSpPr>
        <p:spPr>
          <a:xfrm>
            <a:off x="1016002" y="942978"/>
            <a:ext cx="4607268" cy="46947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l-NL" dirty="0"/>
              <a:t>Modellering fundering</a:t>
            </a:r>
          </a:p>
        </p:txBody>
      </p:sp>
    </p:spTree>
    <p:extLst>
      <p:ext uri="{BB962C8B-B14F-4D97-AF65-F5344CB8AC3E}">
        <p14:creationId xmlns:p14="http://schemas.microsoft.com/office/powerpoint/2010/main" val="3700887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3568EE-A1BB-2894-0FE6-A4D09C81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942978"/>
            <a:ext cx="4607268" cy="469476"/>
          </a:xfrm>
        </p:spPr>
        <p:txBody>
          <a:bodyPr/>
          <a:lstStyle/>
          <a:p>
            <a:r>
              <a:rPr lang="nl-NL" dirty="0"/>
              <a:t>Rekenen met TAK 3.2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F1B79-DC9A-A7DD-F2A5-456C58CDC60C}"/>
              </a:ext>
            </a:extLst>
          </p:cNvPr>
          <p:cNvGrpSpPr>
            <a:grpSpLocks noChangeAspect="1"/>
          </p:cNvGrpSpPr>
          <p:nvPr/>
        </p:nvGrpSpPr>
        <p:grpSpPr>
          <a:xfrm>
            <a:off x="158883" y="1714500"/>
            <a:ext cx="10173996" cy="4760310"/>
            <a:chOff x="342681" y="1308483"/>
            <a:chExt cx="11041758" cy="516632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913BE02-042F-BE80-6D6E-85312FE54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81" y="1308483"/>
              <a:ext cx="11041758" cy="5166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7FAC4ED-DE91-4169-BA5C-9A54F1052E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78" t="63686" r="5490" b="12511"/>
            <a:stretch/>
          </p:blipFill>
          <p:spPr bwMode="auto">
            <a:xfrm>
              <a:off x="3048000" y="4603972"/>
              <a:ext cx="1019501" cy="1229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5482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D7AD43-9305-2544-A415-AC21CC2A5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33" y="1043712"/>
            <a:ext cx="10700173" cy="542951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56D8F1C-3D9E-1B18-7AD2-0C8AC4D2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395" y="1919383"/>
            <a:ext cx="4607268" cy="469476"/>
          </a:xfrm>
          <a:solidFill>
            <a:schemeClr val="bg1"/>
          </a:solidFill>
        </p:spPr>
        <p:txBody>
          <a:bodyPr/>
          <a:lstStyle/>
          <a:p>
            <a:r>
              <a:rPr lang="nl-NL" dirty="0"/>
              <a:t>TAK optimalisaties</a:t>
            </a:r>
          </a:p>
        </p:txBody>
      </p:sp>
    </p:spTree>
    <p:extLst>
      <p:ext uri="{BB962C8B-B14F-4D97-AF65-F5344CB8AC3E}">
        <p14:creationId xmlns:p14="http://schemas.microsoft.com/office/powerpoint/2010/main" val="424327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10F439-639A-CB0F-035C-85155A0B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991" y="3705294"/>
            <a:ext cx="1379958" cy="523708"/>
          </a:xfrm>
        </p:spPr>
        <p:txBody>
          <a:bodyPr/>
          <a:lstStyle/>
          <a:p>
            <a:r>
              <a:rPr lang="en-US" dirty="0" err="1"/>
              <a:t>Inhoud</a:t>
            </a:r>
            <a:endParaRPr lang="en-CA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A164BA07-F5C7-21B0-06ED-479F089ED3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14423" y="-74244"/>
            <a:ext cx="7068312" cy="3656093"/>
          </a:xfrm>
        </p:spPr>
        <p:txBody>
          <a:bodyPr/>
          <a:lstStyle/>
          <a:p>
            <a:pPr marL="406908" lvl="1" indent="0" defTabSz="813816">
              <a:spcBef>
                <a:spcPts val="445"/>
              </a:spcBef>
              <a:spcAft>
                <a:spcPts val="1068"/>
              </a:spcAft>
              <a:buNone/>
            </a:pPr>
            <a:r>
              <a:rPr lang="en-US" sz="2000" b="1" dirty="0" err="1">
                <a:solidFill>
                  <a:srgbClr val="0070C0"/>
                </a:solidFill>
              </a:rPr>
              <a:t>Programma</a:t>
            </a:r>
            <a:r>
              <a:rPr lang="en-US" sz="2000" b="1" dirty="0">
                <a:solidFill>
                  <a:srgbClr val="0070C0"/>
                </a:solidFill>
              </a:rPr>
              <a:t> Bruggen </a:t>
            </a:r>
            <a:r>
              <a:rPr lang="en-US" sz="2000" b="1" dirty="0" err="1">
                <a:solidFill>
                  <a:srgbClr val="0070C0"/>
                </a:solidFill>
              </a:rPr>
              <a:t>en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Kademuren</a:t>
            </a:r>
            <a:endParaRPr lang="en-US" sz="2000" b="1" dirty="0">
              <a:solidFill>
                <a:srgbClr val="0070C0"/>
              </a:solidFill>
            </a:endParaRP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/>
              <a:t>Toetsproces 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/>
              <a:t>Hoe en Wat onderzoeken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/>
              <a:t>Houten paal – grond interactie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/>
              <a:t>Belastingen 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>
                <a:solidFill>
                  <a:srgbClr val="FF0000"/>
                </a:solidFill>
              </a:rPr>
              <a:t>A</a:t>
            </a:r>
            <a:r>
              <a:rPr lang="nl-NL" sz="2000" dirty="0"/>
              <a:t>msterdamse </a:t>
            </a:r>
            <a:r>
              <a:rPr lang="nl-NL" sz="2000" b="1" dirty="0">
                <a:solidFill>
                  <a:srgbClr val="FF0000"/>
                </a:solidFill>
              </a:rPr>
              <a:t>R</a:t>
            </a:r>
            <a:r>
              <a:rPr lang="nl-NL" sz="2000" dirty="0"/>
              <a:t>isicobeoordeling </a:t>
            </a:r>
            <a:r>
              <a:rPr lang="nl-NL" sz="2000" b="1" dirty="0">
                <a:solidFill>
                  <a:srgbClr val="FF0000"/>
                </a:solidFill>
              </a:rPr>
              <a:t>K</a:t>
            </a:r>
            <a:r>
              <a:rPr lang="nl-NL" sz="2000" dirty="0"/>
              <a:t>ademuren	- </a:t>
            </a:r>
            <a:r>
              <a:rPr lang="nl-NL" sz="2000" b="1" dirty="0">
                <a:solidFill>
                  <a:srgbClr val="FF0000"/>
                </a:solidFill>
              </a:rPr>
              <a:t>ARK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b="1" dirty="0">
                <a:solidFill>
                  <a:srgbClr val="FF0000"/>
                </a:solidFill>
              </a:rPr>
              <a:t>T</a:t>
            </a:r>
            <a:r>
              <a:rPr lang="nl-NL" sz="2000" dirty="0"/>
              <a:t>oetskader </a:t>
            </a:r>
            <a:r>
              <a:rPr lang="nl-NL" sz="2000" b="1" dirty="0">
                <a:solidFill>
                  <a:srgbClr val="FF0000"/>
                </a:solidFill>
              </a:rPr>
              <a:t>A</a:t>
            </a:r>
            <a:r>
              <a:rPr lang="nl-NL" sz="2000" dirty="0"/>
              <a:t>msterdamse </a:t>
            </a:r>
            <a:r>
              <a:rPr lang="nl-NL" sz="2000" b="1" dirty="0">
                <a:solidFill>
                  <a:srgbClr val="FF0000"/>
                </a:solidFill>
              </a:rPr>
              <a:t>K</a:t>
            </a:r>
            <a:r>
              <a:rPr lang="nl-NL" sz="2000" dirty="0"/>
              <a:t>ademuren	- </a:t>
            </a:r>
            <a:r>
              <a:rPr lang="nl-NL" sz="2000" b="1" dirty="0">
                <a:solidFill>
                  <a:srgbClr val="FF0000"/>
                </a:solidFill>
              </a:rPr>
              <a:t>TAK</a:t>
            </a:r>
            <a:endParaRPr lang="nl-NL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0D15D-B41F-A4F8-8B2A-12016384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4018085"/>
            <a:ext cx="3615146" cy="27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50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10F439-639A-CB0F-035C-85155A0B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32" y="3753037"/>
            <a:ext cx="2675222" cy="523708"/>
          </a:xfrm>
        </p:spPr>
        <p:txBody>
          <a:bodyPr/>
          <a:lstStyle/>
          <a:p>
            <a:r>
              <a:rPr lang="en-US" dirty="0" err="1"/>
              <a:t>Toekomst</a:t>
            </a:r>
            <a:endParaRPr lang="en-CA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A164BA07-F5C7-21B0-06ED-479F089ED3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4191" y="839362"/>
            <a:ext cx="7068312" cy="3656093"/>
          </a:xfrm>
        </p:spPr>
        <p:txBody>
          <a:bodyPr/>
          <a:lstStyle/>
          <a:p>
            <a:pPr marL="406908" lvl="1" indent="0" defTabSz="813816">
              <a:spcBef>
                <a:spcPts val="445"/>
              </a:spcBef>
              <a:spcAft>
                <a:spcPts val="1068"/>
              </a:spcAft>
              <a:buNone/>
            </a:pPr>
            <a:endParaRPr lang="nl-NL" sz="2800" dirty="0"/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/>
              <a:t>ARK 3.0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/>
              <a:t>TAK 4.0</a:t>
            </a:r>
          </a:p>
          <a:p>
            <a:pPr marL="1067562" lvl="2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1800" dirty="0"/>
              <a:t>Input PhD TU Delft</a:t>
            </a:r>
          </a:p>
          <a:p>
            <a:pPr marL="1067562" lvl="2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1800" dirty="0" err="1"/>
              <a:t>UrbiQuay</a:t>
            </a:r>
            <a:r>
              <a:rPr lang="nl-NL" sz="1800" dirty="0"/>
              <a:t> / </a:t>
            </a:r>
            <a:r>
              <a:rPr lang="nl-NL" sz="1800" dirty="0" err="1"/>
              <a:t>LiveQuay</a:t>
            </a:r>
            <a:endParaRPr lang="nl-NL" sz="1800" dirty="0"/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/>
              <a:t>PAO cursus Binnenstedelijke Kademuren</a:t>
            </a:r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r>
              <a:rPr lang="nl-NL" sz="2000" dirty="0"/>
              <a:t>Update handboek BiKa</a:t>
            </a:r>
          </a:p>
          <a:p>
            <a:pPr marL="406908" lvl="1" indent="0" defTabSz="813816">
              <a:spcBef>
                <a:spcPts val="445"/>
              </a:spcBef>
              <a:spcAft>
                <a:spcPts val="1068"/>
              </a:spcAft>
              <a:buNone/>
            </a:pPr>
            <a:endParaRPr lang="nl-NL" sz="2000" dirty="0"/>
          </a:p>
          <a:p>
            <a:pPr marL="610362" lvl="1" indent="-203454" defTabSz="813816">
              <a:spcBef>
                <a:spcPts val="445"/>
              </a:spcBef>
              <a:spcAft>
                <a:spcPts val="1068"/>
              </a:spcAft>
            </a:pPr>
            <a:endParaRPr lang="nl-NL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958DAE-1D3A-E64E-8A9D-637432608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4" t="19894" r="4465" b="24821"/>
          <a:stretch/>
        </p:blipFill>
        <p:spPr bwMode="auto">
          <a:xfrm>
            <a:off x="6023443" y="3818249"/>
            <a:ext cx="3671640" cy="26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777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8BCDA9-E2EC-4B8E-337F-B888D076F24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06F5A-8952-A680-F869-904D6D698E7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787FC-F2F1-B8BB-A75E-6B56971A25A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CC6B4-146B-7A37-A4EB-526CE5C212C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8000" noProof="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6ADE25-2FB6-6161-0F96-50C0A28CDA5F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02AA04-189C-C203-48D4-0DB2D434CC79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icture containing text, water, outdoor, boat&#10;&#10;Description automatically generated">
            <a:extLst>
              <a:ext uri="{FF2B5EF4-FFF2-40B4-BE49-F238E27FC236}">
                <a16:creationId xmlns:a16="http://schemas.microsoft.com/office/drawing/2014/main" id="{9FDF4287-31ED-CA01-6E51-C0340395A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58" y="796983"/>
            <a:ext cx="6980833" cy="465388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A08F7986-025A-178C-54AF-3A930CD8B78D}"/>
              </a:ext>
            </a:extLst>
          </p:cNvPr>
          <p:cNvSpPr txBox="1">
            <a:spLocks/>
          </p:cNvSpPr>
          <p:nvPr/>
        </p:nvSpPr>
        <p:spPr>
          <a:xfrm>
            <a:off x="7967001" y="2713544"/>
            <a:ext cx="3706839" cy="4956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25000"/>
              </a:lnSpc>
              <a:spcBef>
                <a:spcPct val="0"/>
              </a:spcBef>
              <a:buNone/>
              <a:defRPr lang="en-US" sz="2400" kern="1200" spc="10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l-NL" sz="2000" dirty="0"/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382570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all with pillars and brick walls&#10;&#10;Description automatically generated with medium confidence">
            <a:extLst>
              <a:ext uri="{FF2B5EF4-FFF2-40B4-BE49-F238E27FC236}">
                <a16:creationId xmlns:a16="http://schemas.microsoft.com/office/drawing/2014/main" id="{BCD18AB8-467B-0E92-07E8-5C46F6BB5C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810" r="18810"/>
          <a:stretch>
            <a:fillRect/>
          </a:stretch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A77266-AAAD-B3C6-ED34-17F56C7E7F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2104" y="1984248"/>
            <a:ext cx="5078889" cy="4288536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200 km zijn gemetselde muren op 12 m lange houten funderingspalen.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meer dan 100 jaar oud (cultureel erfgoed) en in slechte staat als gevolg van verhoogde belastingen en aangetast hout en metselwerk.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Volgens de analyse zou de kade bezwijken: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nl-NL" sz="1400" spc="100" dirty="0"/>
              <a:t>meer dan 100 jaar oud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nl-NL" sz="1400" spc="100" dirty="0"/>
              <a:t>falende paalfundering</a:t>
            </a:r>
          </a:p>
          <a:p>
            <a:pPr lvl="1" indent="0">
              <a:buNone/>
            </a:pPr>
            <a:r>
              <a:rPr lang="nl-NL" sz="1400" spc="100" dirty="0"/>
              <a:t>veel muren vervormen maar staan onder deze omstandigheden nog steeds overeind.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gemeente heeft een Toetskader opgesteld om het risico op falen beter in te kunnen schatten.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Dit Toetskader omvat een constructieve beoordeling met behulp van een Plaxis 2D-model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3A9191-CD1D-149A-ECB8-1FC8C537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110" y="460886"/>
            <a:ext cx="5078889" cy="682114"/>
          </a:xfrm>
        </p:spPr>
        <p:txBody>
          <a:bodyPr/>
          <a:lstStyle/>
          <a:p>
            <a:r>
              <a:rPr lang="en-US" dirty="0"/>
              <a:t>Amsterdam </a:t>
            </a:r>
            <a:r>
              <a:rPr lang="en-US" dirty="0" err="1"/>
              <a:t>heeft</a:t>
            </a:r>
            <a:r>
              <a:rPr lang="en-US" dirty="0"/>
              <a:t> 1600 </a:t>
            </a:r>
            <a:r>
              <a:rPr lang="en-US" dirty="0" err="1"/>
              <a:t>bruggen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600 km </a:t>
            </a:r>
            <a:r>
              <a:rPr lang="en-US" dirty="0" err="1"/>
              <a:t>kademuur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7669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5DCCC8-D5CE-AF16-55D0-B54628D3909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854" y="2838122"/>
            <a:ext cx="4307634" cy="430923"/>
          </a:xfrm>
        </p:spPr>
        <p:txBody>
          <a:bodyPr/>
          <a:lstStyle/>
          <a:p>
            <a:r>
              <a:rPr lang="en-CA" b="1" i="1" dirty="0"/>
              <a:t>LB </a:t>
            </a:r>
            <a:r>
              <a:rPr lang="en-CA" dirty="0" err="1"/>
              <a:t>zinkgat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47C2D-BCDA-9DF2-2C1C-77A1440192A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9854" y="3379435"/>
            <a:ext cx="5030010" cy="430923"/>
          </a:xfrm>
        </p:spPr>
        <p:txBody>
          <a:bodyPr/>
          <a:lstStyle/>
          <a:p>
            <a:r>
              <a:rPr lang="en-CA" b="1" i="1" dirty="0"/>
              <a:t>RB</a:t>
            </a:r>
            <a:r>
              <a:rPr lang="en-CA" dirty="0"/>
              <a:t> </a:t>
            </a:r>
            <a:r>
              <a:rPr lang="en-CA" dirty="0" err="1"/>
              <a:t>faalmechanisme</a:t>
            </a:r>
            <a:r>
              <a:rPr lang="en-CA" dirty="0"/>
              <a:t> </a:t>
            </a:r>
            <a:r>
              <a:rPr lang="en-CA" dirty="0" err="1"/>
              <a:t>houtenpalen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59A3B-2C09-54FF-C855-D7D2EBCB5F0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9854" y="3928699"/>
            <a:ext cx="4783122" cy="430923"/>
          </a:xfrm>
        </p:spPr>
        <p:txBody>
          <a:bodyPr/>
          <a:lstStyle/>
          <a:p>
            <a:r>
              <a:rPr lang="en-CA" b="1" i="1" dirty="0"/>
              <a:t>LO </a:t>
            </a:r>
            <a:r>
              <a:rPr lang="en-CA" dirty="0" err="1"/>
              <a:t>enkele</a:t>
            </a:r>
            <a:r>
              <a:rPr lang="en-CA" dirty="0"/>
              <a:t> </a:t>
            </a:r>
            <a:r>
              <a:rPr lang="en-CA" dirty="0" err="1"/>
              <a:t>momenten</a:t>
            </a:r>
            <a:r>
              <a:rPr lang="en-CA" dirty="0"/>
              <a:t> </a:t>
            </a:r>
            <a:r>
              <a:rPr lang="en-CA" dirty="0" err="1"/>
              <a:t>voor</a:t>
            </a:r>
            <a:r>
              <a:rPr lang="en-CA" dirty="0"/>
              <a:t> </a:t>
            </a:r>
            <a:r>
              <a:rPr lang="en-CA" dirty="0" err="1"/>
              <a:t>instorting</a:t>
            </a:r>
            <a:r>
              <a:rPr lang="en-CA" dirty="0"/>
              <a:t> </a:t>
            </a:r>
            <a:r>
              <a:rPr lang="en-CA" dirty="0" err="1"/>
              <a:t>Grimburgwal</a:t>
            </a:r>
            <a:endParaRPr lang="en-C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E4EB71-80C7-878C-1785-A0C14DF3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364" y="1351103"/>
            <a:ext cx="3876674" cy="612779"/>
          </a:xfrm>
        </p:spPr>
        <p:txBody>
          <a:bodyPr/>
          <a:lstStyle/>
          <a:p>
            <a:r>
              <a:rPr lang="en-CA" dirty="0" err="1"/>
              <a:t>Aanleiding</a:t>
            </a:r>
            <a:r>
              <a:rPr lang="en-CA" dirty="0"/>
              <a:t> </a:t>
            </a:r>
            <a:r>
              <a:rPr lang="en-CA" dirty="0" err="1"/>
              <a:t>Programma</a:t>
            </a:r>
            <a:endParaRPr lang="en-CA" dirty="0"/>
          </a:p>
        </p:txBody>
      </p:sp>
      <p:pic>
        <p:nvPicPr>
          <p:cNvPr id="14" name="Content Placeholder 13" descr="Diagram of a tower with a hole in the ground&#10;&#10;Description automatically generated with medium confidence">
            <a:extLst>
              <a:ext uri="{FF2B5EF4-FFF2-40B4-BE49-F238E27FC236}">
                <a16:creationId xmlns:a16="http://schemas.microsoft.com/office/drawing/2014/main" id="{34907D81-3BA5-4313-EB7D-9FC497A9F16B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 rotWithShape="1">
          <a:blip r:embed="rId2"/>
          <a:srcRect/>
          <a:stretch/>
        </p:blipFill>
        <p:spPr>
          <a:xfrm>
            <a:off x="8793270" y="697665"/>
            <a:ext cx="1675244" cy="2269398"/>
          </a:xfrm>
        </p:spPr>
      </p:pic>
      <p:pic>
        <p:nvPicPr>
          <p:cNvPr id="16" name="Content Placeholder 15" descr="A damaged sidewalk in a city&#10;&#10;Description automatically generated with medium confidence">
            <a:extLst>
              <a:ext uri="{FF2B5EF4-FFF2-40B4-BE49-F238E27FC236}">
                <a16:creationId xmlns:a16="http://schemas.microsoft.com/office/drawing/2014/main" id="{48AF710C-C4A3-6082-2919-2CA94D3DB95A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 rotWithShape="1">
          <a:blip r:embed="rId3"/>
          <a:srcRect l="2315" r="2414"/>
          <a:stretch/>
        </p:blipFill>
        <p:spPr>
          <a:xfrm>
            <a:off x="5449826" y="3083208"/>
            <a:ext cx="2633726" cy="2552828"/>
          </a:xfrm>
        </p:spPr>
      </p:pic>
      <p:pic>
        <p:nvPicPr>
          <p:cNvPr id="18" name="Content Placeholder 17" descr="A building with a body of water&#10;&#10;Description automatically generated">
            <a:extLst>
              <a:ext uri="{FF2B5EF4-FFF2-40B4-BE49-F238E27FC236}">
                <a16:creationId xmlns:a16="http://schemas.microsoft.com/office/drawing/2014/main" id="{C56A090F-6CBC-54F0-6B58-5B73B9A284E3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4"/>
          <a:stretch>
            <a:fillRect/>
          </a:stretch>
        </p:blipFill>
        <p:spPr>
          <a:xfrm>
            <a:off x="8186115" y="3083208"/>
            <a:ext cx="3250349" cy="1461360"/>
          </a:xfr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BF6C873-DE66-23FC-A7CD-83E2CF8B62ED}"/>
              </a:ext>
            </a:extLst>
          </p:cNvPr>
          <p:cNvSpPr txBox="1">
            <a:spLocks/>
          </p:cNvSpPr>
          <p:nvPr/>
        </p:nvSpPr>
        <p:spPr>
          <a:xfrm>
            <a:off x="739854" y="4511356"/>
            <a:ext cx="4307634" cy="43092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 i="1" dirty="0"/>
              <a:t>RO </a:t>
            </a:r>
            <a:r>
              <a:rPr lang="en-CA" dirty="0" err="1"/>
              <a:t>na</a:t>
            </a:r>
            <a:r>
              <a:rPr lang="en-CA" dirty="0"/>
              <a:t> </a:t>
            </a:r>
            <a:r>
              <a:rPr lang="en-CA" dirty="0" err="1"/>
              <a:t>instorten</a:t>
            </a:r>
            <a:r>
              <a:rPr lang="en-CA" dirty="0"/>
              <a:t> </a:t>
            </a:r>
            <a:r>
              <a:rPr lang="en-CA" dirty="0" err="1"/>
              <a:t>Grimburgwal</a:t>
            </a:r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1FCCAC-1783-53FB-16AF-7F6A8C456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2174" r="4698" b="1406"/>
          <a:stretch/>
        </p:blipFill>
        <p:spPr bwMode="auto">
          <a:xfrm>
            <a:off x="5432193" y="826607"/>
            <a:ext cx="2753922" cy="209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04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E4EB71-80C7-878C-1785-A0C14DF3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97" y="734881"/>
            <a:ext cx="4079564" cy="465719"/>
          </a:xfrm>
        </p:spPr>
        <p:txBody>
          <a:bodyPr/>
          <a:lstStyle/>
          <a:p>
            <a:r>
              <a:rPr lang="en-CA" dirty="0" err="1"/>
              <a:t>Falende</a:t>
            </a:r>
            <a:r>
              <a:rPr lang="en-CA" dirty="0"/>
              <a:t> </a:t>
            </a:r>
            <a:r>
              <a:rPr lang="en-CA" dirty="0" err="1"/>
              <a:t>fundering</a:t>
            </a:r>
            <a:endParaRPr lang="en-CA" dirty="0"/>
          </a:p>
        </p:txBody>
      </p:sp>
      <p:pic>
        <p:nvPicPr>
          <p:cNvPr id="18" name="Content Placeholder 17" descr="A building with a body of water&#10;&#10;Description automatically generated">
            <a:extLst>
              <a:ext uri="{FF2B5EF4-FFF2-40B4-BE49-F238E27FC236}">
                <a16:creationId xmlns:a16="http://schemas.microsoft.com/office/drawing/2014/main" id="{C56A090F-6CBC-54F0-6B58-5B73B9A284E3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1416648" y="1325159"/>
            <a:ext cx="9358703" cy="4207682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4367618-9A87-19F6-73D3-FE1ED394737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255BCDE-A73A-12B0-99D4-CA581001C16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7170521-0959-6E8C-A463-B4A5920D2813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F292F1F-9445-48E7-B69D-CDDD61729D0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0E337C9-72DE-9F84-E06B-D6176A26C23B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0EEEE-60FB-F367-FA9A-6B018425FF57}"/>
              </a:ext>
            </a:extLst>
          </p:cNvPr>
          <p:cNvSpPr txBox="1"/>
          <p:nvPr/>
        </p:nvSpPr>
        <p:spPr>
          <a:xfrm>
            <a:off x="1304925" y="57999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https://nos.nl/video/2346318-beveiligingsbeeld-registreert-instorten-deel-kade-in-amsterdam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1619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10F439-639A-CB0F-035C-85155A0B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Toetsproces</a:t>
            </a:r>
            <a:endParaRPr lang="en-CA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465687A-C40B-79C8-6AD3-C6B67C2445D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t="576" b="576"/>
          <a:stretch/>
        </p:blipFill>
        <p:spPr>
          <a:xfrm>
            <a:off x="223198" y="1981615"/>
            <a:ext cx="10524238" cy="4201252"/>
          </a:xfrm>
        </p:spPr>
      </p:pic>
    </p:spTree>
    <p:extLst>
      <p:ext uri="{BB962C8B-B14F-4D97-AF65-F5344CB8AC3E}">
        <p14:creationId xmlns:p14="http://schemas.microsoft.com/office/powerpoint/2010/main" val="429186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1E69B8A-C32B-E83C-14E4-CA0FFC0FAF51}"/>
              </a:ext>
            </a:extLst>
          </p:cNvPr>
          <p:cNvGrpSpPr>
            <a:grpSpLocks noChangeAspect="1"/>
          </p:cNvGrpSpPr>
          <p:nvPr/>
        </p:nvGrpSpPr>
        <p:grpSpPr>
          <a:xfrm>
            <a:off x="2751798" y="137069"/>
            <a:ext cx="8374062" cy="5398255"/>
            <a:chOff x="2684915" y="1217250"/>
            <a:chExt cx="8325985" cy="53672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0B36A40-C8BA-AD92-36F6-0697BC13CC05}"/>
                </a:ext>
              </a:extLst>
            </p:cNvPr>
            <p:cNvGrpSpPr/>
            <p:nvPr/>
          </p:nvGrpSpPr>
          <p:grpSpPr>
            <a:xfrm>
              <a:off x="2684915" y="2847586"/>
              <a:ext cx="8325985" cy="3736927"/>
              <a:chOff x="2684915" y="2650736"/>
              <a:chExt cx="8325985" cy="3736927"/>
            </a:xfrm>
          </p:grpSpPr>
          <p:pic>
            <p:nvPicPr>
              <p:cNvPr id="16" name="Afbeelding 1">
                <a:extLst>
                  <a:ext uri="{FF2B5EF4-FFF2-40B4-BE49-F238E27FC236}">
                    <a16:creationId xmlns:a16="http://schemas.microsoft.com/office/drawing/2014/main" id="{380527DA-2B08-6F07-41D3-FD269DEC86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1"/>
              <a:stretch/>
            </p:blipFill>
            <p:spPr bwMode="auto">
              <a:xfrm>
                <a:off x="2684915" y="2768217"/>
                <a:ext cx="8325985" cy="3619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Afbeelding 2">
                <a:extLst>
                  <a:ext uri="{FF2B5EF4-FFF2-40B4-BE49-F238E27FC236}">
                    <a16:creationId xmlns:a16="http://schemas.microsoft.com/office/drawing/2014/main" id="{67D0FDE3-1792-F05D-64B5-DCCC093E0B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509"/>
              <a:stretch/>
            </p:blipFill>
            <p:spPr bwMode="auto">
              <a:xfrm>
                <a:off x="2684915" y="2650736"/>
                <a:ext cx="7804225" cy="1846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19739C-9C16-FDDE-048B-F1F619F972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7450" y="1414100"/>
              <a:ext cx="141629" cy="1550967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0506AA5-E222-B1A7-DF4B-8FB983DC94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5933" y="1217250"/>
              <a:ext cx="0" cy="1747817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AAB880-01C2-86D2-F12F-81A2C0373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2775" y="1325034"/>
              <a:ext cx="114124" cy="1701799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483713-C9E5-ABF7-8682-73821A83E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450" y="1217250"/>
              <a:ext cx="2258483" cy="196850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E55C279-6140-C37F-1D29-C6A5B329CEB3}"/>
                </a:ext>
              </a:extLst>
            </p:cNvPr>
            <p:cNvCxnSpPr>
              <a:cxnSpLocks/>
            </p:cNvCxnSpPr>
            <p:nvPr/>
          </p:nvCxnSpPr>
          <p:spPr>
            <a:xfrm>
              <a:off x="5985933" y="1217250"/>
              <a:ext cx="960966" cy="107784"/>
            </a:xfrm>
            <a:prstGeom prst="line">
              <a:avLst/>
            </a:prstGeom>
            <a:ln w="6350" cmpd="sng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D810F439-639A-CB0F-035C-85155A0B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3191443"/>
            <a:ext cx="2013961" cy="523708"/>
          </a:xfrm>
        </p:spPr>
        <p:txBody>
          <a:bodyPr/>
          <a:lstStyle/>
          <a:p>
            <a:r>
              <a:rPr lang="en-US" dirty="0" err="1"/>
              <a:t>Anatomie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343DF-AC32-9743-ECAD-E5CC65134999}"/>
              </a:ext>
            </a:extLst>
          </p:cNvPr>
          <p:cNvSpPr txBox="1"/>
          <p:nvPr/>
        </p:nvSpPr>
        <p:spPr>
          <a:xfrm>
            <a:off x="5374641" y="4994221"/>
            <a:ext cx="32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5867-F5D7-F2DD-FE09-6A8656F47CE5}"/>
              </a:ext>
            </a:extLst>
          </p:cNvPr>
          <p:cNvSpPr txBox="1"/>
          <p:nvPr/>
        </p:nvSpPr>
        <p:spPr>
          <a:xfrm>
            <a:off x="6071877" y="3861747"/>
            <a:ext cx="32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AC4D1-A509-C826-8483-F74FACC563C9}"/>
              </a:ext>
            </a:extLst>
          </p:cNvPr>
          <p:cNvSpPr txBox="1"/>
          <p:nvPr/>
        </p:nvSpPr>
        <p:spPr>
          <a:xfrm>
            <a:off x="6923609" y="4184318"/>
            <a:ext cx="32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C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97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20" y="1203199"/>
            <a:ext cx="10320294" cy="45296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720" y="547896"/>
            <a:ext cx="2909309" cy="657882"/>
          </a:xfrm>
        </p:spPr>
        <p:txBody>
          <a:bodyPr/>
          <a:lstStyle/>
          <a:p>
            <a:r>
              <a:rPr lang="en-US" dirty="0" err="1"/>
              <a:t>Archiefonderzoek</a:t>
            </a:r>
            <a:endParaRPr lang="en-US" dirty="0"/>
          </a:p>
        </p:txBody>
      </p:sp>
      <p:sp>
        <p:nvSpPr>
          <p:cNvPr id="3" name="Rechthoek 2"/>
          <p:cNvSpPr/>
          <p:nvPr/>
        </p:nvSpPr>
        <p:spPr>
          <a:xfrm>
            <a:off x="179799" y="6435479"/>
            <a:ext cx="193193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333" noProof="1"/>
              <a:t>Plaatjes Rick Voortman</a:t>
            </a:r>
            <a:endParaRPr lang="nl-NL" sz="1333" dirty="0"/>
          </a:p>
        </p:txBody>
      </p:sp>
      <p:sp>
        <p:nvSpPr>
          <p:cNvPr id="8" name="Rechthoek 7"/>
          <p:cNvSpPr/>
          <p:nvPr/>
        </p:nvSpPr>
        <p:spPr>
          <a:xfrm>
            <a:off x="889664" y="1190553"/>
            <a:ext cx="11772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400" dirty="0"/>
              <a:t>Voor</a:t>
            </a:r>
          </a:p>
        </p:txBody>
      </p:sp>
      <p:sp>
        <p:nvSpPr>
          <p:cNvPr id="10" name="Rechthoek 9"/>
          <p:cNvSpPr/>
          <p:nvPr/>
        </p:nvSpPr>
        <p:spPr>
          <a:xfrm>
            <a:off x="1105431" y="4274174"/>
            <a:ext cx="119061" cy="15381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" name="Rechthoek 17"/>
          <p:cNvSpPr/>
          <p:nvPr/>
        </p:nvSpPr>
        <p:spPr>
          <a:xfrm>
            <a:off x="647700" y="2279650"/>
            <a:ext cx="762000" cy="1834384"/>
          </a:xfrm>
          <a:prstGeom prst="rect">
            <a:avLst/>
          </a:prstGeom>
          <a:solidFill>
            <a:schemeClr val="accent2">
              <a:alpha val="29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</a:rPr>
              <a:t>Metsel werk wand</a:t>
            </a:r>
          </a:p>
          <a:p>
            <a:pPr algn="ctr"/>
            <a:endParaRPr lang="en-GB" sz="1100" dirty="0"/>
          </a:p>
        </p:txBody>
      </p:sp>
      <p:sp>
        <p:nvSpPr>
          <p:cNvPr id="20" name="Rechthoek 19"/>
          <p:cNvSpPr/>
          <p:nvPr/>
        </p:nvSpPr>
        <p:spPr>
          <a:xfrm>
            <a:off x="142541" y="5794808"/>
            <a:ext cx="4137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noProof="1"/>
              <a:t>Houten palen tot NAP -13 m </a:t>
            </a:r>
            <a:endParaRPr lang="nl-NL" sz="2400" b="1" dirty="0"/>
          </a:p>
        </p:txBody>
      </p:sp>
      <p:cxnSp>
        <p:nvCxnSpPr>
          <p:cNvPr id="22" name="Rechte verbindingslijn 21"/>
          <p:cNvCxnSpPr/>
          <p:nvPr/>
        </p:nvCxnSpPr>
        <p:spPr>
          <a:xfrm>
            <a:off x="508411" y="3301868"/>
            <a:ext cx="1632181" cy="0"/>
          </a:xfrm>
          <a:prstGeom prst="line">
            <a:avLst/>
          </a:prstGeom>
          <a:ln w="12700"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hthoek 22"/>
          <p:cNvSpPr/>
          <p:nvPr/>
        </p:nvSpPr>
        <p:spPr>
          <a:xfrm>
            <a:off x="1455892" y="301953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noProof="1"/>
              <a:t>NAP 0 m</a:t>
            </a:r>
            <a:endParaRPr lang="nl-NL" sz="1400" b="1" dirty="0"/>
          </a:p>
        </p:txBody>
      </p:sp>
      <p:sp>
        <p:nvSpPr>
          <p:cNvPr id="24" name="Rechthoek 9">
            <a:extLst>
              <a:ext uri="{FF2B5EF4-FFF2-40B4-BE49-F238E27FC236}">
                <a16:creationId xmlns:a16="http://schemas.microsoft.com/office/drawing/2014/main" id="{07BD8454-4AA7-32CD-77DE-B8795A772C17}"/>
              </a:ext>
            </a:extLst>
          </p:cNvPr>
          <p:cNvSpPr/>
          <p:nvPr/>
        </p:nvSpPr>
        <p:spPr>
          <a:xfrm>
            <a:off x="1559457" y="4275778"/>
            <a:ext cx="119061" cy="15381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Rechthoek 9">
            <a:extLst>
              <a:ext uri="{FF2B5EF4-FFF2-40B4-BE49-F238E27FC236}">
                <a16:creationId xmlns:a16="http://schemas.microsoft.com/office/drawing/2014/main" id="{C776CAAD-F0B5-B7D0-FFC4-92695EF421EC}"/>
              </a:ext>
            </a:extLst>
          </p:cNvPr>
          <p:cNvSpPr/>
          <p:nvPr/>
        </p:nvSpPr>
        <p:spPr>
          <a:xfrm>
            <a:off x="2040468" y="4278158"/>
            <a:ext cx="119061" cy="15381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6" name="Rechthoek 9">
            <a:extLst>
              <a:ext uri="{FF2B5EF4-FFF2-40B4-BE49-F238E27FC236}">
                <a16:creationId xmlns:a16="http://schemas.microsoft.com/office/drawing/2014/main" id="{439E3198-3659-56C2-C198-DACE0452064B}"/>
              </a:ext>
            </a:extLst>
          </p:cNvPr>
          <p:cNvSpPr/>
          <p:nvPr/>
        </p:nvSpPr>
        <p:spPr>
          <a:xfrm>
            <a:off x="2569104" y="4275777"/>
            <a:ext cx="119061" cy="15381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7" name="Rechthoek 9">
            <a:extLst>
              <a:ext uri="{FF2B5EF4-FFF2-40B4-BE49-F238E27FC236}">
                <a16:creationId xmlns:a16="http://schemas.microsoft.com/office/drawing/2014/main" id="{EC9DE93D-7914-BB99-4DAA-8E50BDE853FD}"/>
              </a:ext>
            </a:extLst>
          </p:cNvPr>
          <p:cNvSpPr/>
          <p:nvPr/>
        </p:nvSpPr>
        <p:spPr>
          <a:xfrm>
            <a:off x="655639" y="4374031"/>
            <a:ext cx="114827" cy="14382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" name="Rechthoek 18">
            <a:extLst>
              <a:ext uri="{FF2B5EF4-FFF2-40B4-BE49-F238E27FC236}">
                <a16:creationId xmlns:a16="http://schemas.microsoft.com/office/drawing/2014/main" id="{D9A9FA42-EA3E-63C8-2068-FC0AA68E2C2C}"/>
              </a:ext>
            </a:extLst>
          </p:cNvPr>
          <p:cNvSpPr/>
          <p:nvPr/>
        </p:nvSpPr>
        <p:spPr>
          <a:xfrm>
            <a:off x="647701" y="4184571"/>
            <a:ext cx="2127250" cy="69223"/>
          </a:xfrm>
          <a:prstGeom prst="rect">
            <a:avLst/>
          </a:prstGeom>
          <a:solidFill>
            <a:schemeClr val="accent2">
              <a:lumMod val="75000"/>
              <a:alpha val="29000"/>
            </a:schemeClr>
          </a:solidFill>
          <a:ln w="158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100" b="1" dirty="0"/>
              <a:t>Kesp</a:t>
            </a:r>
            <a:endParaRPr lang="en-GB" sz="1100" b="1" dirty="0"/>
          </a:p>
        </p:txBody>
      </p:sp>
      <p:sp>
        <p:nvSpPr>
          <p:cNvPr id="5" name="Rechthoek 18">
            <a:extLst>
              <a:ext uri="{FF2B5EF4-FFF2-40B4-BE49-F238E27FC236}">
                <a16:creationId xmlns:a16="http://schemas.microsoft.com/office/drawing/2014/main" id="{68621B61-3A10-0E65-937E-AA8B674B9D09}"/>
              </a:ext>
            </a:extLst>
          </p:cNvPr>
          <p:cNvSpPr/>
          <p:nvPr/>
        </p:nvSpPr>
        <p:spPr>
          <a:xfrm>
            <a:off x="655639" y="4105362"/>
            <a:ext cx="2385779" cy="45719"/>
          </a:xfrm>
          <a:prstGeom prst="rect">
            <a:avLst/>
          </a:prstGeom>
          <a:solidFill>
            <a:schemeClr val="accent6">
              <a:lumMod val="75000"/>
              <a:alpha val="29000"/>
            </a:schemeClr>
          </a:solidFill>
          <a:ln w="158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 dirty="0"/>
              <a:t>Houten vloer planken</a:t>
            </a:r>
            <a:endParaRPr lang="en-GB" sz="1100" b="1" dirty="0"/>
          </a:p>
        </p:txBody>
      </p:sp>
      <p:sp>
        <p:nvSpPr>
          <p:cNvPr id="7" name="Rechthoek 18">
            <a:extLst>
              <a:ext uri="{FF2B5EF4-FFF2-40B4-BE49-F238E27FC236}">
                <a16:creationId xmlns:a16="http://schemas.microsoft.com/office/drawing/2014/main" id="{04C95063-D5B0-583C-355C-C8BD2667AB03}"/>
              </a:ext>
            </a:extLst>
          </p:cNvPr>
          <p:cNvSpPr/>
          <p:nvPr/>
        </p:nvSpPr>
        <p:spPr>
          <a:xfrm>
            <a:off x="655639" y="4266441"/>
            <a:ext cx="144461" cy="93632"/>
          </a:xfrm>
          <a:prstGeom prst="rect">
            <a:avLst/>
          </a:prstGeom>
          <a:solidFill>
            <a:schemeClr val="accent2">
              <a:lumMod val="75000"/>
              <a:alpha val="29000"/>
            </a:schemeClr>
          </a:solidFill>
          <a:ln w="158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100" b="1" dirty="0"/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542A039B-1008-ADD3-ED71-61D6FA2E8712}"/>
              </a:ext>
            </a:extLst>
          </p:cNvPr>
          <p:cNvSpPr/>
          <p:nvPr/>
        </p:nvSpPr>
        <p:spPr>
          <a:xfrm>
            <a:off x="1069733" y="5142441"/>
            <a:ext cx="700088" cy="145375"/>
          </a:xfrm>
          <a:prstGeom prst="borderCallout1">
            <a:avLst>
              <a:gd name="adj1" fmla="val 18750"/>
              <a:gd name="adj2" fmla="val -8333"/>
              <a:gd name="adj3" fmla="val -581655"/>
              <a:gd name="adj4" fmla="val -47793"/>
            </a:avLst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b="1" dirty="0">
                <a:solidFill>
                  <a:schemeClr val="tx1"/>
                </a:solidFill>
              </a:rPr>
              <a:t>Watersloof</a:t>
            </a:r>
            <a:endParaRPr lang="en-CA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0" grpId="0"/>
      <p:bldP spid="24" grpId="0" animBg="1"/>
      <p:bldP spid="25" grpId="0" animBg="1"/>
      <p:bldP spid="26" grpId="0" animBg="1"/>
      <p:bldP spid="27" grpId="0" animBg="1"/>
      <p:bldP spid="4" grpId="0" animBg="1"/>
      <p:bldP spid="5" grpId="0" animBg="1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206D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ae8c02-40d7-41f2-9b21-b8ad78b73368" xsi:nil="true"/>
    <lcf76f155ced4ddcb4097134ff3c332f xmlns="51b3541f-73f8-4926-b3c4-fd44cc4beb0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6C7AC44C0F674AB6DE0CA2C15B90CC" ma:contentTypeVersion="15" ma:contentTypeDescription="Een nieuw document maken." ma:contentTypeScope="" ma:versionID="9fcd37bf98b262d46a3d3a3d0bb15153">
  <xsd:schema xmlns:xsd="http://www.w3.org/2001/XMLSchema" xmlns:xs="http://www.w3.org/2001/XMLSchema" xmlns:p="http://schemas.microsoft.com/office/2006/metadata/properties" xmlns:ns2="ddae8c02-40d7-41f2-9b21-b8ad78b73368" xmlns:ns3="51b3541f-73f8-4926-b3c4-fd44cc4beb07" targetNamespace="http://schemas.microsoft.com/office/2006/metadata/properties" ma:root="true" ma:fieldsID="81c4bf7051cb42a3cbfa26d9f3ae0809" ns2:_="" ns3:_="">
    <xsd:import namespace="ddae8c02-40d7-41f2-9b21-b8ad78b73368"/>
    <xsd:import namespace="51b3541f-73f8-4926-b3c4-fd44cc4beb0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ae8c02-40d7-41f2-9b21-b8ad78b733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dbca2cb-3157-4909-b0b0-4b58e01c69c1}" ma:internalName="TaxCatchAll" ma:showField="CatchAllData" ma:web="ddae8c02-40d7-41f2-9b21-b8ad78b733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3541f-73f8-4926-b3c4-fd44cc4be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f35aeea7-e848-442f-a6c3-04e7a31ee3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purl.org/dc/dcmitype/"/>
    <ds:schemaRef ds:uri="http://purl.org/dc/elements/1.1/"/>
    <ds:schemaRef ds:uri="51b3541f-73f8-4926-b3c4-fd44cc4beb07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dae8c02-40d7-41f2-9b21-b8ad78b7336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EBD71E5-138E-41E4-A536-B2350A606F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ae8c02-40d7-41f2-9b21-b8ad78b73368"/>
    <ds:schemaRef ds:uri="51b3541f-73f8-4926-b3c4-fd44cc4beb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12483</TotalTime>
  <Words>642</Words>
  <Application>Microsoft Office PowerPoint</Application>
  <PresentationFormat>Breedbeeld</PresentationFormat>
  <Paragraphs>139</Paragraphs>
  <Slides>31</Slides>
  <Notes>3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41" baseType="lpstr">
      <vt:lpstr>Arial</vt:lpstr>
      <vt:lpstr>BalanceBlack-Italic</vt:lpstr>
      <vt:lpstr>BalanceRegular-Italic</vt:lpstr>
      <vt:lpstr>Calibri</vt:lpstr>
      <vt:lpstr>Corbel</vt:lpstr>
      <vt:lpstr>Courier New</vt:lpstr>
      <vt:lpstr>Tisa Offc Serif Pro</vt:lpstr>
      <vt:lpstr>Univers Light</vt:lpstr>
      <vt:lpstr>Wingdings</vt:lpstr>
      <vt:lpstr>Office Theme</vt:lpstr>
      <vt:lpstr>Hoe sterk is een kademuur…?  ir. R. Kleinlugtenbelt Thurber, voorheen Gemeente Amsterdam  ir. A. Verweij   Arcadis</vt:lpstr>
      <vt:lpstr>Samengewerkt met:</vt:lpstr>
      <vt:lpstr>Inhoud</vt:lpstr>
      <vt:lpstr>Amsterdam heeft 1600 bruggen en 600 km kademuur</vt:lpstr>
      <vt:lpstr>Aanleiding Programma</vt:lpstr>
      <vt:lpstr>Falende fundering</vt:lpstr>
      <vt:lpstr>Toetsproces</vt:lpstr>
      <vt:lpstr>Anatomie</vt:lpstr>
      <vt:lpstr>Archiefonderzoek</vt:lpstr>
      <vt:lpstr>Duikonderzoek</vt:lpstr>
      <vt:lpstr>Duikonderzoek</vt:lpstr>
      <vt:lpstr>Houten paal – grond interactie</vt:lpstr>
      <vt:lpstr>PowerPoint-presentatie</vt:lpstr>
      <vt:lpstr>Houten paal – grond interactie</vt:lpstr>
      <vt:lpstr>Houten paal – grond interactie</vt:lpstr>
      <vt:lpstr>Houten paal &lt;–&gt; Grond interactie: eenvoudig experiment</vt:lpstr>
      <vt:lpstr>Experimenteel onderzoek door Mart-Jan Hemel Promovendus TU Delft / AMS - Promotie 30 november</vt:lpstr>
      <vt:lpstr>Belastingen</vt:lpstr>
      <vt:lpstr>Verkeersbelasting</vt:lpstr>
      <vt:lpstr>PowerPoint-presentatie</vt:lpstr>
      <vt:lpstr>Boombelasting</vt:lpstr>
      <vt:lpstr>ARK en TAK</vt:lpstr>
      <vt:lpstr>PowerPoint-presentatie</vt:lpstr>
      <vt:lpstr>Amsterdamse aanpak constructieve beoordelingen kademuren</vt:lpstr>
      <vt:lpstr>V</vt:lpstr>
      <vt:lpstr>TAK – grond-constructie interactie in Plaxis </vt:lpstr>
      <vt:lpstr>PowerPoint-presentatie</vt:lpstr>
      <vt:lpstr>Rekenen met TAK 3.2</vt:lpstr>
      <vt:lpstr>TAK optimalisaties</vt:lpstr>
      <vt:lpstr>Toekomst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Changes to Soil Relocation</dc:title>
  <dc:creator>Alexandria King</dc:creator>
  <cp:lastModifiedBy>Bert van de Ven</cp:lastModifiedBy>
  <cp:revision>128</cp:revision>
  <dcterms:created xsi:type="dcterms:W3CDTF">2022-05-27T21:33:22Z</dcterms:created>
  <dcterms:modified xsi:type="dcterms:W3CDTF">2023-11-13T08:56:27Z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0x010100426C7AC44C0F674AB6DE0CA2C15B90CC</vt:lpwstr>
  </property>
</Properties>
</file>